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8" r:id="rId1"/>
  </p:sldMasterIdLst>
  <p:notesMasterIdLst>
    <p:notesMasterId r:id="rId162"/>
  </p:notesMasterIdLst>
  <p:sldIdLst>
    <p:sldId id="256" r:id="rId2"/>
    <p:sldId id="257" r:id="rId3"/>
    <p:sldId id="281" r:id="rId4"/>
    <p:sldId id="282" r:id="rId5"/>
    <p:sldId id="283" r:id="rId6"/>
    <p:sldId id="284" r:id="rId7"/>
    <p:sldId id="304" r:id="rId8"/>
    <p:sldId id="305" r:id="rId9"/>
    <p:sldId id="306" r:id="rId10"/>
    <p:sldId id="307" r:id="rId11"/>
    <p:sldId id="308" r:id="rId12"/>
    <p:sldId id="310" r:id="rId13"/>
    <p:sldId id="311" r:id="rId14"/>
    <p:sldId id="312" r:id="rId15"/>
    <p:sldId id="313" r:id="rId16"/>
    <p:sldId id="314" r:id="rId17"/>
    <p:sldId id="315" r:id="rId18"/>
    <p:sldId id="316" r:id="rId19"/>
    <p:sldId id="317" r:id="rId20"/>
    <p:sldId id="318" r:id="rId21"/>
    <p:sldId id="319" r:id="rId22"/>
    <p:sldId id="320" r:id="rId23"/>
    <p:sldId id="321" r:id="rId24"/>
    <p:sldId id="323" r:id="rId25"/>
    <p:sldId id="324" r:id="rId26"/>
    <p:sldId id="435" r:id="rId27"/>
    <p:sldId id="437" r:id="rId28"/>
    <p:sldId id="438" r:id="rId29"/>
    <p:sldId id="325" r:id="rId30"/>
    <p:sldId id="440" r:id="rId31"/>
    <p:sldId id="441" r:id="rId32"/>
    <p:sldId id="442" r:id="rId33"/>
    <p:sldId id="439" r:id="rId34"/>
    <p:sldId id="326" r:id="rId35"/>
    <p:sldId id="327" r:id="rId36"/>
    <p:sldId id="443" r:id="rId37"/>
    <p:sldId id="328" r:id="rId38"/>
    <p:sldId id="330" r:id="rId39"/>
    <p:sldId id="329" r:id="rId40"/>
    <p:sldId id="331" r:id="rId41"/>
    <p:sldId id="332" r:id="rId42"/>
    <p:sldId id="333" r:id="rId43"/>
    <p:sldId id="334" r:id="rId44"/>
    <p:sldId id="335" r:id="rId45"/>
    <p:sldId id="434" r:id="rId46"/>
    <p:sldId id="336" r:id="rId47"/>
    <p:sldId id="337" r:id="rId48"/>
    <p:sldId id="338" r:id="rId49"/>
    <p:sldId id="339" r:id="rId50"/>
    <p:sldId id="340" r:id="rId51"/>
    <p:sldId id="341" r:id="rId52"/>
    <p:sldId id="342" r:id="rId53"/>
    <p:sldId id="343" r:id="rId54"/>
    <p:sldId id="344" r:id="rId55"/>
    <p:sldId id="345" r:id="rId56"/>
    <p:sldId id="346" r:id="rId57"/>
    <p:sldId id="347" r:id="rId58"/>
    <p:sldId id="348" r:id="rId59"/>
    <p:sldId id="349" r:id="rId60"/>
    <p:sldId id="350" r:id="rId61"/>
    <p:sldId id="354" r:id="rId62"/>
    <p:sldId id="352" r:id="rId63"/>
    <p:sldId id="356" r:id="rId64"/>
    <p:sldId id="444" r:id="rId65"/>
    <p:sldId id="353" r:id="rId66"/>
    <p:sldId id="355" r:id="rId67"/>
    <p:sldId id="358" r:id="rId68"/>
    <p:sldId id="357" r:id="rId69"/>
    <p:sldId id="359" r:id="rId70"/>
    <p:sldId id="360" r:id="rId71"/>
    <p:sldId id="361" r:id="rId72"/>
    <p:sldId id="362" r:id="rId73"/>
    <p:sldId id="363" r:id="rId74"/>
    <p:sldId id="364" r:id="rId75"/>
    <p:sldId id="365" r:id="rId76"/>
    <p:sldId id="366" r:id="rId77"/>
    <p:sldId id="367" r:id="rId78"/>
    <p:sldId id="368" r:id="rId79"/>
    <p:sldId id="369" r:id="rId80"/>
    <p:sldId id="370" r:id="rId81"/>
    <p:sldId id="371" r:id="rId82"/>
    <p:sldId id="372" r:id="rId83"/>
    <p:sldId id="373" r:id="rId84"/>
    <p:sldId id="374" r:id="rId85"/>
    <p:sldId id="375" r:id="rId86"/>
    <p:sldId id="376" r:id="rId87"/>
    <p:sldId id="377" r:id="rId88"/>
    <p:sldId id="378" r:id="rId89"/>
    <p:sldId id="379" r:id="rId90"/>
    <p:sldId id="380" r:id="rId91"/>
    <p:sldId id="381" r:id="rId92"/>
    <p:sldId id="382" r:id="rId93"/>
    <p:sldId id="383" r:id="rId94"/>
    <p:sldId id="384" r:id="rId95"/>
    <p:sldId id="385" r:id="rId96"/>
    <p:sldId id="386" r:id="rId97"/>
    <p:sldId id="387" r:id="rId98"/>
    <p:sldId id="388" r:id="rId99"/>
    <p:sldId id="389" r:id="rId100"/>
    <p:sldId id="390" r:id="rId101"/>
    <p:sldId id="391" r:id="rId102"/>
    <p:sldId id="392" r:id="rId103"/>
    <p:sldId id="393" r:id="rId104"/>
    <p:sldId id="394" r:id="rId105"/>
    <p:sldId id="395" r:id="rId106"/>
    <p:sldId id="396" r:id="rId107"/>
    <p:sldId id="447" r:id="rId108"/>
    <p:sldId id="397" r:id="rId109"/>
    <p:sldId id="398" r:id="rId110"/>
    <p:sldId id="445" r:id="rId111"/>
    <p:sldId id="446" r:id="rId112"/>
    <p:sldId id="448" r:id="rId113"/>
    <p:sldId id="449" r:id="rId114"/>
    <p:sldId id="451" r:id="rId115"/>
    <p:sldId id="452" r:id="rId116"/>
    <p:sldId id="453" r:id="rId117"/>
    <p:sldId id="454" r:id="rId118"/>
    <p:sldId id="455" r:id="rId119"/>
    <p:sldId id="399" r:id="rId120"/>
    <p:sldId id="457" r:id="rId121"/>
    <p:sldId id="456" r:id="rId122"/>
    <p:sldId id="400" r:id="rId123"/>
    <p:sldId id="458" r:id="rId124"/>
    <p:sldId id="459" r:id="rId125"/>
    <p:sldId id="460" r:id="rId126"/>
    <p:sldId id="401" r:id="rId127"/>
    <p:sldId id="461" r:id="rId128"/>
    <p:sldId id="402" r:id="rId129"/>
    <p:sldId id="403" r:id="rId130"/>
    <p:sldId id="404" r:id="rId131"/>
    <p:sldId id="405" r:id="rId132"/>
    <p:sldId id="462" r:id="rId133"/>
    <p:sldId id="463" r:id="rId134"/>
    <p:sldId id="406" r:id="rId135"/>
    <p:sldId id="408" r:id="rId136"/>
    <p:sldId id="409" r:id="rId137"/>
    <p:sldId id="411" r:id="rId138"/>
    <p:sldId id="407" r:id="rId139"/>
    <p:sldId id="412" r:id="rId140"/>
    <p:sldId id="413" r:id="rId141"/>
    <p:sldId id="414" r:id="rId142"/>
    <p:sldId id="415" r:id="rId143"/>
    <p:sldId id="416" r:id="rId144"/>
    <p:sldId id="417" r:id="rId145"/>
    <p:sldId id="418" r:id="rId146"/>
    <p:sldId id="419" r:id="rId147"/>
    <p:sldId id="420" r:id="rId148"/>
    <p:sldId id="421" r:id="rId149"/>
    <p:sldId id="422" r:id="rId150"/>
    <p:sldId id="423" r:id="rId151"/>
    <p:sldId id="424" r:id="rId152"/>
    <p:sldId id="425" r:id="rId153"/>
    <p:sldId id="426" r:id="rId154"/>
    <p:sldId id="427" r:id="rId155"/>
    <p:sldId id="428" r:id="rId156"/>
    <p:sldId id="429" r:id="rId157"/>
    <p:sldId id="430" r:id="rId158"/>
    <p:sldId id="431" r:id="rId159"/>
    <p:sldId id="432" r:id="rId160"/>
    <p:sldId id="433" r:id="rId1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8640"/>
    <p:restoredTop sz="80544"/>
  </p:normalViewPr>
  <p:slideViewPr>
    <p:cSldViewPr snapToGrid="0" snapToObjects="1">
      <p:cViewPr varScale="1">
        <p:scale>
          <a:sx n="78" d="100"/>
          <a:sy n="78" d="100"/>
        </p:scale>
        <p:origin x="192" y="6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EAE423-25D9-A040-9086-7EFCE620D35D}" type="datetimeFigureOut">
              <a:rPr lang="en-US" smtClean="0"/>
              <a:t>3/12/23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1EF36A-4186-2643-B0EB-B06B50C1DAA3}" type="slidenum">
              <a:rPr lang="en-US" smtClean="0"/>
              <a:t>‹#›</a:t>
            </a:fld>
            <a:endParaRPr lang="en-US"/>
          </a:p>
        </p:txBody>
      </p:sp>
    </p:spTree>
    <p:extLst>
      <p:ext uri="{BB962C8B-B14F-4D97-AF65-F5344CB8AC3E}">
        <p14:creationId xmlns:p14="http://schemas.microsoft.com/office/powerpoint/2010/main" val="274543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a:t>
            </a:fld>
            <a:endParaRPr lang="en-US"/>
          </a:p>
        </p:txBody>
      </p:sp>
    </p:spTree>
    <p:extLst>
      <p:ext uri="{BB962C8B-B14F-4D97-AF65-F5344CB8AC3E}">
        <p14:creationId xmlns:p14="http://schemas.microsoft.com/office/powerpoint/2010/main" val="2604888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12</a:t>
            </a:fld>
            <a:endParaRPr lang="en-US"/>
          </a:p>
        </p:txBody>
      </p:sp>
    </p:spTree>
    <p:extLst>
      <p:ext uri="{BB962C8B-B14F-4D97-AF65-F5344CB8AC3E}">
        <p14:creationId xmlns:p14="http://schemas.microsoft.com/office/powerpoint/2010/main" val="17028999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102</a:t>
            </a:fld>
            <a:endParaRPr lang="en-US"/>
          </a:p>
        </p:txBody>
      </p:sp>
    </p:spTree>
    <p:extLst>
      <p:ext uri="{BB962C8B-B14F-4D97-AF65-F5344CB8AC3E}">
        <p14:creationId xmlns:p14="http://schemas.microsoft.com/office/powerpoint/2010/main" val="282169803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103</a:t>
            </a:fld>
            <a:endParaRPr lang="en-US"/>
          </a:p>
        </p:txBody>
      </p:sp>
    </p:spTree>
    <p:extLst>
      <p:ext uri="{BB962C8B-B14F-4D97-AF65-F5344CB8AC3E}">
        <p14:creationId xmlns:p14="http://schemas.microsoft.com/office/powerpoint/2010/main" val="134721445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104</a:t>
            </a:fld>
            <a:endParaRPr lang="en-US"/>
          </a:p>
        </p:txBody>
      </p:sp>
    </p:spTree>
    <p:extLst>
      <p:ext uri="{BB962C8B-B14F-4D97-AF65-F5344CB8AC3E}">
        <p14:creationId xmlns:p14="http://schemas.microsoft.com/office/powerpoint/2010/main" val="86560501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105</a:t>
            </a:fld>
            <a:endParaRPr lang="en-US"/>
          </a:p>
        </p:txBody>
      </p:sp>
    </p:spTree>
    <p:extLst>
      <p:ext uri="{BB962C8B-B14F-4D97-AF65-F5344CB8AC3E}">
        <p14:creationId xmlns:p14="http://schemas.microsoft.com/office/powerpoint/2010/main" val="418855838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106</a:t>
            </a:fld>
            <a:endParaRPr lang="en-US"/>
          </a:p>
        </p:txBody>
      </p:sp>
    </p:spTree>
    <p:extLst>
      <p:ext uri="{BB962C8B-B14F-4D97-AF65-F5344CB8AC3E}">
        <p14:creationId xmlns:p14="http://schemas.microsoft.com/office/powerpoint/2010/main" val="307133632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107</a:t>
            </a:fld>
            <a:endParaRPr lang="en-US"/>
          </a:p>
        </p:txBody>
      </p:sp>
    </p:spTree>
    <p:extLst>
      <p:ext uri="{BB962C8B-B14F-4D97-AF65-F5344CB8AC3E}">
        <p14:creationId xmlns:p14="http://schemas.microsoft.com/office/powerpoint/2010/main" val="6813010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108</a:t>
            </a:fld>
            <a:endParaRPr lang="en-US"/>
          </a:p>
        </p:txBody>
      </p:sp>
    </p:spTree>
    <p:extLst>
      <p:ext uri="{BB962C8B-B14F-4D97-AF65-F5344CB8AC3E}">
        <p14:creationId xmlns:p14="http://schemas.microsoft.com/office/powerpoint/2010/main" val="199627389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 BA1 appears in other clauses! Unit clauses are awesome, because they basically tell you what the value of a variable HAS to be. So given this, both BA1 and PA2 MUST both be false. Which can then make our other clauses easier to solve moving forward!</a:t>
            </a:r>
          </a:p>
        </p:txBody>
      </p:sp>
      <p:sp>
        <p:nvSpPr>
          <p:cNvPr id="4" name="Slide Number Placeholder 3"/>
          <p:cNvSpPr>
            <a:spLocks noGrp="1"/>
          </p:cNvSpPr>
          <p:nvPr>
            <p:ph type="sldNum" sz="quarter" idx="5"/>
          </p:nvPr>
        </p:nvSpPr>
        <p:spPr/>
        <p:txBody>
          <a:bodyPr/>
          <a:lstStyle/>
          <a:p>
            <a:fld id="{841EF36A-4186-2643-B0EB-B06B50C1DAA3}" type="slidenum">
              <a:rPr lang="en-US" smtClean="0"/>
              <a:t>109</a:t>
            </a:fld>
            <a:endParaRPr lang="en-US"/>
          </a:p>
        </p:txBody>
      </p:sp>
    </p:spTree>
    <p:extLst>
      <p:ext uri="{BB962C8B-B14F-4D97-AF65-F5344CB8AC3E}">
        <p14:creationId xmlns:p14="http://schemas.microsoft.com/office/powerpoint/2010/main" val="223962408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 BA1 appears in other clauses! Unit clauses are awesome, because they basically tell you what the value of a variable HAS to be. So given this, both BA1 and PA2 MUST both be false. Which can then make our other clauses easier to solve moving forward!</a:t>
            </a:r>
          </a:p>
        </p:txBody>
      </p:sp>
      <p:sp>
        <p:nvSpPr>
          <p:cNvPr id="4" name="Slide Number Placeholder 3"/>
          <p:cNvSpPr>
            <a:spLocks noGrp="1"/>
          </p:cNvSpPr>
          <p:nvPr>
            <p:ph type="sldNum" sz="quarter" idx="5"/>
          </p:nvPr>
        </p:nvSpPr>
        <p:spPr/>
        <p:txBody>
          <a:bodyPr/>
          <a:lstStyle/>
          <a:p>
            <a:fld id="{841EF36A-4186-2643-B0EB-B06B50C1DAA3}" type="slidenum">
              <a:rPr lang="en-US" smtClean="0"/>
              <a:t>110</a:t>
            </a:fld>
            <a:endParaRPr lang="en-US"/>
          </a:p>
        </p:txBody>
      </p:sp>
    </p:spTree>
    <p:extLst>
      <p:ext uri="{BB962C8B-B14F-4D97-AF65-F5344CB8AC3E}">
        <p14:creationId xmlns:p14="http://schemas.microsoft.com/office/powerpoint/2010/main" val="51679978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 BA1 appears in other clauses! Unit clauses are awesome, because they basically tell you what the value of a variable HAS to be. So given this, both BA1 and PA2 MUST both be false. Which can then make our other clauses easier to solve moving forward!</a:t>
            </a:r>
          </a:p>
        </p:txBody>
      </p:sp>
      <p:sp>
        <p:nvSpPr>
          <p:cNvPr id="4" name="Slide Number Placeholder 3"/>
          <p:cNvSpPr>
            <a:spLocks noGrp="1"/>
          </p:cNvSpPr>
          <p:nvPr>
            <p:ph type="sldNum" sz="quarter" idx="5"/>
          </p:nvPr>
        </p:nvSpPr>
        <p:spPr/>
        <p:txBody>
          <a:bodyPr/>
          <a:lstStyle/>
          <a:p>
            <a:fld id="{841EF36A-4186-2643-B0EB-B06B50C1DAA3}" type="slidenum">
              <a:rPr lang="en-US" smtClean="0"/>
              <a:t>111</a:t>
            </a:fld>
            <a:endParaRPr lang="en-US"/>
          </a:p>
        </p:txBody>
      </p:sp>
    </p:spTree>
    <p:extLst>
      <p:ext uri="{BB962C8B-B14F-4D97-AF65-F5344CB8AC3E}">
        <p14:creationId xmlns:p14="http://schemas.microsoft.com/office/powerpoint/2010/main" val="31723042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13</a:t>
            </a:fld>
            <a:endParaRPr lang="en-US"/>
          </a:p>
        </p:txBody>
      </p:sp>
    </p:spTree>
    <p:extLst>
      <p:ext uri="{BB962C8B-B14F-4D97-AF65-F5344CB8AC3E}">
        <p14:creationId xmlns:p14="http://schemas.microsoft.com/office/powerpoint/2010/main" val="311598205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 BA1 appears in other clauses! Unit clauses are awesome, because they basically tell you what the value of a variable HAS to be. So given this, both BA1 and PA2 MUST both be false. Which can then make our other clauses easier to solve moving forward!</a:t>
            </a:r>
          </a:p>
        </p:txBody>
      </p:sp>
      <p:sp>
        <p:nvSpPr>
          <p:cNvPr id="4" name="Slide Number Placeholder 3"/>
          <p:cNvSpPr>
            <a:spLocks noGrp="1"/>
          </p:cNvSpPr>
          <p:nvPr>
            <p:ph type="sldNum" sz="quarter" idx="5"/>
          </p:nvPr>
        </p:nvSpPr>
        <p:spPr/>
        <p:txBody>
          <a:bodyPr/>
          <a:lstStyle/>
          <a:p>
            <a:fld id="{841EF36A-4186-2643-B0EB-B06B50C1DAA3}" type="slidenum">
              <a:rPr lang="en-US" smtClean="0"/>
              <a:t>112</a:t>
            </a:fld>
            <a:endParaRPr lang="en-US"/>
          </a:p>
        </p:txBody>
      </p:sp>
    </p:spTree>
    <p:extLst>
      <p:ext uri="{BB962C8B-B14F-4D97-AF65-F5344CB8AC3E}">
        <p14:creationId xmlns:p14="http://schemas.microsoft.com/office/powerpoint/2010/main" val="94340423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 BA1 appears in other clauses! Unit clauses are awesome, because they basically tell you what the value of a variable HAS to be. So given this, both BA1 and PA2 MUST both be false. Which can then make our other clauses easier to solve moving forward!</a:t>
            </a:r>
          </a:p>
        </p:txBody>
      </p:sp>
      <p:sp>
        <p:nvSpPr>
          <p:cNvPr id="4" name="Slide Number Placeholder 3"/>
          <p:cNvSpPr>
            <a:spLocks noGrp="1"/>
          </p:cNvSpPr>
          <p:nvPr>
            <p:ph type="sldNum" sz="quarter" idx="5"/>
          </p:nvPr>
        </p:nvSpPr>
        <p:spPr/>
        <p:txBody>
          <a:bodyPr/>
          <a:lstStyle/>
          <a:p>
            <a:fld id="{841EF36A-4186-2643-B0EB-B06B50C1DAA3}" type="slidenum">
              <a:rPr lang="en-US" smtClean="0"/>
              <a:t>113</a:t>
            </a:fld>
            <a:endParaRPr lang="en-US"/>
          </a:p>
        </p:txBody>
      </p:sp>
    </p:spTree>
    <p:extLst>
      <p:ext uri="{BB962C8B-B14F-4D97-AF65-F5344CB8AC3E}">
        <p14:creationId xmlns:p14="http://schemas.microsoft.com/office/powerpoint/2010/main" val="50028924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 BA1 appears in other clauses! Unit clauses are awesome, because they basically tell you what the value of a variable HAS to be. So given this, both BA1 and PA2 MUST both be false. Which can then make our other clauses easier to solve moving forward!</a:t>
            </a:r>
          </a:p>
        </p:txBody>
      </p:sp>
      <p:sp>
        <p:nvSpPr>
          <p:cNvPr id="4" name="Slide Number Placeholder 3"/>
          <p:cNvSpPr>
            <a:spLocks noGrp="1"/>
          </p:cNvSpPr>
          <p:nvPr>
            <p:ph type="sldNum" sz="quarter" idx="5"/>
          </p:nvPr>
        </p:nvSpPr>
        <p:spPr/>
        <p:txBody>
          <a:bodyPr/>
          <a:lstStyle/>
          <a:p>
            <a:fld id="{841EF36A-4186-2643-B0EB-B06B50C1DAA3}" type="slidenum">
              <a:rPr lang="en-US" smtClean="0"/>
              <a:t>114</a:t>
            </a:fld>
            <a:endParaRPr lang="en-US"/>
          </a:p>
        </p:txBody>
      </p:sp>
    </p:spTree>
    <p:extLst>
      <p:ext uri="{BB962C8B-B14F-4D97-AF65-F5344CB8AC3E}">
        <p14:creationId xmlns:p14="http://schemas.microsoft.com/office/powerpoint/2010/main" val="148400133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 BA1 appears in other clauses! Unit clauses are awesome, because they basically tell you what the value of a variable HAS to be. So given this, both BA1 and PA2 MUST both be false. Which can then make our other clauses easier to solve moving forward!</a:t>
            </a:r>
          </a:p>
        </p:txBody>
      </p:sp>
      <p:sp>
        <p:nvSpPr>
          <p:cNvPr id="4" name="Slide Number Placeholder 3"/>
          <p:cNvSpPr>
            <a:spLocks noGrp="1"/>
          </p:cNvSpPr>
          <p:nvPr>
            <p:ph type="sldNum" sz="quarter" idx="5"/>
          </p:nvPr>
        </p:nvSpPr>
        <p:spPr/>
        <p:txBody>
          <a:bodyPr/>
          <a:lstStyle/>
          <a:p>
            <a:fld id="{841EF36A-4186-2643-B0EB-B06B50C1DAA3}" type="slidenum">
              <a:rPr lang="en-US" smtClean="0"/>
              <a:t>115</a:t>
            </a:fld>
            <a:endParaRPr lang="en-US"/>
          </a:p>
        </p:txBody>
      </p:sp>
    </p:spTree>
    <p:extLst>
      <p:ext uri="{BB962C8B-B14F-4D97-AF65-F5344CB8AC3E}">
        <p14:creationId xmlns:p14="http://schemas.microsoft.com/office/powerpoint/2010/main" val="113759703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 BA1 appears in other clauses! Unit clauses are awesome, because they basically tell you what the value of a variable HAS to be. So given this, both BA1 and PA2 MUST both be false. Which can then make our other clauses easier to solve moving forward!</a:t>
            </a:r>
          </a:p>
        </p:txBody>
      </p:sp>
      <p:sp>
        <p:nvSpPr>
          <p:cNvPr id="4" name="Slide Number Placeholder 3"/>
          <p:cNvSpPr>
            <a:spLocks noGrp="1"/>
          </p:cNvSpPr>
          <p:nvPr>
            <p:ph type="sldNum" sz="quarter" idx="5"/>
          </p:nvPr>
        </p:nvSpPr>
        <p:spPr/>
        <p:txBody>
          <a:bodyPr/>
          <a:lstStyle/>
          <a:p>
            <a:fld id="{841EF36A-4186-2643-B0EB-B06B50C1DAA3}" type="slidenum">
              <a:rPr lang="en-US" smtClean="0"/>
              <a:t>116</a:t>
            </a:fld>
            <a:endParaRPr lang="en-US"/>
          </a:p>
        </p:txBody>
      </p:sp>
    </p:spTree>
    <p:extLst>
      <p:ext uri="{BB962C8B-B14F-4D97-AF65-F5344CB8AC3E}">
        <p14:creationId xmlns:p14="http://schemas.microsoft.com/office/powerpoint/2010/main" val="170215377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117</a:t>
            </a:fld>
            <a:endParaRPr lang="en-US"/>
          </a:p>
        </p:txBody>
      </p:sp>
    </p:spTree>
    <p:extLst>
      <p:ext uri="{BB962C8B-B14F-4D97-AF65-F5344CB8AC3E}">
        <p14:creationId xmlns:p14="http://schemas.microsoft.com/office/powerpoint/2010/main" val="311441320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118</a:t>
            </a:fld>
            <a:endParaRPr lang="en-US"/>
          </a:p>
        </p:txBody>
      </p:sp>
    </p:spTree>
    <p:extLst>
      <p:ext uri="{BB962C8B-B14F-4D97-AF65-F5344CB8AC3E}">
        <p14:creationId xmlns:p14="http://schemas.microsoft.com/office/powerpoint/2010/main" val="298279067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119</a:t>
            </a:fld>
            <a:endParaRPr lang="en-US"/>
          </a:p>
        </p:txBody>
      </p:sp>
    </p:spTree>
    <p:extLst>
      <p:ext uri="{BB962C8B-B14F-4D97-AF65-F5344CB8AC3E}">
        <p14:creationId xmlns:p14="http://schemas.microsoft.com/office/powerpoint/2010/main" val="216315481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120</a:t>
            </a:fld>
            <a:endParaRPr lang="en-US"/>
          </a:p>
        </p:txBody>
      </p:sp>
    </p:spTree>
    <p:extLst>
      <p:ext uri="{BB962C8B-B14F-4D97-AF65-F5344CB8AC3E}">
        <p14:creationId xmlns:p14="http://schemas.microsoft.com/office/powerpoint/2010/main" val="313381023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121</a:t>
            </a:fld>
            <a:endParaRPr lang="en-US"/>
          </a:p>
        </p:txBody>
      </p:sp>
    </p:spTree>
    <p:extLst>
      <p:ext uri="{BB962C8B-B14F-4D97-AF65-F5344CB8AC3E}">
        <p14:creationId xmlns:p14="http://schemas.microsoft.com/office/powerpoint/2010/main" val="746492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14</a:t>
            </a:fld>
            <a:endParaRPr lang="en-US"/>
          </a:p>
        </p:txBody>
      </p:sp>
    </p:spTree>
    <p:extLst>
      <p:ext uri="{BB962C8B-B14F-4D97-AF65-F5344CB8AC3E}">
        <p14:creationId xmlns:p14="http://schemas.microsoft.com/office/powerpoint/2010/main" val="238357062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 = F only hurts us. Z = T definitely helps us.</a:t>
            </a:r>
          </a:p>
        </p:txBody>
      </p:sp>
      <p:sp>
        <p:nvSpPr>
          <p:cNvPr id="4" name="Slide Number Placeholder 3"/>
          <p:cNvSpPr>
            <a:spLocks noGrp="1"/>
          </p:cNvSpPr>
          <p:nvPr>
            <p:ph type="sldNum" sz="quarter" idx="5"/>
          </p:nvPr>
        </p:nvSpPr>
        <p:spPr/>
        <p:txBody>
          <a:bodyPr/>
          <a:lstStyle/>
          <a:p>
            <a:fld id="{841EF36A-4186-2643-B0EB-B06B50C1DAA3}" type="slidenum">
              <a:rPr lang="en-US" smtClean="0"/>
              <a:t>122</a:t>
            </a:fld>
            <a:endParaRPr lang="en-US"/>
          </a:p>
        </p:txBody>
      </p:sp>
    </p:spTree>
    <p:extLst>
      <p:ext uri="{BB962C8B-B14F-4D97-AF65-F5344CB8AC3E}">
        <p14:creationId xmlns:p14="http://schemas.microsoft.com/office/powerpoint/2010/main" val="249647614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 = F only hurts us. Z = T definitely helps us.</a:t>
            </a:r>
          </a:p>
        </p:txBody>
      </p:sp>
      <p:sp>
        <p:nvSpPr>
          <p:cNvPr id="4" name="Slide Number Placeholder 3"/>
          <p:cNvSpPr>
            <a:spLocks noGrp="1"/>
          </p:cNvSpPr>
          <p:nvPr>
            <p:ph type="sldNum" sz="quarter" idx="5"/>
          </p:nvPr>
        </p:nvSpPr>
        <p:spPr/>
        <p:txBody>
          <a:bodyPr/>
          <a:lstStyle/>
          <a:p>
            <a:fld id="{841EF36A-4186-2643-B0EB-B06B50C1DAA3}" type="slidenum">
              <a:rPr lang="en-US" smtClean="0"/>
              <a:t>123</a:t>
            </a:fld>
            <a:endParaRPr lang="en-US"/>
          </a:p>
        </p:txBody>
      </p:sp>
    </p:spTree>
    <p:extLst>
      <p:ext uri="{BB962C8B-B14F-4D97-AF65-F5344CB8AC3E}">
        <p14:creationId xmlns:p14="http://schemas.microsoft.com/office/powerpoint/2010/main" val="183443719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 = F only hurts us. Z = T definitely helps us.</a:t>
            </a:r>
          </a:p>
        </p:txBody>
      </p:sp>
      <p:sp>
        <p:nvSpPr>
          <p:cNvPr id="4" name="Slide Number Placeholder 3"/>
          <p:cNvSpPr>
            <a:spLocks noGrp="1"/>
          </p:cNvSpPr>
          <p:nvPr>
            <p:ph type="sldNum" sz="quarter" idx="5"/>
          </p:nvPr>
        </p:nvSpPr>
        <p:spPr/>
        <p:txBody>
          <a:bodyPr/>
          <a:lstStyle/>
          <a:p>
            <a:fld id="{841EF36A-4186-2643-B0EB-B06B50C1DAA3}" type="slidenum">
              <a:rPr lang="en-US" smtClean="0"/>
              <a:t>124</a:t>
            </a:fld>
            <a:endParaRPr lang="en-US"/>
          </a:p>
        </p:txBody>
      </p:sp>
    </p:spTree>
    <p:extLst>
      <p:ext uri="{BB962C8B-B14F-4D97-AF65-F5344CB8AC3E}">
        <p14:creationId xmlns:p14="http://schemas.microsoft.com/office/powerpoint/2010/main" val="195016784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 = F only hurts us. Z = T definitely helps us.</a:t>
            </a:r>
          </a:p>
        </p:txBody>
      </p:sp>
      <p:sp>
        <p:nvSpPr>
          <p:cNvPr id="4" name="Slide Number Placeholder 3"/>
          <p:cNvSpPr>
            <a:spLocks noGrp="1"/>
          </p:cNvSpPr>
          <p:nvPr>
            <p:ph type="sldNum" sz="quarter" idx="5"/>
          </p:nvPr>
        </p:nvSpPr>
        <p:spPr/>
        <p:txBody>
          <a:bodyPr/>
          <a:lstStyle/>
          <a:p>
            <a:fld id="{841EF36A-4186-2643-B0EB-B06B50C1DAA3}" type="slidenum">
              <a:rPr lang="en-US" smtClean="0"/>
              <a:t>125</a:t>
            </a:fld>
            <a:endParaRPr lang="en-US"/>
          </a:p>
        </p:txBody>
      </p:sp>
    </p:spTree>
    <p:extLst>
      <p:ext uri="{BB962C8B-B14F-4D97-AF65-F5344CB8AC3E}">
        <p14:creationId xmlns:p14="http://schemas.microsoft.com/office/powerpoint/2010/main" val="98449031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126</a:t>
            </a:fld>
            <a:endParaRPr lang="en-US"/>
          </a:p>
        </p:txBody>
      </p:sp>
    </p:spTree>
    <p:extLst>
      <p:ext uri="{BB962C8B-B14F-4D97-AF65-F5344CB8AC3E}">
        <p14:creationId xmlns:p14="http://schemas.microsoft.com/office/powerpoint/2010/main" val="244609024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127</a:t>
            </a:fld>
            <a:endParaRPr lang="en-US"/>
          </a:p>
        </p:txBody>
      </p:sp>
    </p:spTree>
    <p:extLst>
      <p:ext uri="{BB962C8B-B14F-4D97-AF65-F5344CB8AC3E}">
        <p14:creationId xmlns:p14="http://schemas.microsoft.com/office/powerpoint/2010/main" val="180926440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128</a:t>
            </a:fld>
            <a:endParaRPr lang="en-US"/>
          </a:p>
        </p:txBody>
      </p:sp>
    </p:spTree>
    <p:extLst>
      <p:ext uri="{BB962C8B-B14F-4D97-AF65-F5344CB8AC3E}">
        <p14:creationId xmlns:p14="http://schemas.microsoft.com/office/powerpoint/2010/main" val="332547978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129</a:t>
            </a:fld>
            <a:endParaRPr lang="en-US"/>
          </a:p>
        </p:txBody>
      </p:sp>
    </p:spTree>
    <p:extLst>
      <p:ext uri="{BB962C8B-B14F-4D97-AF65-F5344CB8AC3E}">
        <p14:creationId xmlns:p14="http://schemas.microsoft.com/office/powerpoint/2010/main" val="5464702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130</a:t>
            </a:fld>
            <a:endParaRPr lang="en-US"/>
          </a:p>
        </p:txBody>
      </p:sp>
    </p:spTree>
    <p:extLst>
      <p:ext uri="{BB962C8B-B14F-4D97-AF65-F5344CB8AC3E}">
        <p14:creationId xmlns:p14="http://schemas.microsoft.com/office/powerpoint/2010/main" val="297808593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131</a:t>
            </a:fld>
            <a:endParaRPr lang="en-US"/>
          </a:p>
        </p:txBody>
      </p:sp>
    </p:spTree>
    <p:extLst>
      <p:ext uri="{BB962C8B-B14F-4D97-AF65-F5344CB8AC3E}">
        <p14:creationId xmlns:p14="http://schemas.microsoft.com/office/powerpoint/2010/main" val="12888765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15</a:t>
            </a:fld>
            <a:endParaRPr lang="en-US"/>
          </a:p>
        </p:txBody>
      </p:sp>
    </p:spTree>
    <p:extLst>
      <p:ext uri="{BB962C8B-B14F-4D97-AF65-F5344CB8AC3E}">
        <p14:creationId xmlns:p14="http://schemas.microsoft.com/office/powerpoint/2010/main" val="105851164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132</a:t>
            </a:fld>
            <a:endParaRPr lang="en-US"/>
          </a:p>
        </p:txBody>
      </p:sp>
    </p:spTree>
    <p:extLst>
      <p:ext uri="{BB962C8B-B14F-4D97-AF65-F5344CB8AC3E}">
        <p14:creationId xmlns:p14="http://schemas.microsoft.com/office/powerpoint/2010/main" val="217738547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133</a:t>
            </a:fld>
            <a:endParaRPr lang="en-US"/>
          </a:p>
        </p:txBody>
      </p:sp>
    </p:spTree>
    <p:extLst>
      <p:ext uri="{BB962C8B-B14F-4D97-AF65-F5344CB8AC3E}">
        <p14:creationId xmlns:p14="http://schemas.microsoft.com/office/powerpoint/2010/main" val="49669299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134</a:t>
            </a:fld>
            <a:endParaRPr lang="en-US"/>
          </a:p>
        </p:txBody>
      </p:sp>
    </p:spTree>
    <p:extLst>
      <p:ext uri="{BB962C8B-B14F-4D97-AF65-F5344CB8AC3E}">
        <p14:creationId xmlns:p14="http://schemas.microsoft.com/office/powerpoint/2010/main" val="229793257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135</a:t>
            </a:fld>
            <a:endParaRPr lang="en-US"/>
          </a:p>
        </p:txBody>
      </p:sp>
    </p:spTree>
    <p:extLst>
      <p:ext uri="{BB962C8B-B14F-4D97-AF65-F5344CB8AC3E}">
        <p14:creationId xmlns:p14="http://schemas.microsoft.com/office/powerpoint/2010/main" val="330374307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136</a:t>
            </a:fld>
            <a:endParaRPr lang="en-US"/>
          </a:p>
        </p:txBody>
      </p:sp>
    </p:spTree>
    <p:extLst>
      <p:ext uri="{BB962C8B-B14F-4D97-AF65-F5344CB8AC3E}">
        <p14:creationId xmlns:p14="http://schemas.microsoft.com/office/powerpoint/2010/main" val="20945119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137</a:t>
            </a:fld>
            <a:endParaRPr lang="en-US"/>
          </a:p>
        </p:txBody>
      </p:sp>
    </p:spTree>
    <p:extLst>
      <p:ext uri="{BB962C8B-B14F-4D97-AF65-F5344CB8AC3E}">
        <p14:creationId xmlns:p14="http://schemas.microsoft.com/office/powerpoint/2010/main" val="348096338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138</a:t>
            </a:fld>
            <a:endParaRPr lang="en-US"/>
          </a:p>
        </p:txBody>
      </p:sp>
    </p:spTree>
    <p:extLst>
      <p:ext uri="{BB962C8B-B14F-4D97-AF65-F5344CB8AC3E}">
        <p14:creationId xmlns:p14="http://schemas.microsoft.com/office/powerpoint/2010/main" val="133459341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139</a:t>
            </a:fld>
            <a:endParaRPr lang="en-US"/>
          </a:p>
        </p:txBody>
      </p:sp>
    </p:spTree>
    <p:extLst>
      <p:ext uri="{BB962C8B-B14F-4D97-AF65-F5344CB8AC3E}">
        <p14:creationId xmlns:p14="http://schemas.microsoft.com/office/powerpoint/2010/main" val="133596702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140</a:t>
            </a:fld>
            <a:endParaRPr lang="en-US"/>
          </a:p>
        </p:txBody>
      </p:sp>
    </p:spTree>
    <p:extLst>
      <p:ext uri="{BB962C8B-B14F-4D97-AF65-F5344CB8AC3E}">
        <p14:creationId xmlns:p14="http://schemas.microsoft.com/office/powerpoint/2010/main" val="88198507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141</a:t>
            </a:fld>
            <a:endParaRPr lang="en-US"/>
          </a:p>
        </p:txBody>
      </p:sp>
    </p:spTree>
    <p:extLst>
      <p:ext uri="{BB962C8B-B14F-4D97-AF65-F5344CB8AC3E}">
        <p14:creationId xmlns:p14="http://schemas.microsoft.com/office/powerpoint/2010/main" val="13707344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16</a:t>
            </a:fld>
            <a:endParaRPr lang="en-US"/>
          </a:p>
        </p:txBody>
      </p:sp>
    </p:spTree>
    <p:extLst>
      <p:ext uri="{BB962C8B-B14F-4D97-AF65-F5344CB8AC3E}">
        <p14:creationId xmlns:p14="http://schemas.microsoft.com/office/powerpoint/2010/main" val="196535594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142</a:t>
            </a:fld>
            <a:endParaRPr lang="en-US"/>
          </a:p>
        </p:txBody>
      </p:sp>
    </p:spTree>
    <p:extLst>
      <p:ext uri="{BB962C8B-B14F-4D97-AF65-F5344CB8AC3E}">
        <p14:creationId xmlns:p14="http://schemas.microsoft.com/office/powerpoint/2010/main" val="242108168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143</a:t>
            </a:fld>
            <a:endParaRPr lang="en-US"/>
          </a:p>
        </p:txBody>
      </p:sp>
    </p:spTree>
    <p:extLst>
      <p:ext uri="{BB962C8B-B14F-4D97-AF65-F5344CB8AC3E}">
        <p14:creationId xmlns:p14="http://schemas.microsoft.com/office/powerpoint/2010/main" val="44511854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144</a:t>
            </a:fld>
            <a:endParaRPr lang="en-US"/>
          </a:p>
        </p:txBody>
      </p:sp>
    </p:spTree>
    <p:extLst>
      <p:ext uri="{BB962C8B-B14F-4D97-AF65-F5344CB8AC3E}">
        <p14:creationId xmlns:p14="http://schemas.microsoft.com/office/powerpoint/2010/main" val="95991577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145</a:t>
            </a:fld>
            <a:endParaRPr lang="en-US"/>
          </a:p>
        </p:txBody>
      </p:sp>
    </p:spTree>
    <p:extLst>
      <p:ext uri="{BB962C8B-B14F-4D97-AF65-F5344CB8AC3E}">
        <p14:creationId xmlns:p14="http://schemas.microsoft.com/office/powerpoint/2010/main" val="46178929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146</a:t>
            </a:fld>
            <a:endParaRPr lang="en-US"/>
          </a:p>
        </p:txBody>
      </p:sp>
    </p:spTree>
    <p:extLst>
      <p:ext uri="{BB962C8B-B14F-4D97-AF65-F5344CB8AC3E}">
        <p14:creationId xmlns:p14="http://schemas.microsoft.com/office/powerpoint/2010/main" val="17376231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147</a:t>
            </a:fld>
            <a:endParaRPr lang="en-US"/>
          </a:p>
        </p:txBody>
      </p:sp>
    </p:spTree>
    <p:extLst>
      <p:ext uri="{BB962C8B-B14F-4D97-AF65-F5344CB8AC3E}">
        <p14:creationId xmlns:p14="http://schemas.microsoft.com/office/powerpoint/2010/main" val="127836679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148</a:t>
            </a:fld>
            <a:endParaRPr lang="en-US"/>
          </a:p>
        </p:txBody>
      </p:sp>
    </p:spTree>
    <p:extLst>
      <p:ext uri="{BB962C8B-B14F-4D97-AF65-F5344CB8AC3E}">
        <p14:creationId xmlns:p14="http://schemas.microsoft.com/office/powerpoint/2010/main" val="243690982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149</a:t>
            </a:fld>
            <a:endParaRPr lang="en-US"/>
          </a:p>
        </p:txBody>
      </p:sp>
    </p:spTree>
    <p:extLst>
      <p:ext uri="{BB962C8B-B14F-4D97-AF65-F5344CB8AC3E}">
        <p14:creationId xmlns:p14="http://schemas.microsoft.com/office/powerpoint/2010/main" val="389301413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step forward, one step back! The clause that used to not be satisfied now is, the clause that was satisfied now isn’t!</a:t>
            </a:r>
          </a:p>
        </p:txBody>
      </p:sp>
      <p:sp>
        <p:nvSpPr>
          <p:cNvPr id="4" name="Slide Number Placeholder 3"/>
          <p:cNvSpPr>
            <a:spLocks noGrp="1"/>
          </p:cNvSpPr>
          <p:nvPr>
            <p:ph type="sldNum" sz="quarter" idx="5"/>
          </p:nvPr>
        </p:nvSpPr>
        <p:spPr/>
        <p:txBody>
          <a:bodyPr/>
          <a:lstStyle/>
          <a:p>
            <a:fld id="{841EF36A-4186-2643-B0EB-B06B50C1DAA3}" type="slidenum">
              <a:rPr lang="en-US" smtClean="0"/>
              <a:t>150</a:t>
            </a:fld>
            <a:endParaRPr lang="en-US"/>
          </a:p>
        </p:txBody>
      </p:sp>
    </p:spTree>
    <p:extLst>
      <p:ext uri="{BB962C8B-B14F-4D97-AF65-F5344CB8AC3E}">
        <p14:creationId xmlns:p14="http://schemas.microsoft.com/office/powerpoint/2010/main" val="119946833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151</a:t>
            </a:fld>
            <a:endParaRPr lang="en-US"/>
          </a:p>
        </p:txBody>
      </p:sp>
    </p:spTree>
    <p:extLst>
      <p:ext uri="{BB962C8B-B14F-4D97-AF65-F5344CB8AC3E}">
        <p14:creationId xmlns:p14="http://schemas.microsoft.com/office/powerpoint/2010/main" val="42020686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17</a:t>
            </a:fld>
            <a:endParaRPr lang="en-US"/>
          </a:p>
        </p:txBody>
      </p:sp>
    </p:spTree>
    <p:extLst>
      <p:ext uri="{BB962C8B-B14F-4D97-AF65-F5344CB8AC3E}">
        <p14:creationId xmlns:p14="http://schemas.microsoft.com/office/powerpoint/2010/main" val="126180386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152</a:t>
            </a:fld>
            <a:endParaRPr lang="en-US"/>
          </a:p>
        </p:txBody>
      </p:sp>
    </p:spTree>
    <p:extLst>
      <p:ext uri="{BB962C8B-B14F-4D97-AF65-F5344CB8AC3E}">
        <p14:creationId xmlns:p14="http://schemas.microsoft.com/office/powerpoint/2010/main" val="108388495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153</a:t>
            </a:fld>
            <a:endParaRPr lang="en-US"/>
          </a:p>
        </p:txBody>
      </p:sp>
    </p:spTree>
    <p:extLst>
      <p:ext uri="{BB962C8B-B14F-4D97-AF65-F5344CB8AC3E}">
        <p14:creationId xmlns:p14="http://schemas.microsoft.com/office/powerpoint/2010/main" val="123189146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154</a:t>
            </a:fld>
            <a:endParaRPr lang="en-US"/>
          </a:p>
        </p:txBody>
      </p:sp>
    </p:spTree>
    <p:extLst>
      <p:ext uri="{BB962C8B-B14F-4D97-AF65-F5344CB8AC3E}">
        <p14:creationId xmlns:p14="http://schemas.microsoft.com/office/powerpoint/2010/main" val="342608969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existing variable” – we look at all of the clauses that would be affected by its change. If we have a lot of variables and a lot of clauses, that can end up taking </a:t>
            </a:r>
            <a:r>
              <a:rPr lang="en-US"/>
              <a:t>a while!</a:t>
            </a:r>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155</a:t>
            </a:fld>
            <a:endParaRPr lang="en-US"/>
          </a:p>
        </p:txBody>
      </p:sp>
    </p:spTree>
    <p:extLst>
      <p:ext uri="{BB962C8B-B14F-4D97-AF65-F5344CB8AC3E}">
        <p14:creationId xmlns:p14="http://schemas.microsoft.com/office/powerpoint/2010/main" val="216574450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WalkSAT</a:t>
            </a:r>
            <a:r>
              <a:rPr lang="en-US" dirty="0"/>
              <a:t> – similar to GSAT! But addresses some of those aforementioned issues!</a:t>
            </a:r>
          </a:p>
        </p:txBody>
      </p:sp>
      <p:sp>
        <p:nvSpPr>
          <p:cNvPr id="4" name="Slide Number Placeholder 3"/>
          <p:cNvSpPr>
            <a:spLocks noGrp="1"/>
          </p:cNvSpPr>
          <p:nvPr>
            <p:ph type="sldNum" sz="quarter" idx="5"/>
          </p:nvPr>
        </p:nvSpPr>
        <p:spPr/>
        <p:txBody>
          <a:bodyPr/>
          <a:lstStyle/>
          <a:p>
            <a:fld id="{841EF36A-4186-2643-B0EB-B06B50C1DAA3}" type="slidenum">
              <a:rPr lang="en-US" smtClean="0"/>
              <a:t>156</a:t>
            </a:fld>
            <a:endParaRPr lang="en-US"/>
          </a:p>
        </p:txBody>
      </p:sp>
    </p:spTree>
    <p:extLst>
      <p:ext uri="{BB962C8B-B14F-4D97-AF65-F5344CB8AC3E}">
        <p14:creationId xmlns:p14="http://schemas.microsoft.com/office/powerpoint/2010/main" val="99739086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157</a:t>
            </a:fld>
            <a:endParaRPr lang="en-US"/>
          </a:p>
        </p:txBody>
      </p:sp>
    </p:spTree>
    <p:extLst>
      <p:ext uri="{BB962C8B-B14F-4D97-AF65-F5344CB8AC3E}">
        <p14:creationId xmlns:p14="http://schemas.microsoft.com/office/powerpoint/2010/main" val="31561381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158</a:t>
            </a:fld>
            <a:endParaRPr lang="en-US"/>
          </a:p>
        </p:txBody>
      </p:sp>
    </p:spTree>
    <p:extLst>
      <p:ext uri="{BB962C8B-B14F-4D97-AF65-F5344CB8AC3E}">
        <p14:creationId xmlns:p14="http://schemas.microsoft.com/office/powerpoint/2010/main" val="1200818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159</a:t>
            </a:fld>
            <a:endParaRPr lang="en-US"/>
          </a:p>
        </p:txBody>
      </p:sp>
    </p:spTree>
    <p:extLst>
      <p:ext uri="{BB962C8B-B14F-4D97-AF65-F5344CB8AC3E}">
        <p14:creationId xmlns:p14="http://schemas.microsoft.com/office/powerpoint/2010/main" val="218254407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160</a:t>
            </a:fld>
            <a:endParaRPr lang="en-US"/>
          </a:p>
        </p:txBody>
      </p:sp>
    </p:spTree>
    <p:extLst>
      <p:ext uri="{BB962C8B-B14F-4D97-AF65-F5344CB8AC3E}">
        <p14:creationId xmlns:p14="http://schemas.microsoft.com/office/powerpoint/2010/main" val="18393666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18</a:t>
            </a:fld>
            <a:endParaRPr lang="en-US"/>
          </a:p>
        </p:txBody>
      </p:sp>
    </p:spTree>
    <p:extLst>
      <p:ext uri="{BB962C8B-B14F-4D97-AF65-F5344CB8AC3E}">
        <p14:creationId xmlns:p14="http://schemas.microsoft.com/office/powerpoint/2010/main" val="32219319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19</a:t>
            </a:fld>
            <a:endParaRPr lang="en-US"/>
          </a:p>
        </p:txBody>
      </p:sp>
    </p:spTree>
    <p:extLst>
      <p:ext uri="{BB962C8B-B14F-4D97-AF65-F5344CB8AC3E}">
        <p14:creationId xmlns:p14="http://schemas.microsoft.com/office/powerpoint/2010/main" val="34546264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20</a:t>
            </a:fld>
            <a:endParaRPr lang="en-US"/>
          </a:p>
        </p:txBody>
      </p:sp>
    </p:spTree>
    <p:extLst>
      <p:ext uri="{BB962C8B-B14F-4D97-AF65-F5344CB8AC3E}">
        <p14:creationId xmlns:p14="http://schemas.microsoft.com/office/powerpoint/2010/main" val="9001620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Sensing the absence of a thing is still valuable knowledge that you can use to figure things out!</a:t>
            </a:r>
          </a:p>
        </p:txBody>
      </p:sp>
      <p:sp>
        <p:nvSpPr>
          <p:cNvPr id="4" name="Slide Number Placeholder 3"/>
          <p:cNvSpPr>
            <a:spLocks noGrp="1"/>
          </p:cNvSpPr>
          <p:nvPr>
            <p:ph type="sldNum" sz="quarter" idx="5"/>
          </p:nvPr>
        </p:nvSpPr>
        <p:spPr/>
        <p:txBody>
          <a:bodyPr/>
          <a:lstStyle/>
          <a:p>
            <a:fld id="{841EF36A-4186-2643-B0EB-B06B50C1DAA3}" type="slidenum">
              <a:rPr lang="en-US" smtClean="0"/>
              <a:t>21</a:t>
            </a:fld>
            <a:endParaRPr lang="en-US"/>
          </a:p>
        </p:txBody>
      </p:sp>
    </p:spTree>
    <p:extLst>
      <p:ext uri="{BB962C8B-B14F-4D97-AF65-F5344CB8AC3E}">
        <p14:creationId xmlns:p14="http://schemas.microsoft.com/office/powerpoint/2010/main" val="3187213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a:t>
            </a:fld>
            <a:endParaRPr lang="en-US"/>
          </a:p>
        </p:txBody>
      </p:sp>
    </p:spTree>
    <p:extLst>
      <p:ext uri="{BB962C8B-B14F-4D97-AF65-F5344CB8AC3E}">
        <p14:creationId xmlns:p14="http://schemas.microsoft.com/office/powerpoint/2010/main" val="40649714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thing there wasn’t a pit in B1 or else we’d </a:t>
            </a:r>
            <a:r>
              <a:rPr lang="en-US" dirty="0" err="1"/>
              <a:t>alreadya</a:t>
            </a:r>
            <a:r>
              <a:rPr lang="en-US" dirty="0"/>
              <a:t> be dead, </a:t>
            </a:r>
            <a:r>
              <a:rPr lang="en-US" dirty="0" err="1"/>
              <a:t>haha</a:t>
            </a:r>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22</a:t>
            </a:fld>
            <a:endParaRPr lang="en-US"/>
          </a:p>
        </p:txBody>
      </p:sp>
    </p:spTree>
    <p:extLst>
      <p:ext uri="{BB962C8B-B14F-4D97-AF65-F5344CB8AC3E}">
        <p14:creationId xmlns:p14="http://schemas.microsoft.com/office/powerpoint/2010/main" val="5257977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still don’t know what ACTUAL reality is. But we know it has to be one of these three situations. There isn’t a pit in any of them, so we can say conclusively that there isn’t a pit in A2.</a:t>
            </a:r>
          </a:p>
          <a:p>
            <a:endParaRPr lang="en-US" dirty="0"/>
          </a:p>
          <a:p>
            <a:r>
              <a:rPr lang="en-US" dirty="0"/>
              <a:t>We also are detecting a breeze, so we know there is a pit in a square adjacent to B1. We don’t know for sure if it is in B2 or C1, but we can still mark it down in our knowledgebase. The or statement maybe isn’t quite as powerful as knowing for sure, but it is a heck of a lot better than the nothing we had before!</a:t>
            </a:r>
          </a:p>
        </p:txBody>
      </p:sp>
      <p:sp>
        <p:nvSpPr>
          <p:cNvPr id="4" name="Slide Number Placeholder 3"/>
          <p:cNvSpPr>
            <a:spLocks noGrp="1"/>
          </p:cNvSpPr>
          <p:nvPr>
            <p:ph type="sldNum" sz="quarter" idx="5"/>
          </p:nvPr>
        </p:nvSpPr>
        <p:spPr/>
        <p:txBody>
          <a:bodyPr/>
          <a:lstStyle/>
          <a:p>
            <a:fld id="{841EF36A-4186-2643-B0EB-B06B50C1DAA3}" type="slidenum">
              <a:rPr lang="en-US" smtClean="0"/>
              <a:t>23</a:t>
            </a:fld>
            <a:endParaRPr lang="en-US"/>
          </a:p>
        </p:txBody>
      </p:sp>
    </p:spTree>
    <p:extLst>
      <p:ext uri="{BB962C8B-B14F-4D97-AF65-F5344CB8AC3E}">
        <p14:creationId xmlns:p14="http://schemas.microsoft.com/office/powerpoint/2010/main" val="27720470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24</a:t>
            </a:fld>
            <a:endParaRPr lang="en-US"/>
          </a:p>
        </p:txBody>
      </p:sp>
    </p:spTree>
    <p:extLst>
      <p:ext uri="{BB962C8B-B14F-4D97-AF65-F5344CB8AC3E}">
        <p14:creationId xmlns:p14="http://schemas.microsoft.com/office/powerpoint/2010/main" val="14978610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25</a:t>
            </a:fld>
            <a:endParaRPr lang="en-US"/>
          </a:p>
        </p:txBody>
      </p:sp>
    </p:spTree>
    <p:extLst>
      <p:ext uri="{BB962C8B-B14F-4D97-AF65-F5344CB8AC3E}">
        <p14:creationId xmlns:p14="http://schemas.microsoft.com/office/powerpoint/2010/main" val="31931351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26</a:t>
            </a:fld>
            <a:endParaRPr lang="en-US"/>
          </a:p>
        </p:txBody>
      </p:sp>
    </p:spTree>
    <p:extLst>
      <p:ext uri="{BB962C8B-B14F-4D97-AF65-F5344CB8AC3E}">
        <p14:creationId xmlns:p14="http://schemas.microsoft.com/office/powerpoint/2010/main" val="34163298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27</a:t>
            </a:fld>
            <a:endParaRPr lang="en-US"/>
          </a:p>
        </p:txBody>
      </p:sp>
    </p:spTree>
    <p:extLst>
      <p:ext uri="{BB962C8B-B14F-4D97-AF65-F5344CB8AC3E}">
        <p14:creationId xmlns:p14="http://schemas.microsoft.com/office/powerpoint/2010/main" val="39409004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28</a:t>
            </a:fld>
            <a:endParaRPr lang="en-US"/>
          </a:p>
        </p:txBody>
      </p:sp>
    </p:spTree>
    <p:extLst>
      <p:ext uri="{BB962C8B-B14F-4D97-AF65-F5344CB8AC3E}">
        <p14:creationId xmlns:p14="http://schemas.microsoft.com/office/powerpoint/2010/main" val="40233413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29</a:t>
            </a:fld>
            <a:endParaRPr lang="en-US"/>
          </a:p>
        </p:txBody>
      </p:sp>
    </p:spTree>
    <p:extLst>
      <p:ext uri="{BB962C8B-B14F-4D97-AF65-F5344CB8AC3E}">
        <p14:creationId xmlns:p14="http://schemas.microsoft.com/office/powerpoint/2010/main" val="9857311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30</a:t>
            </a:fld>
            <a:endParaRPr lang="en-US"/>
          </a:p>
        </p:txBody>
      </p:sp>
    </p:spTree>
    <p:extLst>
      <p:ext uri="{BB962C8B-B14F-4D97-AF65-F5344CB8AC3E}">
        <p14:creationId xmlns:p14="http://schemas.microsoft.com/office/powerpoint/2010/main" val="33587073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31</a:t>
            </a:fld>
            <a:endParaRPr lang="en-US"/>
          </a:p>
        </p:txBody>
      </p:sp>
    </p:spTree>
    <p:extLst>
      <p:ext uri="{BB962C8B-B14F-4D97-AF65-F5344CB8AC3E}">
        <p14:creationId xmlns:p14="http://schemas.microsoft.com/office/powerpoint/2010/main" val="3160504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5</a:t>
            </a:fld>
            <a:endParaRPr lang="en-US"/>
          </a:p>
        </p:txBody>
      </p:sp>
    </p:spTree>
    <p:extLst>
      <p:ext uri="{BB962C8B-B14F-4D97-AF65-F5344CB8AC3E}">
        <p14:creationId xmlns:p14="http://schemas.microsoft.com/office/powerpoint/2010/main" val="721040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32</a:t>
            </a:fld>
            <a:endParaRPr lang="en-US"/>
          </a:p>
        </p:txBody>
      </p:sp>
    </p:spTree>
    <p:extLst>
      <p:ext uri="{BB962C8B-B14F-4D97-AF65-F5344CB8AC3E}">
        <p14:creationId xmlns:p14="http://schemas.microsoft.com/office/powerpoint/2010/main" val="25322528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33</a:t>
            </a:fld>
            <a:endParaRPr lang="en-US"/>
          </a:p>
        </p:txBody>
      </p:sp>
    </p:spTree>
    <p:extLst>
      <p:ext uri="{BB962C8B-B14F-4D97-AF65-F5344CB8AC3E}">
        <p14:creationId xmlns:p14="http://schemas.microsoft.com/office/powerpoint/2010/main" val="17026366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34</a:t>
            </a:fld>
            <a:endParaRPr lang="en-US"/>
          </a:p>
        </p:txBody>
      </p:sp>
    </p:spTree>
    <p:extLst>
      <p:ext uri="{BB962C8B-B14F-4D97-AF65-F5344CB8AC3E}">
        <p14:creationId xmlns:p14="http://schemas.microsoft.com/office/powerpoint/2010/main" val="32504952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35</a:t>
            </a:fld>
            <a:endParaRPr lang="en-US"/>
          </a:p>
        </p:txBody>
      </p:sp>
    </p:spTree>
    <p:extLst>
      <p:ext uri="{BB962C8B-B14F-4D97-AF65-F5344CB8AC3E}">
        <p14:creationId xmlns:p14="http://schemas.microsoft.com/office/powerpoint/2010/main" val="38837024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36</a:t>
            </a:fld>
            <a:endParaRPr lang="en-US"/>
          </a:p>
        </p:txBody>
      </p:sp>
    </p:spTree>
    <p:extLst>
      <p:ext uri="{BB962C8B-B14F-4D97-AF65-F5344CB8AC3E}">
        <p14:creationId xmlns:p14="http://schemas.microsoft.com/office/powerpoint/2010/main" val="6686049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37</a:t>
            </a:fld>
            <a:endParaRPr lang="en-US"/>
          </a:p>
        </p:txBody>
      </p:sp>
    </p:spTree>
    <p:extLst>
      <p:ext uri="{BB962C8B-B14F-4D97-AF65-F5344CB8AC3E}">
        <p14:creationId xmlns:p14="http://schemas.microsoft.com/office/powerpoint/2010/main" val="271433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38</a:t>
            </a:fld>
            <a:endParaRPr lang="en-US"/>
          </a:p>
        </p:txBody>
      </p:sp>
    </p:spTree>
    <p:extLst>
      <p:ext uri="{BB962C8B-B14F-4D97-AF65-F5344CB8AC3E}">
        <p14:creationId xmlns:p14="http://schemas.microsoft.com/office/powerpoint/2010/main" val="14857716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39</a:t>
            </a:fld>
            <a:endParaRPr lang="en-US"/>
          </a:p>
        </p:txBody>
      </p:sp>
    </p:spTree>
    <p:extLst>
      <p:ext uri="{BB962C8B-B14F-4D97-AF65-F5344CB8AC3E}">
        <p14:creationId xmlns:p14="http://schemas.microsoft.com/office/powerpoint/2010/main" val="34574677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40</a:t>
            </a:fld>
            <a:endParaRPr lang="en-US"/>
          </a:p>
        </p:txBody>
      </p:sp>
    </p:spTree>
    <p:extLst>
      <p:ext uri="{BB962C8B-B14F-4D97-AF65-F5344CB8AC3E}">
        <p14:creationId xmlns:p14="http://schemas.microsoft.com/office/powerpoint/2010/main" val="37044068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41</a:t>
            </a:fld>
            <a:endParaRPr lang="en-US"/>
          </a:p>
        </p:txBody>
      </p:sp>
    </p:spTree>
    <p:extLst>
      <p:ext uri="{BB962C8B-B14F-4D97-AF65-F5344CB8AC3E}">
        <p14:creationId xmlns:p14="http://schemas.microsoft.com/office/powerpoint/2010/main" val="4260256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6</a:t>
            </a:fld>
            <a:endParaRPr lang="en-US"/>
          </a:p>
        </p:txBody>
      </p:sp>
    </p:spTree>
    <p:extLst>
      <p:ext uri="{BB962C8B-B14F-4D97-AF65-F5344CB8AC3E}">
        <p14:creationId xmlns:p14="http://schemas.microsoft.com/office/powerpoint/2010/main" val="10377160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42</a:t>
            </a:fld>
            <a:endParaRPr lang="en-US"/>
          </a:p>
        </p:txBody>
      </p:sp>
    </p:spTree>
    <p:extLst>
      <p:ext uri="{BB962C8B-B14F-4D97-AF65-F5344CB8AC3E}">
        <p14:creationId xmlns:p14="http://schemas.microsoft.com/office/powerpoint/2010/main" val="26486082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43</a:t>
            </a:fld>
            <a:endParaRPr lang="en-US"/>
          </a:p>
        </p:txBody>
      </p:sp>
    </p:spTree>
    <p:extLst>
      <p:ext uri="{BB962C8B-B14F-4D97-AF65-F5344CB8AC3E}">
        <p14:creationId xmlns:p14="http://schemas.microsoft.com/office/powerpoint/2010/main" val="4526978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44</a:t>
            </a:fld>
            <a:endParaRPr lang="en-US"/>
          </a:p>
        </p:txBody>
      </p:sp>
    </p:spTree>
    <p:extLst>
      <p:ext uri="{BB962C8B-B14F-4D97-AF65-F5344CB8AC3E}">
        <p14:creationId xmlns:p14="http://schemas.microsoft.com/office/powerpoint/2010/main" val="39618096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45</a:t>
            </a:fld>
            <a:endParaRPr lang="en-US"/>
          </a:p>
        </p:txBody>
      </p:sp>
    </p:spTree>
    <p:extLst>
      <p:ext uri="{BB962C8B-B14F-4D97-AF65-F5344CB8AC3E}">
        <p14:creationId xmlns:p14="http://schemas.microsoft.com/office/powerpoint/2010/main" val="32321901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46</a:t>
            </a:fld>
            <a:endParaRPr lang="en-US"/>
          </a:p>
        </p:txBody>
      </p:sp>
    </p:spTree>
    <p:extLst>
      <p:ext uri="{BB962C8B-B14F-4D97-AF65-F5344CB8AC3E}">
        <p14:creationId xmlns:p14="http://schemas.microsoft.com/office/powerpoint/2010/main" val="11254957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47</a:t>
            </a:fld>
            <a:endParaRPr lang="en-US"/>
          </a:p>
        </p:txBody>
      </p:sp>
    </p:spTree>
    <p:extLst>
      <p:ext uri="{BB962C8B-B14F-4D97-AF65-F5344CB8AC3E}">
        <p14:creationId xmlns:p14="http://schemas.microsoft.com/office/powerpoint/2010/main" val="37582967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48</a:t>
            </a:fld>
            <a:endParaRPr lang="en-US"/>
          </a:p>
        </p:txBody>
      </p:sp>
    </p:spTree>
    <p:extLst>
      <p:ext uri="{BB962C8B-B14F-4D97-AF65-F5344CB8AC3E}">
        <p14:creationId xmlns:p14="http://schemas.microsoft.com/office/powerpoint/2010/main" val="22371007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49</a:t>
            </a:fld>
            <a:endParaRPr lang="en-US"/>
          </a:p>
        </p:txBody>
      </p:sp>
    </p:spTree>
    <p:extLst>
      <p:ext uri="{BB962C8B-B14F-4D97-AF65-F5344CB8AC3E}">
        <p14:creationId xmlns:p14="http://schemas.microsoft.com/office/powerpoint/2010/main" val="42469242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50</a:t>
            </a:fld>
            <a:endParaRPr lang="en-US"/>
          </a:p>
        </p:txBody>
      </p:sp>
    </p:spTree>
    <p:extLst>
      <p:ext uri="{BB962C8B-B14F-4D97-AF65-F5344CB8AC3E}">
        <p14:creationId xmlns:p14="http://schemas.microsoft.com/office/powerpoint/2010/main" val="16223629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51</a:t>
            </a:fld>
            <a:endParaRPr lang="en-US"/>
          </a:p>
        </p:txBody>
      </p:sp>
    </p:spTree>
    <p:extLst>
      <p:ext uri="{BB962C8B-B14F-4D97-AF65-F5344CB8AC3E}">
        <p14:creationId xmlns:p14="http://schemas.microsoft.com/office/powerpoint/2010/main" val="2365139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7</a:t>
            </a:fld>
            <a:endParaRPr lang="en-US"/>
          </a:p>
        </p:txBody>
      </p:sp>
    </p:spTree>
    <p:extLst>
      <p:ext uri="{BB962C8B-B14F-4D97-AF65-F5344CB8AC3E}">
        <p14:creationId xmlns:p14="http://schemas.microsoft.com/office/powerpoint/2010/main" val="24283102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just say that we set BA1 to F – we can update our knowledge base like so.</a:t>
            </a:r>
          </a:p>
        </p:txBody>
      </p:sp>
      <p:sp>
        <p:nvSpPr>
          <p:cNvPr id="4" name="Slide Number Placeholder 3"/>
          <p:cNvSpPr>
            <a:spLocks noGrp="1"/>
          </p:cNvSpPr>
          <p:nvPr>
            <p:ph type="sldNum" sz="quarter" idx="5"/>
          </p:nvPr>
        </p:nvSpPr>
        <p:spPr/>
        <p:txBody>
          <a:bodyPr/>
          <a:lstStyle/>
          <a:p>
            <a:fld id="{841EF36A-4186-2643-B0EB-B06B50C1DAA3}" type="slidenum">
              <a:rPr lang="en-US" smtClean="0"/>
              <a:t>52</a:t>
            </a:fld>
            <a:endParaRPr lang="en-US"/>
          </a:p>
        </p:txBody>
      </p:sp>
    </p:spTree>
    <p:extLst>
      <p:ext uri="{BB962C8B-B14F-4D97-AF65-F5344CB8AC3E}">
        <p14:creationId xmlns:p14="http://schemas.microsoft.com/office/powerpoint/2010/main" val="21171234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of course keep in mind that “not false” is True. So look at that, the first clause is true! Sweet! We’re done with THAT clause. The values of PA2 and PB1 are inconsequential.</a:t>
            </a:r>
          </a:p>
        </p:txBody>
      </p:sp>
      <p:sp>
        <p:nvSpPr>
          <p:cNvPr id="4" name="Slide Number Placeholder 3"/>
          <p:cNvSpPr>
            <a:spLocks noGrp="1"/>
          </p:cNvSpPr>
          <p:nvPr>
            <p:ph type="sldNum" sz="quarter" idx="5"/>
          </p:nvPr>
        </p:nvSpPr>
        <p:spPr/>
        <p:txBody>
          <a:bodyPr/>
          <a:lstStyle/>
          <a:p>
            <a:fld id="{841EF36A-4186-2643-B0EB-B06B50C1DAA3}" type="slidenum">
              <a:rPr lang="en-US" smtClean="0"/>
              <a:t>53</a:t>
            </a:fld>
            <a:endParaRPr lang="en-US"/>
          </a:p>
        </p:txBody>
      </p:sp>
    </p:spTree>
    <p:extLst>
      <p:ext uri="{BB962C8B-B14F-4D97-AF65-F5344CB8AC3E}">
        <p14:creationId xmlns:p14="http://schemas.microsoft.com/office/powerpoint/2010/main" val="22741501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with our current model, (i.e., our current assignment of variables), we are done with one clause but we have five more to go. Also, </a:t>
            </a:r>
            <a:r>
              <a:rPr lang="en-US" dirty="0" err="1"/>
              <a:t>falses</a:t>
            </a:r>
            <a:r>
              <a:rPr lang="en-US" dirty="0"/>
              <a:t> don’t help us at all, so for simplicities sake we can take them out of the clause.</a:t>
            </a:r>
          </a:p>
        </p:txBody>
      </p:sp>
      <p:sp>
        <p:nvSpPr>
          <p:cNvPr id="4" name="Slide Number Placeholder 3"/>
          <p:cNvSpPr>
            <a:spLocks noGrp="1"/>
          </p:cNvSpPr>
          <p:nvPr>
            <p:ph type="sldNum" sz="quarter" idx="5"/>
          </p:nvPr>
        </p:nvSpPr>
        <p:spPr/>
        <p:txBody>
          <a:bodyPr/>
          <a:lstStyle/>
          <a:p>
            <a:fld id="{841EF36A-4186-2643-B0EB-B06B50C1DAA3}" type="slidenum">
              <a:rPr lang="en-US" smtClean="0"/>
              <a:t>54</a:t>
            </a:fld>
            <a:endParaRPr lang="en-US"/>
          </a:p>
        </p:txBody>
      </p:sp>
    </p:spTree>
    <p:extLst>
      <p:ext uri="{BB962C8B-B14F-4D97-AF65-F5344CB8AC3E}">
        <p14:creationId xmlns:p14="http://schemas.microsoft.com/office/powerpoint/2010/main" val="9499758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55</a:t>
            </a:fld>
            <a:endParaRPr lang="en-US"/>
          </a:p>
        </p:txBody>
      </p:sp>
    </p:spTree>
    <p:extLst>
      <p:ext uri="{BB962C8B-B14F-4D97-AF65-F5344CB8AC3E}">
        <p14:creationId xmlns:p14="http://schemas.microsoft.com/office/powerpoint/2010/main" val="12229761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56</a:t>
            </a:fld>
            <a:endParaRPr lang="en-US"/>
          </a:p>
        </p:txBody>
      </p:sp>
    </p:spTree>
    <p:extLst>
      <p:ext uri="{BB962C8B-B14F-4D97-AF65-F5344CB8AC3E}">
        <p14:creationId xmlns:p14="http://schemas.microsoft.com/office/powerpoint/2010/main" val="1064454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57</a:t>
            </a:fld>
            <a:endParaRPr lang="en-US"/>
          </a:p>
        </p:txBody>
      </p:sp>
    </p:spTree>
    <p:extLst>
      <p:ext uri="{BB962C8B-B14F-4D97-AF65-F5344CB8AC3E}">
        <p14:creationId xmlns:p14="http://schemas.microsoft.com/office/powerpoint/2010/main" val="34697863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58</a:t>
            </a:fld>
            <a:endParaRPr lang="en-US"/>
          </a:p>
        </p:txBody>
      </p:sp>
    </p:spTree>
    <p:extLst>
      <p:ext uri="{BB962C8B-B14F-4D97-AF65-F5344CB8AC3E}">
        <p14:creationId xmlns:p14="http://schemas.microsoft.com/office/powerpoint/2010/main" val="26998929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realized that BA1 = F with PA2 = T won’t satisfy the problem.  So let’s see what happens if PA2 is False…</a:t>
            </a:r>
          </a:p>
        </p:txBody>
      </p:sp>
      <p:sp>
        <p:nvSpPr>
          <p:cNvPr id="4" name="Slide Number Placeholder 3"/>
          <p:cNvSpPr>
            <a:spLocks noGrp="1"/>
          </p:cNvSpPr>
          <p:nvPr>
            <p:ph type="sldNum" sz="quarter" idx="5"/>
          </p:nvPr>
        </p:nvSpPr>
        <p:spPr/>
        <p:txBody>
          <a:bodyPr/>
          <a:lstStyle/>
          <a:p>
            <a:fld id="{841EF36A-4186-2643-B0EB-B06B50C1DAA3}" type="slidenum">
              <a:rPr lang="en-US" smtClean="0"/>
              <a:t>59</a:t>
            </a:fld>
            <a:endParaRPr lang="en-US"/>
          </a:p>
        </p:txBody>
      </p:sp>
    </p:spTree>
    <p:extLst>
      <p:ext uri="{BB962C8B-B14F-4D97-AF65-F5344CB8AC3E}">
        <p14:creationId xmlns:p14="http://schemas.microsoft.com/office/powerpoint/2010/main" val="605158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a:t>
            </a:r>
          </a:p>
        </p:txBody>
      </p:sp>
      <p:sp>
        <p:nvSpPr>
          <p:cNvPr id="4" name="Slide Number Placeholder 3"/>
          <p:cNvSpPr>
            <a:spLocks noGrp="1"/>
          </p:cNvSpPr>
          <p:nvPr>
            <p:ph type="sldNum" sz="quarter" idx="5"/>
          </p:nvPr>
        </p:nvSpPr>
        <p:spPr/>
        <p:txBody>
          <a:bodyPr/>
          <a:lstStyle/>
          <a:p>
            <a:fld id="{841EF36A-4186-2643-B0EB-B06B50C1DAA3}" type="slidenum">
              <a:rPr lang="en-US" smtClean="0"/>
              <a:t>60</a:t>
            </a:fld>
            <a:endParaRPr lang="en-US"/>
          </a:p>
        </p:txBody>
      </p:sp>
    </p:spTree>
    <p:extLst>
      <p:ext uri="{BB962C8B-B14F-4D97-AF65-F5344CB8AC3E}">
        <p14:creationId xmlns:p14="http://schemas.microsoft.com/office/powerpoint/2010/main" val="3050674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Hey, not bad! We’ve got two clauses down!</a:t>
            </a:r>
          </a:p>
        </p:txBody>
      </p:sp>
      <p:sp>
        <p:nvSpPr>
          <p:cNvPr id="4" name="Slide Number Placeholder 3"/>
          <p:cNvSpPr>
            <a:spLocks noGrp="1"/>
          </p:cNvSpPr>
          <p:nvPr>
            <p:ph type="sldNum" sz="quarter" idx="5"/>
          </p:nvPr>
        </p:nvSpPr>
        <p:spPr/>
        <p:txBody>
          <a:bodyPr/>
          <a:lstStyle/>
          <a:p>
            <a:fld id="{841EF36A-4186-2643-B0EB-B06B50C1DAA3}" type="slidenum">
              <a:rPr lang="en-US" smtClean="0"/>
              <a:t>61</a:t>
            </a:fld>
            <a:endParaRPr lang="en-US"/>
          </a:p>
        </p:txBody>
      </p:sp>
    </p:spTree>
    <p:extLst>
      <p:ext uri="{BB962C8B-B14F-4D97-AF65-F5344CB8AC3E}">
        <p14:creationId xmlns:p14="http://schemas.microsoft.com/office/powerpoint/2010/main" val="2713948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8</a:t>
            </a:fld>
            <a:endParaRPr lang="en-US"/>
          </a:p>
        </p:txBody>
      </p:sp>
    </p:spTree>
    <p:extLst>
      <p:ext uri="{BB962C8B-B14F-4D97-AF65-F5344CB8AC3E}">
        <p14:creationId xmlns:p14="http://schemas.microsoft.com/office/powerpoint/2010/main" val="27837578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62</a:t>
            </a:fld>
            <a:endParaRPr lang="en-US"/>
          </a:p>
        </p:txBody>
      </p:sp>
    </p:spTree>
    <p:extLst>
      <p:ext uri="{BB962C8B-B14F-4D97-AF65-F5344CB8AC3E}">
        <p14:creationId xmlns:p14="http://schemas.microsoft.com/office/powerpoint/2010/main" val="40727007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knowledge base we were </a:t>
            </a:r>
            <a:r>
              <a:rPr lang="en-US" dirty="0" err="1"/>
              <a:t>starging</a:t>
            </a:r>
            <a:r>
              <a:rPr lang="en-US" dirty="0"/>
              <a:t> with is just the basic lines talking about the rules with pits and breezes! We hadn’t actually sensed anything yet! There’s a good chance we don’t live in this world!</a:t>
            </a:r>
          </a:p>
        </p:txBody>
      </p:sp>
      <p:sp>
        <p:nvSpPr>
          <p:cNvPr id="4" name="Slide Number Placeholder 3"/>
          <p:cNvSpPr>
            <a:spLocks noGrp="1"/>
          </p:cNvSpPr>
          <p:nvPr>
            <p:ph type="sldNum" sz="quarter" idx="5"/>
          </p:nvPr>
        </p:nvSpPr>
        <p:spPr/>
        <p:txBody>
          <a:bodyPr/>
          <a:lstStyle/>
          <a:p>
            <a:fld id="{841EF36A-4186-2643-B0EB-B06B50C1DAA3}" type="slidenum">
              <a:rPr lang="en-US" smtClean="0"/>
              <a:t>63</a:t>
            </a:fld>
            <a:endParaRPr lang="en-US"/>
          </a:p>
        </p:txBody>
      </p:sp>
    </p:spTree>
    <p:extLst>
      <p:ext uri="{BB962C8B-B14F-4D97-AF65-F5344CB8AC3E}">
        <p14:creationId xmlns:p14="http://schemas.microsoft.com/office/powerpoint/2010/main" val="12560589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knowledge base we were </a:t>
            </a:r>
            <a:r>
              <a:rPr lang="en-US" dirty="0" err="1"/>
              <a:t>starging</a:t>
            </a:r>
            <a:r>
              <a:rPr lang="en-US" dirty="0"/>
              <a:t> with is just the basic lines talking about the rules with pits and breezes! We hadn’t actually sensed anything yet! There’s a good chance we don’t live in this world!</a:t>
            </a:r>
          </a:p>
        </p:txBody>
      </p:sp>
      <p:sp>
        <p:nvSpPr>
          <p:cNvPr id="4" name="Slide Number Placeholder 3"/>
          <p:cNvSpPr>
            <a:spLocks noGrp="1"/>
          </p:cNvSpPr>
          <p:nvPr>
            <p:ph type="sldNum" sz="quarter" idx="5"/>
          </p:nvPr>
        </p:nvSpPr>
        <p:spPr/>
        <p:txBody>
          <a:bodyPr/>
          <a:lstStyle/>
          <a:p>
            <a:fld id="{841EF36A-4186-2643-B0EB-B06B50C1DAA3}" type="slidenum">
              <a:rPr lang="en-US" smtClean="0"/>
              <a:t>64</a:t>
            </a:fld>
            <a:endParaRPr lang="en-US"/>
          </a:p>
        </p:txBody>
      </p:sp>
    </p:spTree>
    <p:extLst>
      <p:ext uri="{BB962C8B-B14F-4D97-AF65-F5344CB8AC3E}">
        <p14:creationId xmlns:p14="http://schemas.microsoft.com/office/powerpoint/2010/main" val="19464526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essentially the starter code you are given for project 2.</a:t>
            </a:r>
          </a:p>
        </p:txBody>
      </p:sp>
      <p:sp>
        <p:nvSpPr>
          <p:cNvPr id="4" name="Slide Number Placeholder 3"/>
          <p:cNvSpPr>
            <a:spLocks noGrp="1"/>
          </p:cNvSpPr>
          <p:nvPr>
            <p:ph type="sldNum" sz="quarter" idx="5"/>
          </p:nvPr>
        </p:nvSpPr>
        <p:spPr/>
        <p:txBody>
          <a:bodyPr/>
          <a:lstStyle/>
          <a:p>
            <a:fld id="{841EF36A-4186-2643-B0EB-B06B50C1DAA3}" type="slidenum">
              <a:rPr lang="en-US" smtClean="0"/>
              <a:t>65</a:t>
            </a:fld>
            <a:endParaRPr lang="en-US"/>
          </a:p>
        </p:txBody>
      </p:sp>
    </p:spTree>
    <p:extLst>
      <p:ext uri="{BB962C8B-B14F-4D97-AF65-F5344CB8AC3E}">
        <p14:creationId xmlns:p14="http://schemas.microsoft.com/office/powerpoint/2010/main" val="2910622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if it is entailed by the knowledge base, it means we can ADD it to the knowledge base.</a:t>
            </a:r>
          </a:p>
        </p:txBody>
      </p:sp>
      <p:sp>
        <p:nvSpPr>
          <p:cNvPr id="4" name="Slide Number Placeholder 3"/>
          <p:cNvSpPr>
            <a:spLocks noGrp="1"/>
          </p:cNvSpPr>
          <p:nvPr>
            <p:ph type="sldNum" sz="quarter" idx="5"/>
          </p:nvPr>
        </p:nvSpPr>
        <p:spPr/>
        <p:txBody>
          <a:bodyPr/>
          <a:lstStyle/>
          <a:p>
            <a:fld id="{841EF36A-4186-2643-B0EB-B06B50C1DAA3}" type="slidenum">
              <a:rPr lang="en-US" smtClean="0"/>
              <a:t>66</a:t>
            </a:fld>
            <a:endParaRPr lang="en-US"/>
          </a:p>
        </p:txBody>
      </p:sp>
    </p:spTree>
    <p:extLst>
      <p:ext uri="{BB962C8B-B14F-4D97-AF65-F5344CB8AC3E}">
        <p14:creationId xmlns:p14="http://schemas.microsoft.com/office/powerpoint/2010/main" val="28840164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67</a:t>
            </a:fld>
            <a:endParaRPr lang="en-US"/>
          </a:p>
        </p:txBody>
      </p:sp>
    </p:spTree>
    <p:extLst>
      <p:ext uri="{BB962C8B-B14F-4D97-AF65-F5344CB8AC3E}">
        <p14:creationId xmlns:p14="http://schemas.microsoft.com/office/powerpoint/2010/main" val="16946811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68</a:t>
            </a:fld>
            <a:endParaRPr lang="en-US"/>
          </a:p>
        </p:txBody>
      </p:sp>
    </p:spTree>
    <p:extLst>
      <p:ext uri="{BB962C8B-B14F-4D97-AF65-F5344CB8AC3E}">
        <p14:creationId xmlns:p14="http://schemas.microsoft.com/office/powerpoint/2010/main" val="139040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69</a:t>
            </a:fld>
            <a:endParaRPr lang="en-US"/>
          </a:p>
        </p:txBody>
      </p:sp>
    </p:spTree>
    <p:extLst>
      <p:ext uri="{BB962C8B-B14F-4D97-AF65-F5344CB8AC3E}">
        <p14:creationId xmlns:p14="http://schemas.microsoft.com/office/powerpoint/2010/main" val="35843191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70</a:t>
            </a:fld>
            <a:endParaRPr lang="en-US"/>
          </a:p>
        </p:txBody>
      </p:sp>
    </p:spTree>
    <p:extLst>
      <p:ext uri="{BB962C8B-B14F-4D97-AF65-F5344CB8AC3E}">
        <p14:creationId xmlns:p14="http://schemas.microsoft.com/office/powerpoint/2010/main" val="21567208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71</a:t>
            </a:fld>
            <a:endParaRPr lang="en-US"/>
          </a:p>
        </p:txBody>
      </p:sp>
    </p:spTree>
    <p:extLst>
      <p:ext uri="{BB962C8B-B14F-4D97-AF65-F5344CB8AC3E}">
        <p14:creationId xmlns:p14="http://schemas.microsoft.com/office/powerpoint/2010/main" val="2622615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9</a:t>
            </a:fld>
            <a:endParaRPr lang="en-US"/>
          </a:p>
        </p:txBody>
      </p:sp>
    </p:spTree>
    <p:extLst>
      <p:ext uri="{BB962C8B-B14F-4D97-AF65-F5344CB8AC3E}">
        <p14:creationId xmlns:p14="http://schemas.microsoft.com/office/powerpoint/2010/main" val="4219413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72</a:t>
            </a:fld>
            <a:endParaRPr lang="en-US"/>
          </a:p>
        </p:txBody>
      </p:sp>
    </p:spTree>
    <p:extLst>
      <p:ext uri="{BB962C8B-B14F-4D97-AF65-F5344CB8AC3E}">
        <p14:creationId xmlns:p14="http://schemas.microsoft.com/office/powerpoint/2010/main" val="4152113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73</a:t>
            </a:fld>
            <a:endParaRPr lang="en-US"/>
          </a:p>
        </p:txBody>
      </p:sp>
    </p:spTree>
    <p:extLst>
      <p:ext uri="{BB962C8B-B14F-4D97-AF65-F5344CB8AC3E}">
        <p14:creationId xmlns:p14="http://schemas.microsoft.com/office/powerpoint/2010/main" val="22927686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74</a:t>
            </a:fld>
            <a:endParaRPr lang="en-US"/>
          </a:p>
        </p:txBody>
      </p:sp>
    </p:spTree>
    <p:extLst>
      <p:ext uri="{BB962C8B-B14F-4D97-AF65-F5344CB8AC3E}">
        <p14:creationId xmlns:p14="http://schemas.microsoft.com/office/powerpoint/2010/main" val="32830551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75</a:t>
            </a:fld>
            <a:endParaRPr lang="en-US"/>
          </a:p>
        </p:txBody>
      </p:sp>
    </p:spTree>
    <p:extLst>
      <p:ext uri="{BB962C8B-B14F-4D97-AF65-F5344CB8AC3E}">
        <p14:creationId xmlns:p14="http://schemas.microsoft.com/office/powerpoint/2010/main" val="136920203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76</a:t>
            </a:fld>
            <a:endParaRPr lang="en-US"/>
          </a:p>
        </p:txBody>
      </p:sp>
    </p:spTree>
    <p:extLst>
      <p:ext uri="{BB962C8B-B14F-4D97-AF65-F5344CB8AC3E}">
        <p14:creationId xmlns:p14="http://schemas.microsoft.com/office/powerpoint/2010/main" val="12033115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77</a:t>
            </a:fld>
            <a:endParaRPr lang="en-US"/>
          </a:p>
        </p:txBody>
      </p:sp>
    </p:spTree>
    <p:extLst>
      <p:ext uri="{BB962C8B-B14F-4D97-AF65-F5344CB8AC3E}">
        <p14:creationId xmlns:p14="http://schemas.microsoft.com/office/powerpoint/2010/main" val="26248535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78</a:t>
            </a:fld>
            <a:endParaRPr lang="en-US"/>
          </a:p>
        </p:txBody>
      </p:sp>
    </p:spTree>
    <p:extLst>
      <p:ext uri="{BB962C8B-B14F-4D97-AF65-F5344CB8AC3E}">
        <p14:creationId xmlns:p14="http://schemas.microsoft.com/office/powerpoint/2010/main" val="30621547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79</a:t>
            </a:fld>
            <a:endParaRPr lang="en-US"/>
          </a:p>
        </p:txBody>
      </p:sp>
    </p:spTree>
    <p:extLst>
      <p:ext uri="{BB962C8B-B14F-4D97-AF65-F5344CB8AC3E}">
        <p14:creationId xmlns:p14="http://schemas.microsoft.com/office/powerpoint/2010/main" val="115990445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80</a:t>
            </a:fld>
            <a:endParaRPr lang="en-US"/>
          </a:p>
        </p:txBody>
      </p:sp>
    </p:spTree>
    <p:extLst>
      <p:ext uri="{BB962C8B-B14F-4D97-AF65-F5344CB8AC3E}">
        <p14:creationId xmlns:p14="http://schemas.microsoft.com/office/powerpoint/2010/main" val="98486691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81</a:t>
            </a:fld>
            <a:endParaRPr lang="en-US"/>
          </a:p>
        </p:txBody>
      </p:sp>
    </p:spTree>
    <p:extLst>
      <p:ext uri="{BB962C8B-B14F-4D97-AF65-F5344CB8AC3E}">
        <p14:creationId xmlns:p14="http://schemas.microsoft.com/office/powerpoint/2010/main" val="3896786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10</a:t>
            </a:fld>
            <a:endParaRPr lang="en-US"/>
          </a:p>
        </p:txBody>
      </p:sp>
    </p:spTree>
    <p:extLst>
      <p:ext uri="{BB962C8B-B14F-4D97-AF65-F5344CB8AC3E}">
        <p14:creationId xmlns:p14="http://schemas.microsoft.com/office/powerpoint/2010/main" val="62132878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82</a:t>
            </a:fld>
            <a:endParaRPr lang="en-US"/>
          </a:p>
        </p:txBody>
      </p:sp>
    </p:spTree>
    <p:extLst>
      <p:ext uri="{BB962C8B-B14F-4D97-AF65-F5344CB8AC3E}">
        <p14:creationId xmlns:p14="http://schemas.microsoft.com/office/powerpoint/2010/main" val="19103452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83</a:t>
            </a:fld>
            <a:endParaRPr lang="en-US"/>
          </a:p>
        </p:txBody>
      </p:sp>
    </p:spTree>
    <p:extLst>
      <p:ext uri="{BB962C8B-B14F-4D97-AF65-F5344CB8AC3E}">
        <p14:creationId xmlns:p14="http://schemas.microsoft.com/office/powerpoint/2010/main" val="401838262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84</a:t>
            </a:fld>
            <a:endParaRPr lang="en-US"/>
          </a:p>
        </p:txBody>
      </p:sp>
    </p:spTree>
    <p:extLst>
      <p:ext uri="{BB962C8B-B14F-4D97-AF65-F5344CB8AC3E}">
        <p14:creationId xmlns:p14="http://schemas.microsoft.com/office/powerpoint/2010/main" val="130903020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85</a:t>
            </a:fld>
            <a:endParaRPr lang="en-US"/>
          </a:p>
        </p:txBody>
      </p:sp>
    </p:spTree>
    <p:extLst>
      <p:ext uri="{BB962C8B-B14F-4D97-AF65-F5344CB8AC3E}">
        <p14:creationId xmlns:p14="http://schemas.microsoft.com/office/powerpoint/2010/main" val="112631742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86</a:t>
            </a:fld>
            <a:endParaRPr lang="en-US"/>
          </a:p>
        </p:txBody>
      </p:sp>
    </p:spTree>
    <p:extLst>
      <p:ext uri="{BB962C8B-B14F-4D97-AF65-F5344CB8AC3E}">
        <p14:creationId xmlns:p14="http://schemas.microsoft.com/office/powerpoint/2010/main" val="47538207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87</a:t>
            </a:fld>
            <a:endParaRPr lang="en-US"/>
          </a:p>
        </p:txBody>
      </p:sp>
    </p:spTree>
    <p:extLst>
      <p:ext uri="{BB962C8B-B14F-4D97-AF65-F5344CB8AC3E}">
        <p14:creationId xmlns:p14="http://schemas.microsoft.com/office/powerpoint/2010/main" val="15143784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88</a:t>
            </a:fld>
            <a:endParaRPr lang="en-US"/>
          </a:p>
        </p:txBody>
      </p:sp>
    </p:spTree>
    <p:extLst>
      <p:ext uri="{BB962C8B-B14F-4D97-AF65-F5344CB8AC3E}">
        <p14:creationId xmlns:p14="http://schemas.microsoft.com/office/powerpoint/2010/main" val="312285544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89</a:t>
            </a:fld>
            <a:endParaRPr lang="en-US"/>
          </a:p>
        </p:txBody>
      </p:sp>
    </p:spTree>
    <p:extLst>
      <p:ext uri="{BB962C8B-B14F-4D97-AF65-F5344CB8AC3E}">
        <p14:creationId xmlns:p14="http://schemas.microsoft.com/office/powerpoint/2010/main" val="162252844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90</a:t>
            </a:fld>
            <a:endParaRPr lang="en-US"/>
          </a:p>
        </p:txBody>
      </p:sp>
    </p:spTree>
    <p:extLst>
      <p:ext uri="{BB962C8B-B14F-4D97-AF65-F5344CB8AC3E}">
        <p14:creationId xmlns:p14="http://schemas.microsoft.com/office/powerpoint/2010/main" val="407503092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91</a:t>
            </a:fld>
            <a:endParaRPr lang="en-US"/>
          </a:p>
        </p:txBody>
      </p:sp>
    </p:spTree>
    <p:extLst>
      <p:ext uri="{BB962C8B-B14F-4D97-AF65-F5344CB8AC3E}">
        <p14:creationId xmlns:p14="http://schemas.microsoft.com/office/powerpoint/2010/main" val="719567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11</a:t>
            </a:fld>
            <a:endParaRPr lang="en-US"/>
          </a:p>
        </p:txBody>
      </p:sp>
    </p:spTree>
    <p:extLst>
      <p:ext uri="{BB962C8B-B14F-4D97-AF65-F5344CB8AC3E}">
        <p14:creationId xmlns:p14="http://schemas.microsoft.com/office/powerpoint/2010/main" val="387711769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92</a:t>
            </a:fld>
            <a:endParaRPr lang="en-US"/>
          </a:p>
        </p:txBody>
      </p:sp>
    </p:spTree>
    <p:extLst>
      <p:ext uri="{BB962C8B-B14F-4D97-AF65-F5344CB8AC3E}">
        <p14:creationId xmlns:p14="http://schemas.microsoft.com/office/powerpoint/2010/main" val="24876697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93</a:t>
            </a:fld>
            <a:endParaRPr lang="en-US"/>
          </a:p>
        </p:txBody>
      </p:sp>
    </p:spTree>
    <p:extLst>
      <p:ext uri="{BB962C8B-B14F-4D97-AF65-F5344CB8AC3E}">
        <p14:creationId xmlns:p14="http://schemas.microsoft.com/office/powerpoint/2010/main" val="149863181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94</a:t>
            </a:fld>
            <a:endParaRPr lang="en-US"/>
          </a:p>
        </p:txBody>
      </p:sp>
    </p:spTree>
    <p:extLst>
      <p:ext uri="{BB962C8B-B14F-4D97-AF65-F5344CB8AC3E}">
        <p14:creationId xmlns:p14="http://schemas.microsoft.com/office/powerpoint/2010/main" val="65552521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95</a:t>
            </a:fld>
            <a:endParaRPr lang="en-US"/>
          </a:p>
        </p:txBody>
      </p:sp>
    </p:spTree>
    <p:extLst>
      <p:ext uri="{BB962C8B-B14F-4D97-AF65-F5344CB8AC3E}">
        <p14:creationId xmlns:p14="http://schemas.microsoft.com/office/powerpoint/2010/main" val="139610232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96</a:t>
            </a:fld>
            <a:endParaRPr lang="en-US"/>
          </a:p>
        </p:txBody>
      </p:sp>
    </p:spTree>
    <p:extLst>
      <p:ext uri="{BB962C8B-B14F-4D97-AF65-F5344CB8AC3E}">
        <p14:creationId xmlns:p14="http://schemas.microsoft.com/office/powerpoint/2010/main" val="89010528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97</a:t>
            </a:fld>
            <a:endParaRPr lang="en-US"/>
          </a:p>
        </p:txBody>
      </p:sp>
    </p:spTree>
    <p:extLst>
      <p:ext uri="{BB962C8B-B14F-4D97-AF65-F5344CB8AC3E}">
        <p14:creationId xmlns:p14="http://schemas.microsoft.com/office/powerpoint/2010/main" val="245357772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98</a:t>
            </a:fld>
            <a:endParaRPr lang="en-US"/>
          </a:p>
        </p:txBody>
      </p:sp>
    </p:spTree>
    <p:extLst>
      <p:ext uri="{BB962C8B-B14F-4D97-AF65-F5344CB8AC3E}">
        <p14:creationId xmlns:p14="http://schemas.microsoft.com/office/powerpoint/2010/main" val="21562056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99</a:t>
            </a:fld>
            <a:endParaRPr lang="en-US"/>
          </a:p>
        </p:txBody>
      </p:sp>
    </p:spTree>
    <p:extLst>
      <p:ext uri="{BB962C8B-B14F-4D97-AF65-F5344CB8AC3E}">
        <p14:creationId xmlns:p14="http://schemas.microsoft.com/office/powerpoint/2010/main" val="265959939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100</a:t>
            </a:fld>
            <a:endParaRPr lang="en-US"/>
          </a:p>
        </p:txBody>
      </p:sp>
    </p:spTree>
    <p:extLst>
      <p:ext uri="{BB962C8B-B14F-4D97-AF65-F5344CB8AC3E}">
        <p14:creationId xmlns:p14="http://schemas.microsoft.com/office/powerpoint/2010/main" val="157961932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expressions that are legal to write.</a:t>
            </a:r>
          </a:p>
        </p:txBody>
      </p:sp>
      <p:sp>
        <p:nvSpPr>
          <p:cNvPr id="4" name="Slide Number Placeholder 3"/>
          <p:cNvSpPr>
            <a:spLocks noGrp="1"/>
          </p:cNvSpPr>
          <p:nvPr>
            <p:ph type="sldNum" sz="quarter" idx="5"/>
          </p:nvPr>
        </p:nvSpPr>
        <p:spPr/>
        <p:txBody>
          <a:bodyPr/>
          <a:lstStyle/>
          <a:p>
            <a:fld id="{841EF36A-4186-2643-B0EB-B06B50C1DAA3}" type="slidenum">
              <a:rPr lang="en-US" smtClean="0"/>
              <a:t>101</a:t>
            </a:fld>
            <a:endParaRPr lang="en-US"/>
          </a:p>
        </p:txBody>
      </p:sp>
    </p:spTree>
    <p:extLst>
      <p:ext uri="{BB962C8B-B14F-4D97-AF65-F5344CB8AC3E}">
        <p14:creationId xmlns:p14="http://schemas.microsoft.com/office/powerpoint/2010/main" val="3718430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3/12/23</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5274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3/12/23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483445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3/12/23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382710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3/12/23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68611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3/12/23</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944577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3/12/23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71654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3/12/23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4151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3/12/23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809429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3/12/23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958594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3/12/23</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628220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3/12/23</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81066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3/12/23</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012338615"/>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2" r:id="rId6"/>
    <p:sldLayoutId id="2147483707" r:id="rId7"/>
    <p:sldLayoutId id="2147483708" r:id="rId8"/>
    <p:sldLayoutId id="2147483709" r:id="rId9"/>
    <p:sldLayoutId id="2147483710" r:id="rId10"/>
    <p:sldLayoutId id="2147483711" r:id="rId11"/>
  </p:sldLayoutIdLst>
  <p:hf sldNum="0" hdr="0" ftr="0" dt="0"/>
  <p:txStyles>
    <p:titleStyle>
      <a:lvl1pPr algn="l" defTabSz="914400" rtl="0" eaLnBrk="1" latinLnBrk="0" hangingPunct="1">
        <a:lnSpc>
          <a:spcPct val="90000"/>
        </a:lnSpc>
        <a:spcBef>
          <a:spcPct val="0"/>
        </a:spcBef>
        <a:buNone/>
        <a:defRPr lang="en-US" sz="3600" i="0"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0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0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10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0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1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1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1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1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1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1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98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2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2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980.png"/></Relationships>
</file>

<file path=ppt/slides/_rels/slide12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12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2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2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24.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2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133.xml"/><Relationship Id="rId1" Type="http://schemas.openxmlformats.org/officeDocument/2006/relationships/slideLayout" Target="../slideLayouts/slideLayout2.xml"/><Relationship Id="rId4" Type="http://schemas.openxmlformats.org/officeDocument/2006/relationships/image" Target="../media/image1020.png"/></Relationships>
</file>

<file path=ppt/slides/_rels/slide136.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134.xml"/><Relationship Id="rId1" Type="http://schemas.openxmlformats.org/officeDocument/2006/relationships/slideLayout" Target="../slideLayouts/slideLayout2.xml"/><Relationship Id="rId5" Type="http://schemas.openxmlformats.org/officeDocument/2006/relationships/image" Target="../media/image1050.png"/><Relationship Id="rId4" Type="http://schemas.openxmlformats.org/officeDocument/2006/relationships/image" Target="../media/image1040.png"/></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9.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1.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1.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1.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2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2.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2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2.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2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3.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7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7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8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8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8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8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8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8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8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8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9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9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9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9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9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9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9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9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8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D15B41-B6AD-444C-8907-B3B61F9F264B}"/>
              </a:ext>
            </a:extLst>
          </p:cNvPr>
          <p:cNvPicPr>
            <a:picLocks noChangeAspect="1"/>
          </p:cNvPicPr>
          <p:nvPr/>
        </p:nvPicPr>
        <p:blipFill rotWithShape="1">
          <a:blip r:embed="rId2">
            <a:alphaModFix amt="90000"/>
          </a:blip>
          <a:srcRect/>
          <a:stretch/>
        </p:blipFill>
        <p:spPr>
          <a:xfrm>
            <a:off x="1" y="10"/>
            <a:ext cx="12191999" cy="6857989"/>
          </a:xfrm>
          <a:prstGeom prst="rect">
            <a:avLst/>
          </a:prstGeom>
        </p:spPr>
      </p:pic>
      <p:sp>
        <p:nvSpPr>
          <p:cNvPr id="9" name="Rectangle 8">
            <a:extLst>
              <a:ext uri="{FF2B5EF4-FFF2-40B4-BE49-F238E27FC236}">
                <a16:creationId xmlns:a16="http://schemas.microsoft.com/office/drawing/2014/main" id="{DB4A12B6-EF0D-43E8-8C17-4FAD4D276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bg1">
              <a:lumMod val="85000"/>
              <a:lumOff val="15000"/>
              <a:alpha val="93000"/>
            </a:schemeClr>
          </a:solidFill>
          <a:ln w="6350" cap="flat" cmpd="sng" algn="ctr">
            <a:noFill/>
            <a:prstDash val="solid"/>
          </a:ln>
          <a:effectLst>
            <a:softEdge rad="0"/>
          </a:effectLst>
        </p:spPr>
      </p:sp>
      <p:sp>
        <p:nvSpPr>
          <p:cNvPr id="11" name="Rectangle 10">
            <a:extLst>
              <a:ext uri="{FF2B5EF4-FFF2-40B4-BE49-F238E27FC236}">
                <a16:creationId xmlns:a16="http://schemas.microsoft.com/office/drawing/2014/main" id="{AE107525-0C02-447F-8A3F-553320A72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2"/>
            </a:solidFill>
            <a:prstDash val="solid"/>
            <a:miter lim="800000"/>
          </a:ln>
          <a:effectLst/>
        </p:spPr>
      </p:sp>
      <p:sp>
        <p:nvSpPr>
          <p:cNvPr id="2" name="Title 1">
            <a:extLst>
              <a:ext uri="{FF2B5EF4-FFF2-40B4-BE49-F238E27FC236}">
                <a16:creationId xmlns:a16="http://schemas.microsoft.com/office/drawing/2014/main" id="{8B4B5EA3-BBDC-9F43-ACD5-E0327B792E89}"/>
              </a:ext>
            </a:extLst>
          </p:cNvPr>
          <p:cNvSpPr>
            <a:spLocks noGrp="1"/>
          </p:cNvSpPr>
          <p:nvPr>
            <p:ph type="ctrTitle"/>
          </p:nvPr>
        </p:nvSpPr>
        <p:spPr>
          <a:xfrm>
            <a:off x="1629103" y="2244830"/>
            <a:ext cx="8933796" cy="2437232"/>
          </a:xfrm>
        </p:spPr>
        <p:txBody>
          <a:bodyPr>
            <a:normAutofit fontScale="90000"/>
          </a:bodyPr>
          <a:lstStyle/>
          <a:p>
            <a:r>
              <a:rPr lang="en-US" dirty="0"/>
              <a:t>Introduction to AI, Spring 2023</a:t>
            </a:r>
            <a:br>
              <a:rPr lang="en-US" dirty="0"/>
            </a:br>
            <a:br>
              <a:rPr lang="en-US" dirty="0"/>
            </a:br>
            <a:r>
              <a:rPr lang="en-US" dirty="0"/>
              <a:t>Model Checking</a:t>
            </a:r>
          </a:p>
        </p:txBody>
      </p:sp>
      <p:sp>
        <p:nvSpPr>
          <p:cNvPr id="3" name="Subtitle 2">
            <a:extLst>
              <a:ext uri="{FF2B5EF4-FFF2-40B4-BE49-F238E27FC236}">
                <a16:creationId xmlns:a16="http://schemas.microsoft.com/office/drawing/2014/main" id="{A3448ADF-39AC-5C44-BD97-E80101347D0E}"/>
              </a:ext>
            </a:extLst>
          </p:cNvPr>
          <p:cNvSpPr>
            <a:spLocks noGrp="1"/>
          </p:cNvSpPr>
          <p:nvPr>
            <p:ph type="subTitle" idx="1"/>
          </p:nvPr>
        </p:nvSpPr>
        <p:spPr>
          <a:xfrm>
            <a:off x="1629101" y="4682062"/>
            <a:ext cx="8936846" cy="457201"/>
          </a:xfrm>
        </p:spPr>
        <p:txBody>
          <a:bodyPr>
            <a:normAutofit/>
          </a:bodyPr>
          <a:lstStyle/>
          <a:p>
            <a:endParaRPr lang="en-US" dirty="0"/>
          </a:p>
        </p:txBody>
      </p:sp>
      <p:sp>
        <p:nvSpPr>
          <p:cNvPr id="13" name="Rectangle 12">
            <a:extLst>
              <a:ext uri="{FF2B5EF4-FFF2-40B4-BE49-F238E27FC236}">
                <a16:creationId xmlns:a16="http://schemas.microsoft.com/office/drawing/2014/main" id="{AB7A42E3-05D8-4A0B-9D4E-20EF581E5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6EE9A54B-189D-4645-8254-FDC4210EC6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11CE48F-D5E4-4520-AF1E-8F85CFBDA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448851-39AD-4943-BF9C-C50704E083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266986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 Logic Review Recap – Wumpus World</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4292902" y="2103120"/>
            <a:ext cx="6832297" cy="3849624"/>
          </a:xfrm>
        </p:spPr>
        <p:txBody>
          <a:bodyPr>
            <a:normAutofit lnSpcReduction="10000"/>
          </a:bodyPr>
          <a:lstStyle/>
          <a:p>
            <a:r>
              <a:rPr lang="en-US" sz="2400" dirty="0">
                <a:latin typeface="Helvetica" pitchFamily="2" charset="0"/>
              </a:rPr>
              <a:t>If the player is ever adjacent to the Wumpus, they detect a stench.</a:t>
            </a:r>
          </a:p>
          <a:p>
            <a:endParaRPr lang="en-US" sz="2400" dirty="0">
              <a:latin typeface="Helvetica" pitchFamily="2" charset="0"/>
            </a:endParaRPr>
          </a:p>
          <a:p>
            <a:r>
              <a:rPr lang="en-US" sz="2400" dirty="0">
                <a:latin typeface="Helvetica" pitchFamily="2" charset="0"/>
              </a:rPr>
              <a:t>If the player is ever adjacent to a pit they detect a breeze.</a:t>
            </a:r>
          </a:p>
          <a:p>
            <a:endParaRPr lang="en-US" sz="2400" dirty="0">
              <a:latin typeface="Helvetica" pitchFamily="2" charset="0"/>
            </a:endParaRPr>
          </a:p>
          <a:p>
            <a:r>
              <a:rPr lang="en-US" sz="2400" dirty="0">
                <a:latin typeface="Helvetica" pitchFamily="2" charset="0"/>
              </a:rPr>
              <a:t>If the player is in the square with gold, they detect a glimmer.</a:t>
            </a:r>
          </a:p>
        </p:txBody>
      </p:sp>
      <p:grpSp>
        <p:nvGrpSpPr>
          <p:cNvPr id="8" name="Group 7">
            <a:extLst>
              <a:ext uri="{FF2B5EF4-FFF2-40B4-BE49-F238E27FC236}">
                <a16:creationId xmlns:a16="http://schemas.microsoft.com/office/drawing/2014/main" id="{4D27A7F1-CF26-8646-88A6-E354D5AD9B0B}"/>
              </a:ext>
            </a:extLst>
          </p:cNvPr>
          <p:cNvGrpSpPr/>
          <p:nvPr/>
        </p:nvGrpSpPr>
        <p:grpSpPr>
          <a:xfrm>
            <a:off x="628650" y="2297113"/>
            <a:ext cx="3146768" cy="3112915"/>
            <a:chOff x="628650" y="1825625"/>
            <a:chExt cx="3146768" cy="3112915"/>
          </a:xfrm>
        </p:grpSpPr>
        <p:pic>
          <p:nvPicPr>
            <p:cNvPr id="9" name="Picture 8">
              <a:extLst>
                <a:ext uri="{FF2B5EF4-FFF2-40B4-BE49-F238E27FC236}">
                  <a16:creationId xmlns:a16="http://schemas.microsoft.com/office/drawing/2014/main" id="{BC0C8E2C-6335-8B4C-86D3-243A9E5F6A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1835" y="1825625"/>
              <a:ext cx="2743583" cy="2743583"/>
            </a:xfrm>
            <a:prstGeom prst="rect">
              <a:avLst/>
            </a:prstGeom>
          </p:spPr>
        </p:pic>
        <p:sp>
          <p:nvSpPr>
            <p:cNvPr id="10" name="TextBox 9">
              <a:extLst>
                <a:ext uri="{FF2B5EF4-FFF2-40B4-BE49-F238E27FC236}">
                  <a16:creationId xmlns:a16="http://schemas.microsoft.com/office/drawing/2014/main" id="{117D7BC7-C776-C042-A432-5473D0BBAAEC}"/>
                </a:ext>
              </a:extLst>
            </p:cNvPr>
            <p:cNvSpPr txBox="1"/>
            <p:nvPr/>
          </p:nvSpPr>
          <p:spPr>
            <a:xfrm>
              <a:off x="1031835" y="4569208"/>
              <a:ext cx="2743583" cy="369332"/>
            </a:xfrm>
            <a:prstGeom prst="rect">
              <a:avLst/>
            </a:prstGeom>
            <a:noFill/>
          </p:spPr>
          <p:txBody>
            <a:bodyPr wrap="square" rtlCol="0">
              <a:spAutoFit/>
            </a:bodyPr>
            <a:lstStyle/>
            <a:p>
              <a:r>
                <a:rPr lang="en-US" b="1" dirty="0"/>
                <a:t>        A       B       C       D</a:t>
              </a:r>
            </a:p>
          </p:txBody>
        </p:sp>
        <p:sp>
          <p:nvSpPr>
            <p:cNvPr id="11" name="TextBox 10">
              <a:extLst>
                <a:ext uri="{FF2B5EF4-FFF2-40B4-BE49-F238E27FC236}">
                  <a16:creationId xmlns:a16="http://schemas.microsoft.com/office/drawing/2014/main" id="{21691CCE-A993-DD44-81FD-377A58D9456A}"/>
                </a:ext>
              </a:extLst>
            </p:cNvPr>
            <p:cNvSpPr txBox="1"/>
            <p:nvPr/>
          </p:nvSpPr>
          <p:spPr>
            <a:xfrm>
              <a:off x="628650" y="1825625"/>
              <a:ext cx="403185" cy="2246769"/>
            </a:xfrm>
            <a:prstGeom prst="rect">
              <a:avLst/>
            </a:prstGeom>
            <a:noFill/>
          </p:spPr>
          <p:txBody>
            <a:bodyPr wrap="square" rtlCol="0">
              <a:spAutoFit/>
            </a:bodyPr>
            <a:lstStyle/>
            <a:p>
              <a:pPr algn="r"/>
              <a:endParaRPr lang="en-US" sz="3200" b="1" dirty="0"/>
            </a:p>
            <a:p>
              <a:pPr algn="r"/>
              <a:r>
                <a:rPr lang="en-US" b="1" dirty="0"/>
                <a:t>4</a:t>
              </a:r>
            </a:p>
            <a:p>
              <a:pPr algn="r"/>
              <a:endParaRPr lang="en-US" sz="1200" b="1" dirty="0"/>
            </a:p>
            <a:p>
              <a:pPr algn="r"/>
              <a:r>
                <a:rPr lang="en-US" b="1" dirty="0"/>
                <a:t>3</a:t>
              </a:r>
            </a:p>
            <a:p>
              <a:pPr algn="r"/>
              <a:endParaRPr lang="en-US" sz="1200" b="1" dirty="0"/>
            </a:p>
            <a:p>
              <a:pPr algn="r"/>
              <a:r>
                <a:rPr lang="en-US" b="1" dirty="0"/>
                <a:t>2</a:t>
              </a:r>
            </a:p>
            <a:p>
              <a:pPr algn="r"/>
              <a:endParaRPr lang="en-US" sz="1200" b="1" dirty="0"/>
            </a:p>
            <a:p>
              <a:pPr algn="r"/>
              <a:r>
                <a:rPr lang="en-US" b="1" dirty="0"/>
                <a:t>1</a:t>
              </a:r>
            </a:p>
          </p:txBody>
        </p:sp>
      </p:grpSp>
    </p:spTree>
    <p:extLst>
      <p:ext uri="{BB962C8B-B14F-4D97-AF65-F5344CB8AC3E}">
        <p14:creationId xmlns:p14="http://schemas.microsoft.com/office/powerpoint/2010/main" val="36261104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Wumpus SAT -- Proof by Contradiction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10987087" cy="3849624"/>
              </a:xfrm>
            </p:spPr>
            <p:txBody>
              <a:bodyPr>
                <a:normAutofit fontScale="85000" lnSpcReduction="10000"/>
              </a:bodyPr>
              <a:lstStyle/>
              <a:p>
                <a:pPr marL="0" indent="0">
                  <a:buNone/>
                </a:pPr>
                <a:r>
                  <a:rPr lang="en-US" sz="2400" b="1" dirty="0">
                    <a:latin typeface="Helvetica" pitchFamily="2" charset="0"/>
                  </a:rPr>
                  <a:t>Knowledge Base:</a:t>
                </a:r>
              </a:p>
              <a:p>
                <a14:m>
                  <m:oMath xmlns:m="http://schemas.openxmlformats.org/officeDocument/2006/math">
                    <m:r>
                      <a:rPr lang="en-US" sz="2400" i="1">
                        <a:latin typeface="Cambria Math" panose="02040503050406030204" pitchFamily="18" charset="0"/>
                      </a:rPr>
                      <m:t>𝑇</m:t>
                    </m:r>
                  </m:oMath>
                </a14:m>
                <a:endParaRPr lang="en-US" sz="2400" dirty="0"/>
              </a:p>
              <a:p>
                <a14:m>
                  <m:oMath xmlns:m="http://schemas.openxmlformats.org/officeDocument/2006/math">
                    <m:r>
                      <a:rPr lang="en-US" sz="2400" i="1">
                        <a:latin typeface="Cambria Math" panose="02040503050406030204" pitchFamily="18" charset="0"/>
                      </a:rPr>
                      <m:t>𝑇</m:t>
                    </m:r>
                  </m:oMath>
                </a14:m>
                <a:endParaRPr lang="en-US" sz="2400" dirty="0"/>
              </a:p>
              <a:p>
                <a14:m>
                  <m:oMath xmlns:m="http://schemas.openxmlformats.org/officeDocument/2006/math">
                    <m:r>
                      <a:rPr lang="en-US" sz="2400" i="1">
                        <a:latin typeface="Cambria Math" panose="02040503050406030204" pitchFamily="18" charset="0"/>
                      </a:rPr>
                      <m:t>𝑇</m:t>
                    </m:r>
                  </m:oMath>
                </a14:m>
                <a:endParaRPr lang="en-US" sz="2400" dirty="0"/>
              </a:p>
              <a:p>
                <a14:m>
                  <m:oMath xmlns:m="http://schemas.openxmlformats.org/officeDocument/2006/math">
                    <m:r>
                      <a:rPr lang="en-US" sz="2400" i="1">
                        <a:latin typeface="Cambria Math" panose="02040503050406030204" pitchFamily="18" charset="0"/>
                      </a:rPr>
                      <m:t>𝑇</m:t>
                    </m:r>
                  </m:oMath>
                </a14:m>
                <a:endParaRPr lang="en-US" sz="2400" i="1" dirty="0">
                  <a:latin typeface="Cambria Math" panose="02040503050406030204" pitchFamily="18" charset="0"/>
                </a:endParaRPr>
              </a:p>
              <a:p>
                <a14:m>
                  <m:oMath xmlns:m="http://schemas.openxmlformats.org/officeDocument/2006/math">
                    <m:r>
                      <a:rPr lang="en-US" sz="2400" i="1">
                        <a:latin typeface="Cambria Math" panose="02040503050406030204" pitchFamily="18" charset="0"/>
                      </a:rPr>
                      <m:t>𝑇</m:t>
                    </m:r>
                  </m:oMath>
                </a14:m>
                <a:endParaRPr lang="en-US" sz="2400" dirty="0"/>
              </a:p>
              <a:p>
                <a:pPr marL="0" indent="0">
                  <a:buNone/>
                </a:pPr>
                <a:endParaRPr lang="en-US" sz="2400" dirty="0">
                  <a:latin typeface="Helvetica" pitchFamily="2" charset="0"/>
                </a:endParaRPr>
              </a:p>
              <a:p>
                <a:pPr marL="0" indent="0">
                  <a:buNone/>
                </a:pPr>
                <a:r>
                  <a:rPr lang="en-US" sz="2400" dirty="0">
                    <a:latin typeface="Helvetica" pitchFamily="2" charset="0"/>
                  </a:rPr>
                  <a:t>It means we’ve shown there exists some possible world in which </a:t>
                </a:r>
                <a14:m>
                  <m:oMath xmlns:m="http://schemas.openxmlformats.org/officeDocument/2006/math">
                    <m:r>
                      <a:rPr lang="en-US" sz="2400" b="1" i="1">
                        <a:latin typeface="Cambria Math" panose="02040503050406030204" pitchFamily="18" charset="0"/>
                      </a:rPr>
                      <m:t>¬</m:t>
                    </m:r>
                    <m:r>
                      <a:rPr lang="en-US" sz="2400" i="1">
                        <a:latin typeface="Cambria Math" panose="02040503050406030204" pitchFamily="18" charset="0"/>
                      </a:rPr>
                      <m:t>𝑃𝐴</m:t>
                    </m:r>
                    <m:r>
                      <a:rPr lang="en-US" sz="2400" i="1">
                        <a:latin typeface="Cambria Math" panose="02040503050406030204" pitchFamily="18" charset="0"/>
                      </a:rPr>
                      <m:t>2</m:t>
                    </m:r>
                    <m:r>
                      <a:rPr lang="en-US" sz="2400" b="0" i="0" smtClean="0">
                        <a:latin typeface="Cambria Math" panose="02040503050406030204" pitchFamily="18" charset="0"/>
                      </a:rPr>
                      <m:t>.</m:t>
                    </m:r>
                  </m:oMath>
                </a14:m>
                <a:r>
                  <a:rPr lang="en-US" sz="2400" dirty="0">
                    <a:latin typeface="Helvetica" pitchFamily="2" charset="0"/>
                  </a:rPr>
                  <a:t>  What does that mean? </a:t>
                </a:r>
              </a:p>
              <a:p>
                <a:pPr marL="0" indent="0">
                  <a:buNone/>
                </a:pPr>
                <a:endParaRPr lang="en-US" sz="2400" dirty="0">
                  <a:latin typeface="Helvetica" pitchFamily="2" charset="0"/>
                </a:endParaRPr>
              </a:p>
              <a:p>
                <a:endParaRPr lang="en-US" sz="2400" dirty="0"/>
              </a:p>
              <a:p>
                <a:endParaRPr lang="en-US" sz="2400" dirty="0">
                  <a:latin typeface="Helvetica" pitchFamily="2" charset="0"/>
                </a:endParaRPr>
              </a:p>
              <a:p>
                <a:pPr lvl="1"/>
                <a:endParaRPr lang="en-US" sz="2200" dirty="0">
                  <a:latin typeface="Helvetica" pitchFamily="2" charset="0"/>
                </a:endParaRPr>
              </a:p>
              <a:p>
                <a:pPr marL="0" indent="0">
                  <a:buNone/>
                </a:pPr>
                <a:endParaRPr lang="en-US" sz="2200" dirty="0">
                  <a:latin typeface="Helvetica" pitchFamily="2" charset="0"/>
                </a:endParaRP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2" y="2145983"/>
                <a:ext cx="10987087" cy="3849624"/>
              </a:xfrm>
              <a:blipFill>
                <a:blip r:embed="rId3"/>
                <a:stretch>
                  <a:fillRect l="-577" r="-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0D76B620-EBB4-5A44-8FD9-0B7B115AC46F}"/>
                  </a:ext>
                </a:extLst>
              </p:cNvPr>
              <p:cNvSpPr txBox="1">
                <a:spLocks/>
              </p:cNvSpPr>
              <p:nvPr/>
            </p:nvSpPr>
            <p:spPr>
              <a:xfrm>
                <a:off x="5977128" y="2145983"/>
                <a:ext cx="482422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Helvetica" pitchFamily="2" charset="0"/>
                  </a:rPr>
                  <a:t>Variables:</a:t>
                </a: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rPr>
                        <m:t>𝐵𝐴</m:t>
                      </m:r>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𝐹</m:t>
                      </m:r>
                    </m:oMath>
                  </m:oMathPara>
                </a14:m>
                <a:endParaRPr lang="en-US" b="0" dirty="0">
                  <a:solidFill>
                    <a:schemeClr val="tx1"/>
                  </a:solidFill>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r>
                        <a:rPr lang="en-US" i="1">
                          <a:latin typeface="Cambria Math" panose="02040503050406030204" pitchFamily="18" charset="0"/>
                        </a:rPr>
                        <m:t>𝐴</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𝐹</m:t>
                      </m:r>
                    </m:oMath>
                  </m:oMathPara>
                </a14:m>
                <a:endParaRPr lang="en-US" dirty="0">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𝑃𝐵</m:t>
                      </m:r>
                      <m:r>
                        <a:rPr lang="en-US" i="1">
                          <a:latin typeface="Cambria Math" panose="02040503050406030204" pitchFamily="18" charset="0"/>
                        </a:rPr>
                        <m:t>1=</m:t>
                      </m:r>
                      <m:r>
                        <a:rPr lang="en-US" b="0" i="1" smtClean="0">
                          <a:latin typeface="Cambria Math" panose="02040503050406030204" pitchFamily="18" charset="0"/>
                        </a:rPr>
                        <m:t>𝐹</m:t>
                      </m:r>
                    </m:oMath>
                  </m:oMathPara>
                </a14:m>
                <a:endParaRPr lang="en-US" dirty="0">
                  <a:latin typeface="Helvetica" pitchFamily="2" charset="0"/>
                </a:endParaRPr>
              </a:p>
              <a:p>
                <a:pPr marL="0" indent="0">
                  <a:buNone/>
                </a:pPr>
                <a:endParaRPr lang="en-US" dirty="0"/>
              </a:p>
              <a:p>
                <a:pPr marL="0" indent="0">
                  <a:buFont typeface="Arial" panose="020B0604020202020204" pitchFamily="34" charset="0"/>
                  <a:buNone/>
                </a:pPr>
                <a:endParaRPr lang="en-US" dirty="0"/>
              </a:p>
            </p:txBody>
          </p:sp>
        </mc:Choice>
        <mc:Fallback xmlns="">
          <p:sp>
            <p:nvSpPr>
              <p:cNvPr id="4" name="Content Placeholder 2">
                <a:extLst>
                  <a:ext uri="{FF2B5EF4-FFF2-40B4-BE49-F238E27FC236}">
                    <a16:creationId xmlns:a16="http://schemas.microsoft.com/office/drawing/2014/main" id="{0D76B620-EBB4-5A44-8FD9-0B7B115AC46F}"/>
                  </a:ext>
                </a:extLst>
              </p:cNvPr>
              <p:cNvSpPr txBox="1">
                <a:spLocks noRot="1" noChangeAspect="1" noMove="1" noResize="1" noEditPoints="1" noAdjustHandles="1" noChangeArrowheads="1" noChangeShapeType="1" noTextEdit="1"/>
              </p:cNvSpPr>
              <p:nvPr/>
            </p:nvSpPr>
            <p:spPr>
              <a:xfrm>
                <a:off x="5977128" y="2145983"/>
                <a:ext cx="4824222" cy="4351338"/>
              </a:xfrm>
              <a:prstGeom prst="rect">
                <a:avLst/>
              </a:prstGeom>
              <a:blipFill>
                <a:blip r:embed="rId4"/>
                <a:stretch>
                  <a:fillRect l="-2625" t="-2326"/>
                </a:stretch>
              </a:blipFill>
            </p:spPr>
            <p:txBody>
              <a:bodyPr/>
              <a:lstStyle/>
              <a:p>
                <a:r>
                  <a:rPr lang="en-US">
                    <a:noFill/>
                  </a:rPr>
                  <a:t> </a:t>
                </a:r>
              </a:p>
            </p:txBody>
          </p:sp>
        </mc:Fallback>
      </mc:AlternateContent>
    </p:spTree>
    <p:extLst>
      <p:ext uri="{BB962C8B-B14F-4D97-AF65-F5344CB8AC3E}">
        <p14:creationId xmlns:p14="http://schemas.microsoft.com/office/powerpoint/2010/main" val="67768455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Wumpus SAT -- Proof by Contradiction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10987087" cy="3849624"/>
              </a:xfrm>
            </p:spPr>
            <p:txBody>
              <a:bodyPr>
                <a:normAutofit fontScale="85000" lnSpcReduction="10000"/>
              </a:bodyPr>
              <a:lstStyle/>
              <a:p>
                <a:pPr marL="0" indent="0">
                  <a:buNone/>
                </a:pPr>
                <a:r>
                  <a:rPr lang="en-US" sz="2400" b="1" dirty="0">
                    <a:latin typeface="Helvetica" pitchFamily="2" charset="0"/>
                  </a:rPr>
                  <a:t>Knowledge Base:</a:t>
                </a:r>
              </a:p>
              <a:p>
                <a14:m>
                  <m:oMath xmlns:m="http://schemas.openxmlformats.org/officeDocument/2006/math">
                    <m:r>
                      <a:rPr lang="en-US" sz="2400" i="1">
                        <a:latin typeface="Cambria Math" panose="02040503050406030204" pitchFamily="18" charset="0"/>
                      </a:rPr>
                      <m:t>𝑇</m:t>
                    </m:r>
                  </m:oMath>
                </a14:m>
                <a:endParaRPr lang="en-US" sz="2400" dirty="0"/>
              </a:p>
              <a:p>
                <a14:m>
                  <m:oMath xmlns:m="http://schemas.openxmlformats.org/officeDocument/2006/math">
                    <m:r>
                      <a:rPr lang="en-US" sz="2400" i="1">
                        <a:latin typeface="Cambria Math" panose="02040503050406030204" pitchFamily="18" charset="0"/>
                      </a:rPr>
                      <m:t>𝑇</m:t>
                    </m:r>
                  </m:oMath>
                </a14:m>
                <a:endParaRPr lang="en-US" sz="2400" dirty="0"/>
              </a:p>
              <a:p>
                <a14:m>
                  <m:oMath xmlns:m="http://schemas.openxmlformats.org/officeDocument/2006/math">
                    <m:r>
                      <a:rPr lang="en-US" sz="2400" i="1">
                        <a:latin typeface="Cambria Math" panose="02040503050406030204" pitchFamily="18" charset="0"/>
                      </a:rPr>
                      <m:t>𝑇</m:t>
                    </m:r>
                  </m:oMath>
                </a14:m>
                <a:endParaRPr lang="en-US" sz="2400" dirty="0"/>
              </a:p>
              <a:p>
                <a14:m>
                  <m:oMath xmlns:m="http://schemas.openxmlformats.org/officeDocument/2006/math">
                    <m:r>
                      <a:rPr lang="en-US" sz="2400" i="1">
                        <a:latin typeface="Cambria Math" panose="02040503050406030204" pitchFamily="18" charset="0"/>
                      </a:rPr>
                      <m:t>𝑇</m:t>
                    </m:r>
                  </m:oMath>
                </a14:m>
                <a:endParaRPr lang="en-US" sz="2400" i="1" dirty="0">
                  <a:latin typeface="Cambria Math" panose="02040503050406030204" pitchFamily="18" charset="0"/>
                </a:endParaRPr>
              </a:p>
              <a:p>
                <a14:m>
                  <m:oMath xmlns:m="http://schemas.openxmlformats.org/officeDocument/2006/math">
                    <m:r>
                      <a:rPr lang="en-US" sz="2400" i="1">
                        <a:latin typeface="Cambria Math" panose="02040503050406030204" pitchFamily="18" charset="0"/>
                      </a:rPr>
                      <m:t>𝑇</m:t>
                    </m:r>
                  </m:oMath>
                </a14:m>
                <a:endParaRPr lang="en-US" sz="2400" dirty="0"/>
              </a:p>
              <a:p>
                <a:pPr marL="0" indent="0">
                  <a:buNone/>
                </a:pPr>
                <a:endParaRPr lang="en-US" sz="2400" dirty="0">
                  <a:latin typeface="Helvetica" pitchFamily="2" charset="0"/>
                </a:endParaRPr>
              </a:p>
              <a:p>
                <a:pPr marL="0" indent="0">
                  <a:buNone/>
                </a:pPr>
                <a:r>
                  <a:rPr lang="en-US" sz="2400" dirty="0">
                    <a:latin typeface="Helvetica" pitchFamily="2" charset="0"/>
                  </a:rPr>
                  <a:t>We *failed* to conclude PA2. Our knowledge base </a:t>
                </a:r>
                <a:r>
                  <a:rPr lang="en-US" sz="2400" b="1" dirty="0">
                    <a:latin typeface="Helvetica" pitchFamily="2" charset="0"/>
                  </a:rPr>
                  <a:t>did not entail </a:t>
                </a:r>
                <a:r>
                  <a:rPr lang="en-US" sz="2400" dirty="0">
                    <a:latin typeface="Helvetica" pitchFamily="2" charset="0"/>
                  </a:rPr>
                  <a:t>PA2.</a:t>
                </a: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2" y="2145983"/>
                <a:ext cx="10987087" cy="3849624"/>
              </a:xfrm>
              <a:blipFill>
                <a:blip r:embed="rId3"/>
                <a:stretch>
                  <a:fillRect l="-5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0D76B620-EBB4-5A44-8FD9-0B7B115AC46F}"/>
                  </a:ext>
                </a:extLst>
              </p:cNvPr>
              <p:cNvSpPr txBox="1">
                <a:spLocks/>
              </p:cNvSpPr>
              <p:nvPr/>
            </p:nvSpPr>
            <p:spPr>
              <a:xfrm>
                <a:off x="5977128" y="2145983"/>
                <a:ext cx="482422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Helvetica" pitchFamily="2" charset="0"/>
                  </a:rPr>
                  <a:t>Variables:</a:t>
                </a: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rPr>
                        <m:t>𝐵𝐴</m:t>
                      </m:r>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𝐹</m:t>
                      </m:r>
                    </m:oMath>
                  </m:oMathPara>
                </a14:m>
                <a:endParaRPr lang="en-US" b="0" dirty="0">
                  <a:solidFill>
                    <a:schemeClr val="tx1"/>
                  </a:solidFill>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r>
                        <a:rPr lang="en-US" i="1">
                          <a:latin typeface="Cambria Math" panose="02040503050406030204" pitchFamily="18" charset="0"/>
                        </a:rPr>
                        <m:t>𝐴</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𝐹</m:t>
                      </m:r>
                    </m:oMath>
                  </m:oMathPara>
                </a14:m>
                <a:endParaRPr lang="en-US" dirty="0">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𝑃𝐵</m:t>
                      </m:r>
                      <m:r>
                        <a:rPr lang="en-US" i="1">
                          <a:latin typeface="Cambria Math" panose="02040503050406030204" pitchFamily="18" charset="0"/>
                        </a:rPr>
                        <m:t>1=</m:t>
                      </m:r>
                      <m:r>
                        <a:rPr lang="en-US" b="0" i="1" smtClean="0">
                          <a:latin typeface="Cambria Math" panose="02040503050406030204" pitchFamily="18" charset="0"/>
                        </a:rPr>
                        <m:t>𝐹</m:t>
                      </m:r>
                    </m:oMath>
                  </m:oMathPara>
                </a14:m>
                <a:endParaRPr lang="en-US" dirty="0">
                  <a:latin typeface="Helvetica" pitchFamily="2" charset="0"/>
                </a:endParaRPr>
              </a:p>
              <a:p>
                <a:pPr marL="0" indent="0">
                  <a:buNone/>
                </a:pPr>
                <a:endParaRPr lang="en-US" dirty="0"/>
              </a:p>
              <a:p>
                <a:pPr marL="0" indent="0">
                  <a:buFont typeface="Arial" panose="020B0604020202020204" pitchFamily="34" charset="0"/>
                  <a:buNone/>
                </a:pPr>
                <a:endParaRPr lang="en-US" dirty="0"/>
              </a:p>
            </p:txBody>
          </p:sp>
        </mc:Choice>
        <mc:Fallback xmlns="">
          <p:sp>
            <p:nvSpPr>
              <p:cNvPr id="4" name="Content Placeholder 2">
                <a:extLst>
                  <a:ext uri="{FF2B5EF4-FFF2-40B4-BE49-F238E27FC236}">
                    <a16:creationId xmlns:a16="http://schemas.microsoft.com/office/drawing/2014/main" id="{0D76B620-EBB4-5A44-8FD9-0B7B115AC46F}"/>
                  </a:ext>
                </a:extLst>
              </p:cNvPr>
              <p:cNvSpPr txBox="1">
                <a:spLocks noRot="1" noChangeAspect="1" noMove="1" noResize="1" noEditPoints="1" noAdjustHandles="1" noChangeArrowheads="1" noChangeShapeType="1" noTextEdit="1"/>
              </p:cNvSpPr>
              <p:nvPr/>
            </p:nvSpPr>
            <p:spPr>
              <a:xfrm>
                <a:off x="5977128" y="2145983"/>
                <a:ext cx="4824222" cy="4351338"/>
              </a:xfrm>
              <a:prstGeom prst="rect">
                <a:avLst/>
              </a:prstGeom>
              <a:blipFill>
                <a:blip r:embed="rId4"/>
                <a:stretch>
                  <a:fillRect l="-2625" t="-2326"/>
                </a:stretch>
              </a:blipFill>
            </p:spPr>
            <p:txBody>
              <a:bodyPr/>
              <a:lstStyle/>
              <a:p>
                <a:r>
                  <a:rPr lang="en-US">
                    <a:noFill/>
                  </a:rPr>
                  <a:t> </a:t>
                </a:r>
              </a:p>
            </p:txBody>
          </p:sp>
        </mc:Fallback>
      </mc:AlternateContent>
    </p:spTree>
    <p:extLst>
      <p:ext uri="{BB962C8B-B14F-4D97-AF65-F5344CB8AC3E}">
        <p14:creationId xmlns:p14="http://schemas.microsoft.com/office/powerpoint/2010/main" val="260428359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Wumpus SAT -- Proof by Contradiction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10987087" cy="3849624"/>
              </a:xfrm>
            </p:spPr>
            <p:txBody>
              <a:bodyPr>
                <a:normAutofit fontScale="62500" lnSpcReduction="20000"/>
              </a:bodyPr>
              <a:lstStyle/>
              <a:p>
                <a:pPr marL="0" indent="0">
                  <a:buNone/>
                </a:pPr>
                <a:r>
                  <a:rPr lang="en-US" sz="2400" b="1" dirty="0">
                    <a:latin typeface="Helvetica" pitchFamily="2" charset="0"/>
                  </a:rPr>
                  <a:t>Knowledge Base:</a:t>
                </a:r>
              </a:p>
              <a:p>
                <a14:m>
                  <m:oMath xmlns:m="http://schemas.openxmlformats.org/officeDocument/2006/math">
                    <m:r>
                      <a:rPr lang="en-US" sz="2400" i="1">
                        <a:latin typeface="Cambria Math" panose="02040503050406030204" pitchFamily="18" charset="0"/>
                      </a:rPr>
                      <m:t>𝑇</m:t>
                    </m:r>
                  </m:oMath>
                </a14:m>
                <a:endParaRPr lang="en-US" sz="2400" dirty="0"/>
              </a:p>
              <a:p>
                <a14:m>
                  <m:oMath xmlns:m="http://schemas.openxmlformats.org/officeDocument/2006/math">
                    <m:r>
                      <a:rPr lang="en-US" sz="2400" i="1">
                        <a:latin typeface="Cambria Math" panose="02040503050406030204" pitchFamily="18" charset="0"/>
                      </a:rPr>
                      <m:t>𝑇</m:t>
                    </m:r>
                  </m:oMath>
                </a14:m>
                <a:endParaRPr lang="en-US" sz="2400" dirty="0"/>
              </a:p>
              <a:p>
                <a14:m>
                  <m:oMath xmlns:m="http://schemas.openxmlformats.org/officeDocument/2006/math">
                    <m:r>
                      <a:rPr lang="en-US" sz="2400" i="1">
                        <a:latin typeface="Cambria Math" panose="02040503050406030204" pitchFamily="18" charset="0"/>
                      </a:rPr>
                      <m:t>𝑇</m:t>
                    </m:r>
                  </m:oMath>
                </a14:m>
                <a:endParaRPr lang="en-US" sz="2400" dirty="0"/>
              </a:p>
              <a:p>
                <a14:m>
                  <m:oMath xmlns:m="http://schemas.openxmlformats.org/officeDocument/2006/math">
                    <m:r>
                      <a:rPr lang="en-US" sz="2400" i="1">
                        <a:latin typeface="Cambria Math" panose="02040503050406030204" pitchFamily="18" charset="0"/>
                      </a:rPr>
                      <m:t>𝑇</m:t>
                    </m:r>
                  </m:oMath>
                </a14:m>
                <a:endParaRPr lang="en-US" sz="2400" i="1" dirty="0">
                  <a:latin typeface="Cambria Math" panose="02040503050406030204" pitchFamily="18" charset="0"/>
                </a:endParaRPr>
              </a:p>
              <a:p>
                <a14:m>
                  <m:oMath xmlns:m="http://schemas.openxmlformats.org/officeDocument/2006/math">
                    <m:r>
                      <a:rPr lang="en-US" sz="2400" i="1">
                        <a:latin typeface="Cambria Math" panose="02040503050406030204" pitchFamily="18" charset="0"/>
                      </a:rPr>
                      <m:t>𝑇</m:t>
                    </m:r>
                  </m:oMath>
                </a14:m>
                <a:endParaRPr lang="en-US" sz="2400" dirty="0"/>
              </a:p>
              <a:p>
                <a:pPr marL="0" indent="0">
                  <a:buNone/>
                </a:pPr>
                <a:endParaRPr lang="en-US" sz="2400" dirty="0">
                  <a:latin typeface="Helvetica" pitchFamily="2" charset="0"/>
                </a:endParaRPr>
              </a:p>
              <a:p>
                <a:pPr marL="0" indent="0">
                  <a:buNone/>
                </a:pPr>
                <a:r>
                  <a:rPr lang="en-US" sz="2400" dirty="0">
                    <a:latin typeface="Helvetica" pitchFamily="2" charset="0"/>
                  </a:rPr>
                  <a:t>We *failed* to conclude PA2. Our knowledge base </a:t>
                </a:r>
                <a:r>
                  <a:rPr lang="en-US" sz="2400" b="1" dirty="0">
                    <a:latin typeface="Helvetica" pitchFamily="2" charset="0"/>
                  </a:rPr>
                  <a:t>did not entail </a:t>
                </a:r>
                <a:r>
                  <a:rPr lang="en-US" sz="2400" dirty="0">
                    <a:latin typeface="Helvetica" pitchFamily="2" charset="0"/>
                  </a:rPr>
                  <a:t>PA2. </a:t>
                </a:r>
              </a:p>
              <a:p>
                <a:pPr marL="0" indent="0">
                  <a:buNone/>
                </a:pPr>
                <a:r>
                  <a:rPr lang="en-US" sz="2400" dirty="0">
                    <a:latin typeface="Helvetica" pitchFamily="2" charset="0"/>
                  </a:rPr>
                  <a:t>Because we just showed that there’s at least one possible world where </a:t>
                </a:r>
                <a14:m>
                  <m:oMath xmlns:m="http://schemas.openxmlformats.org/officeDocument/2006/math">
                    <m:r>
                      <a:rPr lang="en-US" sz="2400" b="1" i="1">
                        <a:latin typeface="Cambria Math" panose="02040503050406030204" pitchFamily="18" charset="0"/>
                      </a:rPr>
                      <m:t>¬</m:t>
                    </m:r>
                    <m:r>
                      <a:rPr lang="en-US" sz="2400" i="1">
                        <a:latin typeface="Cambria Math" panose="02040503050406030204" pitchFamily="18" charset="0"/>
                      </a:rPr>
                      <m:t>𝑃𝐴</m:t>
                    </m:r>
                    <m:r>
                      <a:rPr lang="en-US" sz="2400" i="1">
                        <a:latin typeface="Cambria Math" panose="02040503050406030204" pitchFamily="18" charset="0"/>
                      </a:rPr>
                      <m:t>2 </m:t>
                    </m:r>
                  </m:oMath>
                </a14:m>
                <a:r>
                  <a:rPr lang="en-US" sz="2400" dirty="0">
                    <a:latin typeface="Helvetica" pitchFamily="2" charset="0"/>
                  </a:rPr>
                  <a:t> is the case. But for PA2 to be entailed, it must be the case in all possible worlds.</a:t>
                </a:r>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2" y="2145983"/>
                <a:ext cx="10987087" cy="3849624"/>
              </a:xfrm>
              <a:blipFill>
                <a:blip r:embed="rId3"/>
                <a:stretch>
                  <a:fillRect l="-3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0D76B620-EBB4-5A44-8FD9-0B7B115AC46F}"/>
                  </a:ext>
                </a:extLst>
              </p:cNvPr>
              <p:cNvSpPr txBox="1">
                <a:spLocks/>
              </p:cNvSpPr>
              <p:nvPr/>
            </p:nvSpPr>
            <p:spPr>
              <a:xfrm>
                <a:off x="5977128" y="2145983"/>
                <a:ext cx="482422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Helvetica" pitchFamily="2" charset="0"/>
                  </a:rPr>
                  <a:t>Variables:</a:t>
                </a: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rPr>
                        <m:t>𝐵𝐴</m:t>
                      </m:r>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𝐹</m:t>
                      </m:r>
                    </m:oMath>
                  </m:oMathPara>
                </a14:m>
                <a:endParaRPr lang="en-US" b="0" dirty="0">
                  <a:solidFill>
                    <a:schemeClr val="tx1"/>
                  </a:solidFill>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r>
                        <a:rPr lang="en-US" i="1">
                          <a:latin typeface="Cambria Math" panose="02040503050406030204" pitchFamily="18" charset="0"/>
                        </a:rPr>
                        <m:t>𝐴</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𝐹</m:t>
                      </m:r>
                    </m:oMath>
                  </m:oMathPara>
                </a14:m>
                <a:endParaRPr lang="en-US" dirty="0">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𝑃𝐵</m:t>
                      </m:r>
                      <m:r>
                        <a:rPr lang="en-US" i="1">
                          <a:latin typeface="Cambria Math" panose="02040503050406030204" pitchFamily="18" charset="0"/>
                        </a:rPr>
                        <m:t>1=</m:t>
                      </m:r>
                      <m:r>
                        <a:rPr lang="en-US" b="0" i="1" smtClean="0">
                          <a:latin typeface="Cambria Math" panose="02040503050406030204" pitchFamily="18" charset="0"/>
                        </a:rPr>
                        <m:t>𝐹</m:t>
                      </m:r>
                    </m:oMath>
                  </m:oMathPara>
                </a14:m>
                <a:endParaRPr lang="en-US" dirty="0">
                  <a:latin typeface="Helvetica" pitchFamily="2" charset="0"/>
                </a:endParaRPr>
              </a:p>
              <a:p>
                <a:pPr marL="0" indent="0">
                  <a:buNone/>
                </a:pPr>
                <a:endParaRPr lang="en-US" dirty="0"/>
              </a:p>
              <a:p>
                <a:pPr marL="0" indent="0">
                  <a:buFont typeface="Arial" panose="020B0604020202020204" pitchFamily="34" charset="0"/>
                  <a:buNone/>
                </a:pPr>
                <a:endParaRPr lang="en-US" dirty="0"/>
              </a:p>
            </p:txBody>
          </p:sp>
        </mc:Choice>
        <mc:Fallback xmlns="">
          <p:sp>
            <p:nvSpPr>
              <p:cNvPr id="4" name="Content Placeholder 2">
                <a:extLst>
                  <a:ext uri="{FF2B5EF4-FFF2-40B4-BE49-F238E27FC236}">
                    <a16:creationId xmlns:a16="http://schemas.microsoft.com/office/drawing/2014/main" id="{0D76B620-EBB4-5A44-8FD9-0B7B115AC46F}"/>
                  </a:ext>
                </a:extLst>
              </p:cNvPr>
              <p:cNvSpPr txBox="1">
                <a:spLocks noRot="1" noChangeAspect="1" noMove="1" noResize="1" noEditPoints="1" noAdjustHandles="1" noChangeArrowheads="1" noChangeShapeType="1" noTextEdit="1"/>
              </p:cNvSpPr>
              <p:nvPr/>
            </p:nvSpPr>
            <p:spPr>
              <a:xfrm>
                <a:off x="5977128" y="2145983"/>
                <a:ext cx="4824222" cy="4351338"/>
              </a:xfrm>
              <a:prstGeom prst="rect">
                <a:avLst/>
              </a:prstGeom>
              <a:blipFill>
                <a:blip r:embed="rId4"/>
                <a:stretch>
                  <a:fillRect l="-2625" t="-2326"/>
                </a:stretch>
              </a:blipFill>
            </p:spPr>
            <p:txBody>
              <a:bodyPr/>
              <a:lstStyle/>
              <a:p>
                <a:r>
                  <a:rPr lang="en-US">
                    <a:noFill/>
                  </a:rPr>
                  <a:t> </a:t>
                </a:r>
              </a:p>
            </p:txBody>
          </p:sp>
        </mc:Fallback>
      </mc:AlternateContent>
    </p:spTree>
    <p:extLst>
      <p:ext uri="{BB962C8B-B14F-4D97-AF65-F5344CB8AC3E}">
        <p14:creationId xmlns:p14="http://schemas.microsoft.com/office/powerpoint/2010/main" val="14035105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Wumpus SAT -- Proof by Contradiction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10987087" cy="3849624"/>
              </a:xfrm>
            </p:spPr>
            <p:txBody>
              <a:bodyPr>
                <a:normAutofit fontScale="85000" lnSpcReduction="20000"/>
              </a:bodyPr>
              <a:lstStyle/>
              <a:p>
                <a:r>
                  <a:rPr lang="en-US" sz="2400" dirty="0">
                    <a:latin typeface="Helvetica" pitchFamily="2" charset="0"/>
                  </a:rPr>
                  <a:t>If you were to use the same starting KB for some other queries, and go through a similar process…</a:t>
                </a:r>
              </a:p>
              <a:p>
                <a:pPr marL="0" indent="0">
                  <a:buNone/>
                </a:pPr>
                <a:r>
                  <a:rPr lang="en-US" sz="2400" b="1" dirty="0">
                    <a:latin typeface="Helvetica" pitchFamily="2" charset="0"/>
                  </a:rPr>
                  <a:t>Query:</a:t>
                </a:r>
                <a:r>
                  <a:rPr lang="en-US" sz="2400" dirty="0">
                    <a:latin typeface="Helvetica" pitchFamily="2" charset="0"/>
                  </a:rPr>
                  <a:t> </a:t>
                </a:r>
                <a14:m>
                  <m:oMath xmlns:m="http://schemas.openxmlformats.org/officeDocument/2006/math">
                    <m:r>
                      <a:rPr lang="en-US" sz="2400" i="1">
                        <a:latin typeface="Cambria Math" panose="02040503050406030204" pitchFamily="18" charset="0"/>
                      </a:rPr>
                      <m:t>𝑃𝐴</m:t>
                    </m:r>
                    <m:r>
                      <a:rPr lang="en-US" sz="2400" i="1">
                        <a:latin typeface="Cambria Math" panose="02040503050406030204" pitchFamily="18" charset="0"/>
                      </a:rPr>
                      <m:t>1</m:t>
                    </m:r>
                  </m:oMath>
                </a14:m>
                <a:endParaRPr lang="en-US" sz="2400" dirty="0">
                  <a:latin typeface="Helvetica" pitchFamily="2" charset="0"/>
                </a:endParaRPr>
              </a:p>
              <a:p>
                <a:pPr marL="0" indent="0">
                  <a:buNone/>
                </a:pPr>
                <a:r>
                  <a:rPr lang="en-US" sz="2400" dirty="0">
                    <a:latin typeface="Helvetica" pitchFamily="2" charset="0"/>
                  </a:rPr>
                  <a:t>KB + </a:t>
                </a:r>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𝑃𝐴</m:t>
                    </m:r>
                    <m:r>
                      <a:rPr lang="en-US" sz="2400" i="1">
                        <a:latin typeface="Cambria Math" panose="02040503050406030204" pitchFamily="18" charset="0"/>
                      </a:rPr>
                      <m:t>1</m:t>
                    </m:r>
                  </m:oMath>
                </a14:m>
                <a:r>
                  <a:rPr lang="en-US" sz="2400" dirty="0">
                    <a:latin typeface="Helvetica" pitchFamily="2" charset="0"/>
                  </a:rPr>
                  <a:t> </a:t>
                </a:r>
                <a:r>
                  <a:rPr lang="en-US" sz="2400" b="1" dirty="0">
                    <a:latin typeface="Helvetica" pitchFamily="2" charset="0"/>
                  </a:rPr>
                  <a:t>is</a:t>
                </a:r>
                <a:r>
                  <a:rPr lang="en-US" sz="2400" dirty="0">
                    <a:latin typeface="Helvetica" pitchFamily="2" charset="0"/>
                  </a:rPr>
                  <a:t> satisfiable.  We </a:t>
                </a:r>
                <a:r>
                  <a:rPr lang="en-US" sz="2400" b="1" dirty="0">
                    <a:latin typeface="Helvetica" pitchFamily="2" charset="0"/>
                  </a:rPr>
                  <a:t>cannot</a:t>
                </a:r>
                <a:r>
                  <a:rPr lang="en-US" sz="2400" dirty="0">
                    <a:latin typeface="Helvetica" pitchFamily="2" charset="0"/>
                  </a:rPr>
                  <a:t> conclude </a:t>
                </a:r>
                <a14:m>
                  <m:oMath xmlns:m="http://schemas.openxmlformats.org/officeDocument/2006/math">
                    <m:r>
                      <a:rPr lang="en-US" sz="2400" i="1">
                        <a:latin typeface="Cambria Math" panose="02040503050406030204" pitchFamily="18" charset="0"/>
                      </a:rPr>
                      <m:t>𝑃𝐴</m:t>
                    </m:r>
                    <m:r>
                      <a:rPr lang="en-US" sz="2400" i="1">
                        <a:latin typeface="Cambria Math" panose="02040503050406030204" pitchFamily="18" charset="0"/>
                      </a:rPr>
                      <m:t>1</m:t>
                    </m:r>
                  </m:oMath>
                </a14:m>
                <a:r>
                  <a:rPr lang="en-US" sz="2400" dirty="0">
                    <a:latin typeface="Helvetica" pitchFamily="2" charset="0"/>
                  </a:rPr>
                  <a:t>.</a:t>
                </a:r>
              </a:p>
              <a:p>
                <a:pPr marL="0" indent="0">
                  <a:buNone/>
                </a:pPr>
                <a:endParaRPr lang="en-US" sz="2400" dirty="0">
                  <a:latin typeface="Helvetica" pitchFamily="2" charset="0"/>
                </a:endParaRPr>
              </a:p>
              <a:p>
                <a:pPr marL="0" indent="0">
                  <a:buNone/>
                </a:pPr>
                <a:r>
                  <a:rPr lang="en-US" sz="2400" b="1" dirty="0">
                    <a:latin typeface="Helvetica" pitchFamily="2" charset="0"/>
                  </a:rPr>
                  <a:t>Query:</a:t>
                </a:r>
                <a:r>
                  <a:rPr lang="en-US" sz="2400" dirty="0">
                    <a:latin typeface="Helvetica" pitchFamily="2" charset="0"/>
                  </a:rPr>
                  <a:t> </a:t>
                </a:r>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𝑃𝐴</m:t>
                    </m:r>
                    <m:r>
                      <a:rPr lang="en-US" sz="2400" i="1">
                        <a:latin typeface="Cambria Math" panose="02040503050406030204" pitchFamily="18" charset="0"/>
                      </a:rPr>
                      <m:t>1</m:t>
                    </m:r>
                  </m:oMath>
                </a14:m>
                <a:endParaRPr lang="en-US" sz="2400" dirty="0">
                  <a:latin typeface="Helvetica" pitchFamily="2" charset="0"/>
                </a:endParaRPr>
              </a:p>
              <a:p>
                <a:pPr marL="0" indent="0">
                  <a:buNone/>
                </a:pPr>
                <a:r>
                  <a:rPr lang="en-US" sz="2400" dirty="0">
                    <a:latin typeface="Helvetica" pitchFamily="2" charset="0"/>
                  </a:rPr>
                  <a:t>KB + </a:t>
                </a:r>
                <a14:m>
                  <m:oMath xmlns:m="http://schemas.openxmlformats.org/officeDocument/2006/math">
                    <m:r>
                      <a:rPr lang="en-US" sz="2400" i="1">
                        <a:latin typeface="Cambria Math" panose="02040503050406030204" pitchFamily="18" charset="0"/>
                      </a:rPr>
                      <m:t>𝑃𝐴</m:t>
                    </m:r>
                    <m:r>
                      <a:rPr lang="en-US" sz="2400" i="1">
                        <a:latin typeface="Cambria Math" panose="02040503050406030204" pitchFamily="18" charset="0"/>
                      </a:rPr>
                      <m:t>1</m:t>
                    </m:r>
                  </m:oMath>
                </a14:m>
                <a:r>
                  <a:rPr lang="en-US" sz="2400" dirty="0">
                    <a:latin typeface="Helvetica" pitchFamily="2" charset="0"/>
                  </a:rPr>
                  <a:t> is </a:t>
                </a:r>
                <a:r>
                  <a:rPr lang="en-US" sz="2400" b="1" dirty="0">
                    <a:latin typeface="Helvetica" pitchFamily="2" charset="0"/>
                  </a:rPr>
                  <a:t>not</a:t>
                </a:r>
                <a:r>
                  <a:rPr lang="en-US" sz="2400" dirty="0">
                    <a:latin typeface="Helvetica" pitchFamily="2" charset="0"/>
                  </a:rPr>
                  <a:t> satisfiable.  We </a:t>
                </a:r>
                <a:r>
                  <a:rPr lang="en-US" sz="2400" b="1" dirty="0">
                    <a:latin typeface="Helvetica" pitchFamily="2" charset="0"/>
                  </a:rPr>
                  <a:t>can</a:t>
                </a:r>
                <a:r>
                  <a:rPr lang="en-US" sz="2400" dirty="0">
                    <a:latin typeface="Helvetica" pitchFamily="2" charset="0"/>
                  </a:rPr>
                  <a:t> conclude </a:t>
                </a:r>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𝑃𝐴</m:t>
                    </m:r>
                    <m:r>
                      <a:rPr lang="en-US" sz="2400" i="1">
                        <a:latin typeface="Cambria Math" panose="02040503050406030204" pitchFamily="18" charset="0"/>
                      </a:rPr>
                      <m:t>1</m:t>
                    </m:r>
                  </m:oMath>
                </a14:m>
                <a:r>
                  <a:rPr lang="en-US" sz="2400" dirty="0">
                    <a:latin typeface="Helvetica" pitchFamily="2" charset="0"/>
                  </a:rPr>
                  <a:t>.</a:t>
                </a:r>
              </a:p>
              <a:p>
                <a:pPr marL="0" indent="0">
                  <a:buNone/>
                </a:pPr>
                <a:endParaRPr lang="en-US" sz="2400" dirty="0">
                  <a:latin typeface="Helvetica" pitchFamily="2" charset="0"/>
                </a:endParaRPr>
              </a:p>
              <a:p>
                <a:pPr marL="0" indent="0">
                  <a:buNone/>
                </a:pPr>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𝑃𝐴</m:t>
                    </m:r>
                    <m:r>
                      <a:rPr lang="en-US" sz="2400" i="1">
                        <a:latin typeface="Cambria Math" panose="02040503050406030204" pitchFamily="18" charset="0"/>
                      </a:rPr>
                      <m:t>1</m:t>
                    </m:r>
                  </m:oMath>
                </a14:m>
                <a:r>
                  <a:rPr lang="en-US" sz="2400" dirty="0">
                    <a:latin typeface="Helvetica" pitchFamily="2" charset="0"/>
                  </a:rPr>
                  <a:t> is entailed by the knowledge base.</a:t>
                </a:r>
              </a:p>
              <a:p>
                <a:pPr marL="0" indent="0">
                  <a:buNone/>
                </a:pPr>
                <a:endParaRPr lang="en-US" sz="2400" dirty="0">
                  <a:latin typeface="Helvetica" pitchFamily="2" charset="0"/>
                </a:endParaRP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2" y="2145983"/>
                <a:ext cx="10987087" cy="3849624"/>
              </a:xfrm>
              <a:blipFill>
                <a:blip r:embed="rId3"/>
                <a:stretch>
                  <a:fillRect l="-610" t="-633"/>
                </a:stretch>
              </a:blipFill>
            </p:spPr>
            <p:txBody>
              <a:bodyPr/>
              <a:lstStyle/>
              <a:p>
                <a:r>
                  <a:rPr lang="en-US">
                    <a:noFill/>
                  </a:rPr>
                  <a:t> </a:t>
                </a:r>
              </a:p>
            </p:txBody>
          </p:sp>
        </mc:Fallback>
      </mc:AlternateContent>
    </p:spTree>
    <p:extLst>
      <p:ext uri="{BB962C8B-B14F-4D97-AF65-F5344CB8AC3E}">
        <p14:creationId xmlns:p14="http://schemas.microsoft.com/office/powerpoint/2010/main" val="227895520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Improving the SAT Solver.</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10987087" cy="3849624"/>
          </a:xfrm>
        </p:spPr>
        <p:txBody>
          <a:bodyPr>
            <a:normAutofit fontScale="92500" lnSpcReduction="10000"/>
          </a:bodyPr>
          <a:lstStyle/>
          <a:p>
            <a:pPr marL="0" indent="0">
              <a:buNone/>
            </a:pPr>
            <a:r>
              <a:rPr lang="en-US" sz="2400" dirty="0">
                <a:latin typeface="Consolas" panose="020B0609020204030204" pitchFamily="49" charset="0"/>
                <a:cs typeface="Consolas" panose="020B0609020204030204" pitchFamily="49" charset="0"/>
              </a:rPr>
              <a:t>Begin with every variable’s value unassigned.</a:t>
            </a:r>
          </a:p>
          <a:p>
            <a:pPr marL="0" indent="0">
              <a:buNone/>
            </a:pPr>
            <a:r>
              <a:rPr lang="en-US" sz="2400" dirty="0">
                <a:latin typeface="Consolas" panose="020B0609020204030204" pitchFamily="49" charset="0"/>
                <a:cs typeface="Consolas" panose="020B0609020204030204" pitchFamily="49" charset="0"/>
              </a:rPr>
              <a:t>To find a model which satisfies a CNF expression:</a:t>
            </a:r>
          </a:p>
          <a:p>
            <a:pPr marL="0" indent="0">
              <a:buNone/>
            </a:pPr>
            <a:r>
              <a:rPr lang="en-US" sz="2400" dirty="0">
                <a:latin typeface="Consolas" panose="020B0609020204030204" pitchFamily="49" charset="0"/>
                <a:cs typeface="Consolas" panose="020B0609020204030204" pitchFamily="49" charset="0"/>
              </a:rPr>
              <a:t>    If every clause is true, return true.</a:t>
            </a:r>
          </a:p>
          <a:p>
            <a:pPr marL="0" indent="0">
              <a:buNone/>
            </a:pPr>
            <a:r>
              <a:rPr lang="en-US" sz="2400" dirty="0">
                <a:latin typeface="Consolas" panose="020B0609020204030204" pitchFamily="49" charset="0"/>
                <a:cs typeface="Consolas" panose="020B0609020204030204" pitchFamily="49" charset="0"/>
              </a:rPr>
              <a:t>    If any clause is empty, return false.</a:t>
            </a:r>
          </a:p>
          <a:p>
            <a:pPr marL="0" indent="0">
              <a:buNone/>
            </a:pPr>
            <a:r>
              <a:rPr lang="en-US" sz="2400" dirty="0">
                <a:latin typeface="Consolas" panose="020B0609020204030204" pitchFamily="49" charset="0"/>
                <a:cs typeface="Consolas" panose="020B0609020204030204" pitchFamily="49" charset="0"/>
              </a:rPr>
              <a:t>    Choose an unassigned variable V.</a:t>
            </a:r>
          </a:p>
          <a:p>
            <a:pPr marL="0" indent="0">
              <a:buNone/>
            </a:pPr>
            <a:r>
              <a:rPr lang="en-US" sz="2400" dirty="0">
                <a:latin typeface="Consolas" panose="020B0609020204030204" pitchFamily="49" charset="0"/>
                <a:cs typeface="Consolas" panose="020B0609020204030204" pitchFamily="49" charset="0"/>
              </a:rPr>
              <a:t>    Set V=T. Try to find a model that satisfies.</a:t>
            </a:r>
          </a:p>
          <a:p>
            <a:pPr marL="0" indent="0">
              <a:buNone/>
            </a:pPr>
            <a:r>
              <a:rPr lang="en-US" sz="2400" dirty="0">
                <a:latin typeface="Consolas" panose="020B0609020204030204" pitchFamily="49" charset="0"/>
                <a:cs typeface="Consolas" panose="020B0609020204030204" pitchFamily="49" charset="0"/>
              </a:rPr>
              <a:t>    Set V=F. Try to find a model that satisfies.</a:t>
            </a:r>
          </a:p>
          <a:p>
            <a:pPr marL="0" indent="0">
              <a:buNone/>
            </a:pPr>
            <a:r>
              <a:rPr lang="en-US" sz="2400" dirty="0">
                <a:latin typeface="Consolas" panose="020B0609020204030204" pitchFamily="49" charset="0"/>
                <a:cs typeface="Consolas" panose="020B0609020204030204" pitchFamily="49" charset="0"/>
              </a:rPr>
              <a:t>    Return false.</a:t>
            </a:r>
          </a:p>
          <a:p>
            <a:pPr marL="0" indent="0">
              <a:buNone/>
            </a:pPr>
            <a:endParaRPr lang="en-US" sz="2400" dirty="0">
              <a:latin typeface="Helvetica" pitchFamily="2" charset="0"/>
            </a:endParaRPr>
          </a:p>
          <a:p>
            <a:pPr marL="0" indent="0">
              <a:buNone/>
            </a:pPr>
            <a:endParaRPr lang="en-US" sz="2400" dirty="0">
              <a:latin typeface="Helvetica" pitchFamily="2" charset="0"/>
            </a:endParaRPr>
          </a:p>
        </p:txBody>
      </p:sp>
      <p:sp>
        <p:nvSpPr>
          <p:cNvPr id="4" name="TextBox 3">
            <a:extLst>
              <a:ext uri="{FF2B5EF4-FFF2-40B4-BE49-F238E27FC236}">
                <a16:creationId xmlns:a16="http://schemas.microsoft.com/office/drawing/2014/main" id="{05ED6FFA-DC53-B14F-8D19-1A2D0E49C760}"/>
              </a:ext>
            </a:extLst>
          </p:cNvPr>
          <p:cNvSpPr txBox="1"/>
          <p:nvPr/>
        </p:nvSpPr>
        <p:spPr>
          <a:xfrm>
            <a:off x="6415928" y="5896563"/>
            <a:ext cx="3658374" cy="461665"/>
          </a:xfrm>
          <a:prstGeom prst="rect">
            <a:avLst/>
          </a:prstGeom>
          <a:noFill/>
        </p:spPr>
        <p:txBody>
          <a:bodyPr wrap="none" rtlCol="0">
            <a:spAutoFit/>
          </a:bodyPr>
          <a:lstStyle/>
          <a:p>
            <a:r>
              <a:rPr lang="en-US" sz="2400" dirty="0">
                <a:latin typeface="Helvetica" pitchFamily="2" charset="0"/>
                <a:ea typeface="Linux Libertine" panose="02000503000000000000" pitchFamily="2" charset="0"/>
                <a:cs typeface="Linux Libertine" panose="02000503000000000000" pitchFamily="2" charset="0"/>
              </a:rPr>
              <a:t>This is what we just did…</a:t>
            </a:r>
          </a:p>
        </p:txBody>
      </p:sp>
    </p:spTree>
    <p:extLst>
      <p:ext uri="{BB962C8B-B14F-4D97-AF65-F5344CB8AC3E}">
        <p14:creationId xmlns:p14="http://schemas.microsoft.com/office/powerpoint/2010/main" val="204994413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Improving the SAT Solver.</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10987087" cy="3849624"/>
          </a:xfrm>
        </p:spPr>
        <p:txBody>
          <a:bodyPr>
            <a:normAutofit fontScale="92500" lnSpcReduction="10000"/>
          </a:bodyPr>
          <a:lstStyle/>
          <a:p>
            <a:pPr marL="0" indent="0">
              <a:buNone/>
            </a:pPr>
            <a:r>
              <a:rPr lang="en-US" sz="2400" dirty="0">
                <a:latin typeface="Consolas" panose="020B0609020204030204" pitchFamily="49" charset="0"/>
                <a:cs typeface="Consolas" panose="020B0609020204030204" pitchFamily="49" charset="0"/>
              </a:rPr>
              <a:t>Begin with every variable’s value unassigned.</a:t>
            </a:r>
          </a:p>
          <a:p>
            <a:pPr marL="0" indent="0">
              <a:buNone/>
            </a:pPr>
            <a:r>
              <a:rPr lang="en-US" sz="2400" dirty="0">
                <a:latin typeface="Consolas" panose="020B0609020204030204" pitchFamily="49" charset="0"/>
                <a:cs typeface="Consolas" panose="020B0609020204030204" pitchFamily="49" charset="0"/>
              </a:rPr>
              <a:t>To find a model which satisfies a CNF expression:</a:t>
            </a:r>
          </a:p>
          <a:p>
            <a:pPr marL="0" indent="0">
              <a:buNone/>
            </a:pPr>
            <a:r>
              <a:rPr lang="en-US" sz="2400" dirty="0">
                <a:latin typeface="Consolas" panose="020B0609020204030204" pitchFamily="49" charset="0"/>
                <a:cs typeface="Consolas" panose="020B0609020204030204" pitchFamily="49" charset="0"/>
              </a:rPr>
              <a:t>    If every clause is true, return true.</a:t>
            </a:r>
          </a:p>
          <a:p>
            <a:pPr marL="0" indent="0">
              <a:buNone/>
            </a:pPr>
            <a:r>
              <a:rPr lang="en-US" sz="2400" dirty="0">
                <a:latin typeface="Consolas" panose="020B0609020204030204" pitchFamily="49" charset="0"/>
                <a:cs typeface="Consolas" panose="020B0609020204030204" pitchFamily="49" charset="0"/>
              </a:rPr>
              <a:t>    If any clause is empty, return false.</a:t>
            </a:r>
          </a:p>
          <a:p>
            <a:pPr marL="0" indent="0">
              <a:buNone/>
            </a:pPr>
            <a:r>
              <a:rPr lang="en-US" sz="2400" dirty="0">
                <a:latin typeface="Consolas" panose="020B0609020204030204" pitchFamily="49" charset="0"/>
                <a:cs typeface="Consolas" panose="020B0609020204030204" pitchFamily="49" charset="0"/>
              </a:rPr>
              <a:t>    </a:t>
            </a:r>
            <a:r>
              <a:rPr lang="en-US" sz="2400" b="1" dirty="0">
                <a:latin typeface="Consolas" panose="020B0609020204030204" pitchFamily="49" charset="0"/>
                <a:cs typeface="Consolas" panose="020B0609020204030204" pitchFamily="49" charset="0"/>
              </a:rPr>
              <a:t>Choose an unassigned variable V.</a:t>
            </a:r>
          </a:p>
          <a:p>
            <a:pPr marL="0" indent="0">
              <a:buNone/>
            </a:pPr>
            <a:r>
              <a:rPr lang="en-US" sz="2400" dirty="0">
                <a:latin typeface="Consolas" panose="020B0609020204030204" pitchFamily="49" charset="0"/>
                <a:cs typeface="Consolas" panose="020B0609020204030204" pitchFamily="49" charset="0"/>
              </a:rPr>
              <a:t>    Set V=T. Try to find a model that satisfies.</a:t>
            </a:r>
          </a:p>
          <a:p>
            <a:pPr marL="0" indent="0">
              <a:buNone/>
            </a:pPr>
            <a:r>
              <a:rPr lang="en-US" sz="2400" dirty="0">
                <a:latin typeface="Consolas" panose="020B0609020204030204" pitchFamily="49" charset="0"/>
                <a:cs typeface="Consolas" panose="020B0609020204030204" pitchFamily="49" charset="0"/>
              </a:rPr>
              <a:t>    Set V=F. Try to find a model that satisfies.</a:t>
            </a:r>
          </a:p>
          <a:p>
            <a:pPr marL="0" indent="0">
              <a:buNone/>
            </a:pPr>
            <a:r>
              <a:rPr lang="en-US" sz="2400" dirty="0">
                <a:latin typeface="Consolas" panose="020B0609020204030204" pitchFamily="49" charset="0"/>
                <a:cs typeface="Consolas" panose="020B0609020204030204" pitchFamily="49" charset="0"/>
              </a:rPr>
              <a:t>    Return false.</a:t>
            </a:r>
          </a:p>
          <a:p>
            <a:pPr marL="0" indent="0">
              <a:buNone/>
            </a:pPr>
            <a:endParaRPr lang="en-US" sz="2400" dirty="0">
              <a:latin typeface="Helvetica" pitchFamily="2" charset="0"/>
            </a:endParaRPr>
          </a:p>
          <a:p>
            <a:pPr marL="0" indent="0">
              <a:buNone/>
            </a:pPr>
            <a:endParaRPr lang="en-US" sz="2400" dirty="0">
              <a:latin typeface="Helvetica" pitchFamily="2" charset="0"/>
            </a:endParaRPr>
          </a:p>
        </p:txBody>
      </p:sp>
      <p:sp>
        <p:nvSpPr>
          <p:cNvPr id="4" name="TextBox 3">
            <a:extLst>
              <a:ext uri="{FF2B5EF4-FFF2-40B4-BE49-F238E27FC236}">
                <a16:creationId xmlns:a16="http://schemas.microsoft.com/office/drawing/2014/main" id="{05ED6FFA-DC53-B14F-8D19-1A2D0E49C760}"/>
              </a:ext>
            </a:extLst>
          </p:cNvPr>
          <p:cNvSpPr txBox="1"/>
          <p:nvPr/>
        </p:nvSpPr>
        <p:spPr>
          <a:xfrm>
            <a:off x="6415928" y="5896563"/>
            <a:ext cx="4919360" cy="461665"/>
          </a:xfrm>
          <a:prstGeom prst="rect">
            <a:avLst/>
          </a:prstGeom>
          <a:noFill/>
        </p:spPr>
        <p:txBody>
          <a:bodyPr wrap="none" rtlCol="0">
            <a:spAutoFit/>
          </a:bodyPr>
          <a:lstStyle/>
          <a:p>
            <a:r>
              <a:rPr lang="en-US" sz="2400" dirty="0">
                <a:latin typeface="Helvetica" pitchFamily="2" charset="0"/>
                <a:ea typeface="Linux Libertine" panose="02000503000000000000" pitchFamily="2" charset="0"/>
                <a:cs typeface="Linux Libertine" panose="02000503000000000000" pitchFamily="2" charset="0"/>
              </a:rPr>
              <a:t>But perhaps there’s a better way…</a:t>
            </a:r>
          </a:p>
        </p:txBody>
      </p:sp>
    </p:spTree>
    <p:extLst>
      <p:ext uri="{BB962C8B-B14F-4D97-AF65-F5344CB8AC3E}">
        <p14:creationId xmlns:p14="http://schemas.microsoft.com/office/powerpoint/2010/main" val="16329143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Which Variable to Choose? (Unit Clause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10987087" cy="3849624"/>
          </a:xfrm>
        </p:spPr>
        <p:txBody>
          <a:bodyPr>
            <a:normAutofit/>
          </a:bodyPr>
          <a:lstStyle/>
          <a:p>
            <a:r>
              <a:rPr lang="en-US" sz="2400" dirty="0">
                <a:latin typeface="Helvetica" pitchFamily="2" charset="0"/>
              </a:rPr>
              <a:t>There are two cool tricks for deciding which variable to choose!</a:t>
            </a:r>
          </a:p>
          <a:p>
            <a:r>
              <a:rPr lang="en-US" sz="2400" dirty="0">
                <a:latin typeface="Helvetica" pitchFamily="2" charset="0"/>
              </a:rPr>
              <a:t>They involve identifying the following:</a:t>
            </a:r>
          </a:p>
          <a:p>
            <a:pPr lvl="1"/>
            <a:r>
              <a:rPr lang="en-US" sz="2200" b="1" dirty="0">
                <a:latin typeface="Helvetica" pitchFamily="2" charset="0"/>
              </a:rPr>
              <a:t>Unit Clauses</a:t>
            </a:r>
          </a:p>
          <a:p>
            <a:pPr lvl="1"/>
            <a:r>
              <a:rPr lang="en-US" sz="2200" b="1" dirty="0">
                <a:latin typeface="Helvetica" pitchFamily="2" charset="0"/>
              </a:rPr>
              <a:t>Pure Symbols</a:t>
            </a:r>
          </a:p>
          <a:p>
            <a:endParaRPr lang="en-US" sz="2400" dirty="0">
              <a:latin typeface="Helvetica" pitchFamily="2" charset="0"/>
            </a:endParaRPr>
          </a:p>
          <a:p>
            <a:r>
              <a:rPr lang="en-US" sz="2400" dirty="0">
                <a:latin typeface="Helvetica" pitchFamily="2" charset="0"/>
              </a:rPr>
              <a:t>Identifying these things will be *very* helpful for your project 2!</a:t>
            </a:r>
          </a:p>
        </p:txBody>
      </p:sp>
      <p:sp>
        <p:nvSpPr>
          <p:cNvPr id="4" name="Content Placeholder 2">
            <a:extLst>
              <a:ext uri="{FF2B5EF4-FFF2-40B4-BE49-F238E27FC236}">
                <a16:creationId xmlns:a16="http://schemas.microsoft.com/office/drawing/2014/main" id="{0D76B620-EBB4-5A44-8FD9-0B7B115AC46F}"/>
              </a:ext>
            </a:extLst>
          </p:cNvPr>
          <p:cNvSpPr txBox="1">
            <a:spLocks/>
          </p:cNvSpPr>
          <p:nvPr/>
        </p:nvSpPr>
        <p:spPr>
          <a:xfrm>
            <a:off x="5977128" y="2145983"/>
            <a:ext cx="482422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81427312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Which Variable to Choose? (Unit Clause Example)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10987087" cy="3849624"/>
              </a:xfrm>
            </p:spPr>
            <p:txBody>
              <a:bodyPr>
                <a:normAutofit fontScale="70000" lnSpcReduction="20000"/>
              </a:bodyPr>
              <a:lstStyle/>
              <a:p>
                <a:pPr marL="0" indent="0">
                  <a:buNone/>
                </a:pPr>
                <a:r>
                  <a:rPr lang="en-US" sz="2400" b="1" dirty="0">
                    <a:latin typeface="Helvetica" pitchFamily="2" charset="0"/>
                  </a:rPr>
                  <a:t>Knowledge Base:</a:t>
                </a:r>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𝐵𝐴</m:t>
                    </m:r>
                    <m:r>
                      <a:rPr lang="en-US" sz="2400" i="1">
                        <a:latin typeface="Cambria Math" panose="02040503050406030204" pitchFamily="18" charset="0"/>
                      </a:rPr>
                      <m:t>1∨</m:t>
                    </m:r>
                    <m:r>
                      <a:rPr lang="en-US" sz="2400" i="1">
                        <a:latin typeface="Cambria Math" panose="02040503050406030204" pitchFamily="18" charset="0"/>
                      </a:rPr>
                      <m:t>𝑃𝐴</m:t>
                    </m:r>
                    <m:r>
                      <a:rPr lang="en-US" sz="2400" i="1">
                        <a:latin typeface="Cambria Math" panose="02040503050406030204" pitchFamily="18" charset="0"/>
                      </a:rPr>
                      <m:t>2∨</m:t>
                    </m:r>
                    <m:r>
                      <a:rPr lang="en-US" sz="2400" i="1">
                        <a:latin typeface="Cambria Math" panose="02040503050406030204" pitchFamily="18" charset="0"/>
                      </a:rPr>
                      <m:t>𝑃𝐵</m:t>
                    </m:r>
                    <m:r>
                      <a:rPr lang="en-US" sz="2400" i="1">
                        <a:latin typeface="Cambria Math" panose="02040503050406030204" pitchFamily="18" charset="0"/>
                      </a:rPr>
                      <m:t>1</m:t>
                    </m:r>
                  </m:oMath>
                </a14:m>
                <a:endParaRPr lang="en-US" sz="2400" dirty="0"/>
              </a:p>
              <a:p>
                <a14:m>
                  <m:oMath xmlns:m="http://schemas.openxmlformats.org/officeDocument/2006/math">
                    <m:r>
                      <a:rPr lang="en-US" sz="2400" i="1">
                        <a:latin typeface="Cambria Math" panose="02040503050406030204" pitchFamily="18" charset="0"/>
                      </a:rPr>
                      <m:t>𝐵𝐴</m:t>
                    </m:r>
                    <m:r>
                      <a:rPr lang="en-US" sz="2400" i="1">
                        <a:latin typeface="Cambria Math" panose="02040503050406030204" pitchFamily="18" charset="0"/>
                      </a:rPr>
                      <m:t>1∨¬</m:t>
                    </m:r>
                    <m:r>
                      <a:rPr lang="en-US" sz="2400" i="1">
                        <a:latin typeface="Cambria Math" panose="02040503050406030204" pitchFamily="18" charset="0"/>
                      </a:rPr>
                      <m:t>𝑃𝐴</m:t>
                    </m:r>
                    <m:r>
                      <a:rPr lang="en-US" sz="2400" i="1">
                        <a:latin typeface="Cambria Math" panose="02040503050406030204" pitchFamily="18" charset="0"/>
                      </a:rPr>
                      <m:t>2</m:t>
                    </m:r>
                  </m:oMath>
                </a14:m>
                <a:endParaRPr lang="en-US" sz="2400" dirty="0"/>
              </a:p>
              <a:p>
                <a14:m>
                  <m:oMath xmlns:m="http://schemas.openxmlformats.org/officeDocument/2006/math">
                    <m:r>
                      <a:rPr lang="en-US" sz="2400" i="1">
                        <a:latin typeface="Cambria Math" panose="02040503050406030204" pitchFamily="18" charset="0"/>
                      </a:rPr>
                      <m:t>𝐵𝐴</m:t>
                    </m:r>
                    <m:r>
                      <a:rPr lang="en-US" sz="2400" i="1">
                        <a:latin typeface="Cambria Math" panose="02040503050406030204" pitchFamily="18" charset="0"/>
                      </a:rPr>
                      <m:t>1∨¬</m:t>
                    </m:r>
                    <m:r>
                      <a:rPr lang="en-US" sz="2400" i="1">
                        <a:latin typeface="Cambria Math" panose="02040503050406030204" pitchFamily="18" charset="0"/>
                      </a:rPr>
                      <m:t>𝑃𝐵</m:t>
                    </m:r>
                    <m:r>
                      <a:rPr lang="en-US" sz="2400" i="1">
                        <a:latin typeface="Cambria Math" panose="02040503050406030204" pitchFamily="18" charset="0"/>
                      </a:rPr>
                      <m:t>1</m:t>
                    </m:r>
                  </m:oMath>
                </a14:m>
                <a:endParaRPr lang="en-US" sz="2400" dirty="0"/>
              </a:p>
              <a:p>
                <a14:m>
                  <m:oMath xmlns:m="http://schemas.openxmlformats.org/officeDocument/2006/math">
                    <m:r>
                      <a:rPr lang="en-US" sz="2400" b="1" i="1">
                        <a:latin typeface="Cambria Math" panose="02040503050406030204" pitchFamily="18" charset="0"/>
                      </a:rPr>
                      <m:t>¬</m:t>
                    </m:r>
                    <m:r>
                      <a:rPr lang="en-US" sz="2400" b="1" i="1">
                        <a:latin typeface="Cambria Math" panose="02040503050406030204" pitchFamily="18" charset="0"/>
                      </a:rPr>
                      <m:t>𝑩𝑨</m:t>
                    </m:r>
                    <m:r>
                      <a:rPr lang="en-US" sz="2400" b="1" i="1">
                        <a:latin typeface="Cambria Math" panose="02040503050406030204" pitchFamily="18" charset="0"/>
                      </a:rPr>
                      <m:t>𝟏</m:t>
                    </m:r>
                  </m:oMath>
                </a14:m>
                <a:endParaRPr lang="en-US" sz="2400" b="1" i="1" dirty="0">
                  <a:latin typeface="Cambria Math" panose="02040503050406030204" pitchFamily="18" charset="0"/>
                </a:endParaRPr>
              </a:p>
              <a:p>
                <a14:m>
                  <m:oMath xmlns:m="http://schemas.openxmlformats.org/officeDocument/2006/math">
                    <m:r>
                      <a:rPr lang="en-US" sz="2400" b="1" i="1">
                        <a:latin typeface="Cambria Math" panose="02040503050406030204" pitchFamily="18" charset="0"/>
                      </a:rPr>
                      <m:t>¬</m:t>
                    </m:r>
                    <m:r>
                      <a:rPr lang="en-US" sz="2400" i="1">
                        <a:latin typeface="Cambria Math" panose="02040503050406030204" pitchFamily="18" charset="0"/>
                      </a:rPr>
                      <m:t>𝑃𝐴</m:t>
                    </m:r>
                    <m:r>
                      <a:rPr lang="en-US" sz="2400" i="1">
                        <a:latin typeface="Cambria Math" panose="02040503050406030204" pitchFamily="18" charset="0"/>
                      </a:rPr>
                      <m:t>2</m:t>
                    </m:r>
                  </m:oMath>
                </a14:m>
                <a:endParaRPr lang="en-US" sz="2400" dirty="0"/>
              </a:p>
              <a:p>
                <a:pPr marL="0" indent="0">
                  <a:buNone/>
                </a:pPr>
                <a:endParaRPr lang="en-US" sz="2400" dirty="0">
                  <a:latin typeface="Helvetica" pitchFamily="2" charset="0"/>
                </a:endParaRPr>
              </a:p>
              <a:p>
                <a:pPr marL="0" indent="0">
                  <a:buNone/>
                </a:pPr>
                <a:r>
                  <a:rPr lang="en-US" sz="2400" dirty="0">
                    <a:latin typeface="Helvetica" pitchFamily="2" charset="0"/>
                  </a:rPr>
                  <a:t>Recall: Last time, we chose BA1 first, set it to True, and immediately had to backtrack. In retrospect, it was silly of us to even try setting BA1 to T, when we can see its negation is the only literal in this clause! If BA1 is true, that clause is DEFINITELY GOING to be false.</a:t>
                </a:r>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2" y="2145983"/>
                <a:ext cx="10987087" cy="3849624"/>
              </a:xfrm>
              <a:blipFill>
                <a:blip r:embed="rId3"/>
                <a:stretch>
                  <a:fillRect l="-462" t="-3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0D76B620-EBB4-5A44-8FD9-0B7B115AC46F}"/>
                  </a:ext>
                </a:extLst>
              </p:cNvPr>
              <p:cNvSpPr txBox="1">
                <a:spLocks/>
              </p:cNvSpPr>
              <p:nvPr/>
            </p:nvSpPr>
            <p:spPr>
              <a:xfrm>
                <a:off x="5977128" y="2145983"/>
                <a:ext cx="482422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Helvetica" pitchFamily="2" charset="0"/>
                  </a:rPr>
                  <a:t>Variables:</a:t>
                </a: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rPr>
                        <m:t>𝐵𝐴</m:t>
                      </m:r>
                      <m:r>
                        <a:rPr lang="en-US" b="0" i="1" smtClean="0">
                          <a:solidFill>
                            <a:schemeClr val="tx1"/>
                          </a:solidFill>
                          <a:latin typeface="Cambria Math" panose="02040503050406030204" pitchFamily="18" charset="0"/>
                        </a:rPr>
                        <m:t>1=?</m:t>
                      </m:r>
                    </m:oMath>
                  </m:oMathPara>
                </a14:m>
                <a:endParaRPr lang="en-US" b="0" dirty="0">
                  <a:solidFill>
                    <a:schemeClr val="tx1"/>
                  </a:solidFill>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r>
                        <a:rPr lang="en-US" i="1">
                          <a:latin typeface="Cambria Math" panose="02040503050406030204" pitchFamily="18" charset="0"/>
                        </a:rPr>
                        <m:t>𝐴</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m:t>
                      </m:r>
                    </m:oMath>
                  </m:oMathPara>
                </a14:m>
                <a:endParaRPr lang="en-US" dirty="0">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𝑃𝐵</m:t>
                      </m:r>
                      <m:r>
                        <a:rPr lang="en-US" i="1">
                          <a:latin typeface="Cambria Math" panose="02040503050406030204" pitchFamily="18" charset="0"/>
                        </a:rPr>
                        <m:t>1=</m:t>
                      </m:r>
                      <m:r>
                        <a:rPr lang="en-US" b="0" i="1" smtClean="0">
                          <a:latin typeface="Cambria Math" panose="02040503050406030204" pitchFamily="18" charset="0"/>
                        </a:rPr>
                        <m:t>?</m:t>
                      </m:r>
                    </m:oMath>
                  </m:oMathPara>
                </a14:m>
                <a:endParaRPr lang="en-US" dirty="0">
                  <a:latin typeface="Helvetica" pitchFamily="2" charset="0"/>
                </a:endParaRPr>
              </a:p>
              <a:p>
                <a:pPr marL="0" indent="0">
                  <a:buNone/>
                </a:pPr>
                <a:endParaRPr lang="en-US" dirty="0"/>
              </a:p>
              <a:p>
                <a:pPr marL="0" indent="0">
                  <a:buFont typeface="Arial" panose="020B0604020202020204" pitchFamily="34" charset="0"/>
                  <a:buNone/>
                </a:pPr>
                <a:endParaRPr lang="en-US" dirty="0"/>
              </a:p>
            </p:txBody>
          </p:sp>
        </mc:Choice>
        <mc:Fallback xmlns="">
          <p:sp>
            <p:nvSpPr>
              <p:cNvPr id="4" name="Content Placeholder 2">
                <a:extLst>
                  <a:ext uri="{FF2B5EF4-FFF2-40B4-BE49-F238E27FC236}">
                    <a16:creationId xmlns:a16="http://schemas.microsoft.com/office/drawing/2014/main" id="{0D76B620-EBB4-5A44-8FD9-0B7B115AC46F}"/>
                  </a:ext>
                </a:extLst>
              </p:cNvPr>
              <p:cNvSpPr txBox="1">
                <a:spLocks noRot="1" noChangeAspect="1" noMove="1" noResize="1" noEditPoints="1" noAdjustHandles="1" noChangeArrowheads="1" noChangeShapeType="1" noTextEdit="1"/>
              </p:cNvSpPr>
              <p:nvPr/>
            </p:nvSpPr>
            <p:spPr>
              <a:xfrm>
                <a:off x="5977128" y="2145983"/>
                <a:ext cx="4824222" cy="4351338"/>
              </a:xfrm>
              <a:prstGeom prst="rect">
                <a:avLst/>
              </a:prstGeom>
              <a:blipFill>
                <a:blip r:embed="rId4"/>
                <a:stretch>
                  <a:fillRect l="-2655" t="-2381"/>
                </a:stretch>
              </a:blipFill>
            </p:spPr>
            <p:txBody>
              <a:bodyPr/>
              <a:lstStyle/>
              <a:p>
                <a:r>
                  <a:rPr lang="en-US">
                    <a:noFill/>
                  </a:rPr>
                  <a:t> </a:t>
                </a:r>
              </a:p>
            </p:txBody>
          </p:sp>
        </mc:Fallback>
      </mc:AlternateContent>
    </p:spTree>
    <p:extLst>
      <p:ext uri="{BB962C8B-B14F-4D97-AF65-F5344CB8AC3E}">
        <p14:creationId xmlns:p14="http://schemas.microsoft.com/office/powerpoint/2010/main" val="25471792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Which Variable to Choose? (Unit Clause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10987087" cy="3849624"/>
              </a:xfrm>
            </p:spPr>
            <p:txBody>
              <a:bodyPr>
                <a:normAutofit fontScale="62500" lnSpcReduction="20000"/>
              </a:bodyPr>
              <a:lstStyle/>
              <a:p>
                <a:pPr marL="0" indent="0">
                  <a:buNone/>
                </a:pPr>
                <a:r>
                  <a:rPr lang="en-US" sz="2400" b="1" dirty="0">
                    <a:latin typeface="Helvetica" pitchFamily="2" charset="0"/>
                  </a:rPr>
                  <a:t>Knowledge Base:</a:t>
                </a:r>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𝐵𝐴</m:t>
                    </m:r>
                    <m:r>
                      <a:rPr lang="en-US" sz="2400" i="1">
                        <a:latin typeface="Cambria Math" panose="02040503050406030204" pitchFamily="18" charset="0"/>
                      </a:rPr>
                      <m:t>1∨</m:t>
                    </m:r>
                    <m:r>
                      <a:rPr lang="en-US" sz="2400" i="1">
                        <a:latin typeface="Cambria Math" panose="02040503050406030204" pitchFamily="18" charset="0"/>
                      </a:rPr>
                      <m:t>𝑃𝐴</m:t>
                    </m:r>
                    <m:r>
                      <a:rPr lang="en-US" sz="2400" i="1">
                        <a:latin typeface="Cambria Math" panose="02040503050406030204" pitchFamily="18" charset="0"/>
                      </a:rPr>
                      <m:t>2∨</m:t>
                    </m:r>
                    <m:r>
                      <a:rPr lang="en-US" sz="2400" i="1">
                        <a:latin typeface="Cambria Math" panose="02040503050406030204" pitchFamily="18" charset="0"/>
                      </a:rPr>
                      <m:t>𝑃𝐵</m:t>
                    </m:r>
                    <m:r>
                      <a:rPr lang="en-US" sz="2400" i="1">
                        <a:latin typeface="Cambria Math" panose="02040503050406030204" pitchFamily="18" charset="0"/>
                      </a:rPr>
                      <m:t>1</m:t>
                    </m:r>
                  </m:oMath>
                </a14:m>
                <a:endParaRPr lang="en-US" sz="2400" dirty="0"/>
              </a:p>
              <a:p>
                <a14:m>
                  <m:oMath xmlns:m="http://schemas.openxmlformats.org/officeDocument/2006/math">
                    <m:r>
                      <a:rPr lang="en-US" sz="2400" i="1">
                        <a:latin typeface="Cambria Math" panose="02040503050406030204" pitchFamily="18" charset="0"/>
                      </a:rPr>
                      <m:t>𝐵𝐴</m:t>
                    </m:r>
                    <m:r>
                      <a:rPr lang="en-US" sz="2400" i="1">
                        <a:latin typeface="Cambria Math" panose="02040503050406030204" pitchFamily="18" charset="0"/>
                      </a:rPr>
                      <m:t>1∨¬</m:t>
                    </m:r>
                    <m:r>
                      <a:rPr lang="en-US" sz="2400" i="1">
                        <a:latin typeface="Cambria Math" panose="02040503050406030204" pitchFamily="18" charset="0"/>
                      </a:rPr>
                      <m:t>𝑃𝐴</m:t>
                    </m:r>
                    <m:r>
                      <a:rPr lang="en-US" sz="2400" i="1">
                        <a:latin typeface="Cambria Math" panose="02040503050406030204" pitchFamily="18" charset="0"/>
                      </a:rPr>
                      <m:t>2</m:t>
                    </m:r>
                  </m:oMath>
                </a14:m>
                <a:endParaRPr lang="en-US" sz="2400" dirty="0"/>
              </a:p>
              <a:p>
                <a14:m>
                  <m:oMath xmlns:m="http://schemas.openxmlformats.org/officeDocument/2006/math">
                    <m:r>
                      <a:rPr lang="en-US" sz="2400" i="1">
                        <a:latin typeface="Cambria Math" panose="02040503050406030204" pitchFamily="18" charset="0"/>
                      </a:rPr>
                      <m:t>𝐵𝐴</m:t>
                    </m:r>
                    <m:r>
                      <a:rPr lang="en-US" sz="2400" i="1">
                        <a:latin typeface="Cambria Math" panose="02040503050406030204" pitchFamily="18" charset="0"/>
                      </a:rPr>
                      <m:t>1∨¬</m:t>
                    </m:r>
                    <m:r>
                      <a:rPr lang="en-US" sz="2400" i="1">
                        <a:latin typeface="Cambria Math" panose="02040503050406030204" pitchFamily="18" charset="0"/>
                      </a:rPr>
                      <m:t>𝑃𝐵</m:t>
                    </m:r>
                    <m:r>
                      <a:rPr lang="en-US" sz="2400" i="1">
                        <a:latin typeface="Cambria Math" panose="02040503050406030204" pitchFamily="18" charset="0"/>
                      </a:rPr>
                      <m:t>1</m:t>
                    </m:r>
                  </m:oMath>
                </a14:m>
                <a:endParaRPr lang="en-US" sz="2400" dirty="0"/>
              </a:p>
              <a:p>
                <a14:m>
                  <m:oMath xmlns:m="http://schemas.openxmlformats.org/officeDocument/2006/math">
                    <m:r>
                      <a:rPr lang="en-US" sz="2400" b="1" i="1">
                        <a:latin typeface="Cambria Math" panose="02040503050406030204" pitchFamily="18" charset="0"/>
                      </a:rPr>
                      <m:t>¬</m:t>
                    </m:r>
                    <m:r>
                      <a:rPr lang="en-US" sz="2400" b="1" i="1">
                        <a:latin typeface="Cambria Math" panose="02040503050406030204" pitchFamily="18" charset="0"/>
                      </a:rPr>
                      <m:t>𝑩𝑨</m:t>
                    </m:r>
                    <m:r>
                      <a:rPr lang="en-US" sz="2400" b="1" i="1">
                        <a:latin typeface="Cambria Math" panose="02040503050406030204" pitchFamily="18" charset="0"/>
                      </a:rPr>
                      <m:t>𝟏</m:t>
                    </m:r>
                  </m:oMath>
                </a14:m>
                <a:endParaRPr lang="en-US" sz="2400" b="1" i="1" dirty="0">
                  <a:latin typeface="Cambria Math" panose="02040503050406030204" pitchFamily="18" charset="0"/>
                </a:endParaRPr>
              </a:p>
              <a:p>
                <a14:m>
                  <m:oMath xmlns:m="http://schemas.openxmlformats.org/officeDocument/2006/math">
                    <m:r>
                      <a:rPr lang="en-US" sz="2400" b="1" i="1">
                        <a:latin typeface="Cambria Math" panose="02040503050406030204" pitchFamily="18" charset="0"/>
                      </a:rPr>
                      <m:t>¬</m:t>
                    </m:r>
                    <m:r>
                      <a:rPr lang="en-US" sz="2400" i="1">
                        <a:latin typeface="Cambria Math" panose="02040503050406030204" pitchFamily="18" charset="0"/>
                      </a:rPr>
                      <m:t>𝑃𝐴</m:t>
                    </m:r>
                    <m:r>
                      <a:rPr lang="en-US" sz="2400" i="1">
                        <a:latin typeface="Cambria Math" panose="02040503050406030204" pitchFamily="18" charset="0"/>
                      </a:rPr>
                      <m:t>2</m:t>
                    </m:r>
                  </m:oMath>
                </a14:m>
                <a:endParaRPr lang="en-US" sz="2400" dirty="0"/>
              </a:p>
              <a:p>
                <a:pPr marL="0" indent="0">
                  <a:buNone/>
                </a:pPr>
                <a:endParaRPr lang="en-US" sz="2400" dirty="0">
                  <a:latin typeface="Helvetica" pitchFamily="2" charset="0"/>
                </a:endParaRPr>
              </a:p>
              <a:p>
                <a:pPr marL="0" indent="0">
                  <a:buNone/>
                </a:pPr>
                <a:r>
                  <a:rPr lang="en-US" sz="2400" dirty="0">
                    <a:latin typeface="Helvetica" pitchFamily="2" charset="0"/>
                  </a:rPr>
                  <a:t>When you have a clause with just one literal, that is called a </a:t>
                </a:r>
                <a:r>
                  <a:rPr lang="en-US" sz="2400" b="1" dirty="0">
                    <a:latin typeface="Helvetica" pitchFamily="2" charset="0"/>
                  </a:rPr>
                  <a:t>Unit Clause</a:t>
                </a:r>
                <a:r>
                  <a:rPr lang="en-US" sz="2400" dirty="0">
                    <a:latin typeface="Helvetica" pitchFamily="2" charset="0"/>
                  </a:rPr>
                  <a:t>.</a:t>
                </a:r>
              </a:p>
              <a:p>
                <a:pPr marL="0" indent="0">
                  <a:buNone/>
                </a:pPr>
                <a:r>
                  <a:rPr lang="en-US" sz="2400" dirty="0">
                    <a:latin typeface="Helvetica" pitchFamily="2" charset="0"/>
                  </a:rPr>
                  <a:t>Unit Clauses are great, because there’s no decision to make! Your hands are tied! You *need* to assign variables that show up in unit clauses to the value that makes those unit clauses evaluate to true!</a:t>
                </a: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2" y="2145983"/>
                <a:ext cx="10987087" cy="3849624"/>
              </a:xfrm>
              <a:blipFill>
                <a:blip r:embed="rId3"/>
                <a:stretch>
                  <a:fillRect l="-222" t="-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0D76B620-EBB4-5A44-8FD9-0B7B115AC46F}"/>
                  </a:ext>
                </a:extLst>
              </p:cNvPr>
              <p:cNvSpPr txBox="1">
                <a:spLocks/>
              </p:cNvSpPr>
              <p:nvPr/>
            </p:nvSpPr>
            <p:spPr>
              <a:xfrm>
                <a:off x="5977128" y="2145983"/>
                <a:ext cx="482422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Helvetica" pitchFamily="2" charset="0"/>
                  </a:rPr>
                  <a:t>Variables:</a:t>
                </a: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rPr>
                        <m:t>𝐵𝐴</m:t>
                      </m:r>
                      <m:r>
                        <a:rPr lang="en-US" b="0" i="1" smtClean="0">
                          <a:solidFill>
                            <a:schemeClr val="tx1"/>
                          </a:solidFill>
                          <a:latin typeface="Cambria Math" panose="02040503050406030204" pitchFamily="18" charset="0"/>
                        </a:rPr>
                        <m:t>1=?</m:t>
                      </m:r>
                    </m:oMath>
                  </m:oMathPara>
                </a14:m>
                <a:endParaRPr lang="en-US" b="0" dirty="0">
                  <a:solidFill>
                    <a:schemeClr val="tx1"/>
                  </a:solidFill>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r>
                        <a:rPr lang="en-US" i="1">
                          <a:latin typeface="Cambria Math" panose="02040503050406030204" pitchFamily="18" charset="0"/>
                        </a:rPr>
                        <m:t>𝐴</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m:t>
                      </m:r>
                    </m:oMath>
                  </m:oMathPara>
                </a14:m>
                <a:endParaRPr lang="en-US" dirty="0">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𝑃𝐵</m:t>
                      </m:r>
                      <m:r>
                        <a:rPr lang="en-US" i="1">
                          <a:latin typeface="Cambria Math" panose="02040503050406030204" pitchFamily="18" charset="0"/>
                        </a:rPr>
                        <m:t>1=</m:t>
                      </m:r>
                      <m:r>
                        <a:rPr lang="en-US" b="0" i="1" smtClean="0">
                          <a:latin typeface="Cambria Math" panose="02040503050406030204" pitchFamily="18" charset="0"/>
                        </a:rPr>
                        <m:t>?</m:t>
                      </m:r>
                    </m:oMath>
                  </m:oMathPara>
                </a14:m>
                <a:endParaRPr lang="en-US" dirty="0">
                  <a:latin typeface="Helvetica" pitchFamily="2" charset="0"/>
                </a:endParaRPr>
              </a:p>
              <a:p>
                <a:pPr marL="0" indent="0">
                  <a:buNone/>
                </a:pPr>
                <a:endParaRPr lang="en-US" dirty="0"/>
              </a:p>
              <a:p>
                <a:pPr marL="0" indent="0">
                  <a:buFont typeface="Arial" panose="020B0604020202020204" pitchFamily="34" charset="0"/>
                  <a:buNone/>
                </a:pPr>
                <a:endParaRPr lang="en-US" dirty="0"/>
              </a:p>
            </p:txBody>
          </p:sp>
        </mc:Choice>
        <mc:Fallback xmlns="">
          <p:sp>
            <p:nvSpPr>
              <p:cNvPr id="4" name="Content Placeholder 2">
                <a:extLst>
                  <a:ext uri="{FF2B5EF4-FFF2-40B4-BE49-F238E27FC236}">
                    <a16:creationId xmlns:a16="http://schemas.microsoft.com/office/drawing/2014/main" id="{0D76B620-EBB4-5A44-8FD9-0B7B115AC46F}"/>
                  </a:ext>
                </a:extLst>
              </p:cNvPr>
              <p:cNvSpPr txBox="1">
                <a:spLocks noRot="1" noChangeAspect="1" noMove="1" noResize="1" noEditPoints="1" noAdjustHandles="1" noChangeArrowheads="1" noChangeShapeType="1" noTextEdit="1"/>
              </p:cNvSpPr>
              <p:nvPr/>
            </p:nvSpPr>
            <p:spPr>
              <a:xfrm>
                <a:off x="5977128" y="2145983"/>
                <a:ext cx="4824222" cy="4351338"/>
              </a:xfrm>
              <a:prstGeom prst="rect">
                <a:avLst/>
              </a:prstGeom>
              <a:blipFill>
                <a:blip r:embed="rId4"/>
                <a:stretch>
                  <a:fillRect l="-2625" t="-2326"/>
                </a:stretch>
              </a:blipFill>
            </p:spPr>
            <p:txBody>
              <a:bodyPr/>
              <a:lstStyle/>
              <a:p>
                <a:r>
                  <a:rPr lang="en-US">
                    <a:noFill/>
                  </a:rPr>
                  <a:t> </a:t>
                </a:r>
              </a:p>
            </p:txBody>
          </p:sp>
        </mc:Fallback>
      </mc:AlternateContent>
      <p:sp>
        <p:nvSpPr>
          <p:cNvPr id="5" name="Right Brace 4">
            <a:extLst>
              <a:ext uri="{FF2B5EF4-FFF2-40B4-BE49-F238E27FC236}">
                <a16:creationId xmlns:a16="http://schemas.microsoft.com/office/drawing/2014/main" id="{1EA86685-C73C-1A4B-BE9B-09A9480F308F}"/>
              </a:ext>
            </a:extLst>
          </p:cNvPr>
          <p:cNvSpPr/>
          <p:nvPr/>
        </p:nvSpPr>
        <p:spPr>
          <a:xfrm>
            <a:off x="1999573" y="3703918"/>
            <a:ext cx="399496" cy="700087"/>
          </a:xfrm>
          <a:prstGeom prst="rightBrace">
            <a:avLst>
              <a:gd name="adj1" fmla="val 69762"/>
              <a:gd name="adj2" fmla="val 48592"/>
            </a:avLst>
          </a:prstGeom>
          <a:ln w="508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255EA429-16AB-8A4B-AA8F-4287A87776D5}"/>
              </a:ext>
            </a:extLst>
          </p:cNvPr>
          <p:cNvSpPr txBox="1"/>
          <p:nvPr/>
        </p:nvSpPr>
        <p:spPr>
          <a:xfrm>
            <a:off x="2420435" y="3839332"/>
            <a:ext cx="1863011" cy="461665"/>
          </a:xfrm>
          <a:prstGeom prst="rect">
            <a:avLst/>
          </a:prstGeom>
          <a:noFill/>
        </p:spPr>
        <p:txBody>
          <a:bodyPr wrap="none" rtlCol="0">
            <a:spAutoFit/>
          </a:bodyPr>
          <a:lstStyle/>
          <a:p>
            <a:r>
              <a:rPr lang="en-US" sz="2400" dirty="0">
                <a:latin typeface="Helvetica" pitchFamily="2" charset="0"/>
                <a:ea typeface="Linux Libertine" panose="02000503000000000000" pitchFamily="2" charset="0"/>
                <a:cs typeface="Linux Libertine" panose="02000503000000000000" pitchFamily="2" charset="0"/>
              </a:rPr>
              <a:t>Unit clauses</a:t>
            </a:r>
          </a:p>
        </p:txBody>
      </p:sp>
    </p:spTree>
    <p:extLst>
      <p:ext uri="{BB962C8B-B14F-4D97-AF65-F5344CB8AC3E}">
        <p14:creationId xmlns:p14="http://schemas.microsoft.com/office/powerpoint/2010/main" val="62714653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Which Variable to Choose? (Unit Clause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10987087" cy="3849624"/>
              </a:xfrm>
            </p:spPr>
            <p:txBody>
              <a:bodyPr>
                <a:normAutofit fontScale="70000" lnSpcReduction="20000"/>
              </a:bodyPr>
              <a:lstStyle/>
              <a:p>
                <a:pPr marL="0" indent="0">
                  <a:buNone/>
                </a:pPr>
                <a:r>
                  <a:rPr lang="en-US" sz="2400" b="1" dirty="0">
                    <a:latin typeface="Helvetica" pitchFamily="2" charset="0"/>
                  </a:rPr>
                  <a:t>Knowledge Base:</a:t>
                </a:r>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𝐵𝐴</m:t>
                    </m:r>
                    <m:r>
                      <a:rPr lang="en-US" sz="2400" i="1">
                        <a:latin typeface="Cambria Math" panose="02040503050406030204" pitchFamily="18" charset="0"/>
                      </a:rPr>
                      <m:t>1∨</m:t>
                    </m:r>
                    <m:r>
                      <a:rPr lang="en-US" sz="2400" i="1">
                        <a:latin typeface="Cambria Math" panose="02040503050406030204" pitchFamily="18" charset="0"/>
                      </a:rPr>
                      <m:t>𝑃𝐴</m:t>
                    </m:r>
                    <m:r>
                      <a:rPr lang="en-US" sz="2400" i="1">
                        <a:latin typeface="Cambria Math" panose="02040503050406030204" pitchFamily="18" charset="0"/>
                      </a:rPr>
                      <m:t>2∨</m:t>
                    </m:r>
                    <m:r>
                      <a:rPr lang="en-US" sz="2400" i="1">
                        <a:latin typeface="Cambria Math" panose="02040503050406030204" pitchFamily="18" charset="0"/>
                      </a:rPr>
                      <m:t>𝑃𝐵</m:t>
                    </m:r>
                    <m:r>
                      <a:rPr lang="en-US" sz="2400" i="1">
                        <a:latin typeface="Cambria Math" panose="02040503050406030204" pitchFamily="18" charset="0"/>
                      </a:rPr>
                      <m:t>1</m:t>
                    </m:r>
                  </m:oMath>
                </a14:m>
                <a:endParaRPr lang="en-US" sz="2400" dirty="0"/>
              </a:p>
              <a:p>
                <a14:m>
                  <m:oMath xmlns:m="http://schemas.openxmlformats.org/officeDocument/2006/math">
                    <m:r>
                      <a:rPr lang="en-US" sz="2400" i="1">
                        <a:latin typeface="Cambria Math" panose="02040503050406030204" pitchFamily="18" charset="0"/>
                      </a:rPr>
                      <m:t>𝐵𝐴</m:t>
                    </m:r>
                    <m:r>
                      <a:rPr lang="en-US" sz="2400" i="1">
                        <a:latin typeface="Cambria Math" panose="02040503050406030204" pitchFamily="18" charset="0"/>
                      </a:rPr>
                      <m:t>1∨¬</m:t>
                    </m:r>
                    <m:r>
                      <a:rPr lang="en-US" sz="2400" i="1">
                        <a:latin typeface="Cambria Math" panose="02040503050406030204" pitchFamily="18" charset="0"/>
                      </a:rPr>
                      <m:t>𝑃𝐴</m:t>
                    </m:r>
                    <m:r>
                      <a:rPr lang="en-US" sz="2400" i="1">
                        <a:latin typeface="Cambria Math" panose="02040503050406030204" pitchFamily="18" charset="0"/>
                      </a:rPr>
                      <m:t>2</m:t>
                    </m:r>
                  </m:oMath>
                </a14:m>
                <a:endParaRPr lang="en-US" sz="2400" dirty="0"/>
              </a:p>
              <a:p>
                <a14:m>
                  <m:oMath xmlns:m="http://schemas.openxmlformats.org/officeDocument/2006/math">
                    <m:r>
                      <a:rPr lang="en-US" sz="2400" i="1">
                        <a:latin typeface="Cambria Math" panose="02040503050406030204" pitchFamily="18" charset="0"/>
                      </a:rPr>
                      <m:t>𝐵𝐴</m:t>
                    </m:r>
                    <m:r>
                      <a:rPr lang="en-US" sz="2400" i="1">
                        <a:latin typeface="Cambria Math" panose="02040503050406030204" pitchFamily="18" charset="0"/>
                      </a:rPr>
                      <m:t>1∨¬</m:t>
                    </m:r>
                    <m:r>
                      <a:rPr lang="en-US" sz="2400" i="1">
                        <a:latin typeface="Cambria Math" panose="02040503050406030204" pitchFamily="18" charset="0"/>
                      </a:rPr>
                      <m:t>𝑃𝐵</m:t>
                    </m:r>
                    <m:r>
                      <a:rPr lang="en-US" sz="2400" i="1">
                        <a:latin typeface="Cambria Math" panose="02040503050406030204" pitchFamily="18" charset="0"/>
                      </a:rPr>
                      <m:t>1</m:t>
                    </m:r>
                  </m:oMath>
                </a14:m>
                <a:endParaRPr lang="en-US" sz="2400" dirty="0"/>
              </a:p>
              <a:p>
                <a14:m>
                  <m:oMath xmlns:m="http://schemas.openxmlformats.org/officeDocument/2006/math">
                    <m:r>
                      <a:rPr lang="en-US" sz="2400" b="1" i="1">
                        <a:latin typeface="Cambria Math" panose="02040503050406030204" pitchFamily="18" charset="0"/>
                      </a:rPr>
                      <m:t>¬</m:t>
                    </m:r>
                    <m:r>
                      <a:rPr lang="en-US" sz="2400" b="1" i="1">
                        <a:latin typeface="Cambria Math" panose="02040503050406030204" pitchFamily="18" charset="0"/>
                      </a:rPr>
                      <m:t>𝑩𝑨</m:t>
                    </m:r>
                    <m:r>
                      <a:rPr lang="en-US" sz="2400" b="1" i="1">
                        <a:latin typeface="Cambria Math" panose="02040503050406030204" pitchFamily="18" charset="0"/>
                      </a:rPr>
                      <m:t>𝟏</m:t>
                    </m:r>
                  </m:oMath>
                </a14:m>
                <a:endParaRPr lang="en-US" sz="2400" b="1" i="1" dirty="0">
                  <a:latin typeface="Cambria Math" panose="02040503050406030204" pitchFamily="18" charset="0"/>
                </a:endParaRPr>
              </a:p>
              <a:p>
                <a14:m>
                  <m:oMath xmlns:m="http://schemas.openxmlformats.org/officeDocument/2006/math">
                    <m:r>
                      <a:rPr lang="en-US" sz="2400" b="1" i="1">
                        <a:latin typeface="Cambria Math" panose="02040503050406030204" pitchFamily="18" charset="0"/>
                      </a:rPr>
                      <m:t>¬</m:t>
                    </m:r>
                    <m:r>
                      <a:rPr lang="en-US" sz="2400" i="1">
                        <a:latin typeface="Cambria Math" panose="02040503050406030204" pitchFamily="18" charset="0"/>
                      </a:rPr>
                      <m:t>𝑃𝐴</m:t>
                    </m:r>
                    <m:r>
                      <a:rPr lang="en-US" sz="2400" i="1">
                        <a:latin typeface="Cambria Math" panose="02040503050406030204" pitchFamily="18" charset="0"/>
                      </a:rPr>
                      <m:t>2</m:t>
                    </m:r>
                  </m:oMath>
                </a14:m>
                <a:endParaRPr lang="en-US" sz="2400" dirty="0"/>
              </a:p>
              <a:p>
                <a:pPr marL="0" indent="0">
                  <a:buNone/>
                </a:pPr>
                <a:endParaRPr lang="en-US" sz="2400" dirty="0">
                  <a:latin typeface="Helvetica" pitchFamily="2" charset="0"/>
                </a:endParaRPr>
              </a:p>
              <a:p>
                <a:pPr marL="0" indent="0">
                  <a:buNone/>
                </a:pPr>
                <a:r>
                  <a:rPr lang="en-US" sz="2400" dirty="0">
                    <a:latin typeface="Helvetica" pitchFamily="2" charset="0"/>
                  </a:rPr>
                  <a:t>Here, we can see that setting BA1 to T makes the unit clause it is in F. </a:t>
                </a:r>
              </a:p>
              <a:p>
                <a:pPr marL="0" indent="0">
                  <a:buNone/>
                </a:pPr>
                <a:r>
                  <a:rPr lang="en-US" sz="2400" dirty="0">
                    <a:latin typeface="Helvetica" pitchFamily="2" charset="0"/>
                  </a:rPr>
                  <a:t>So BA1 *can’t* be T. It must be F.</a:t>
                </a: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2" y="2145983"/>
                <a:ext cx="10987087" cy="3849624"/>
              </a:xfrm>
              <a:blipFill>
                <a:blip r:embed="rId3"/>
                <a:stretch>
                  <a:fillRect l="-388" t="-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0D76B620-EBB4-5A44-8FD9-0B7B115AC46F}"/>
                  </a:ext>
                </a:extLst>
              </p:cNvPr>
              <p:cNvSpPr txBox="1">
                <a:spLocks/>
              </p:cNvSpPr>
              <p:nvPr/>
            </p:nvSpPr>
            <p:spPr>
              <a:xfrm>
                <a:off x="5977128" y="2145983"/>
                <a:ext cx="482422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Helvetica" pitchFamily="2" charset="0"/>
                  </a:rPr>
                  <a:t>Variables:</a:t>
                </a: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rPr>
                        <m:t>𝐵𝐴</m:t>
                      </m:r>
                      <m:r>
                        <a:rPr lang="en-US" b="0" i="1" smtClean="0">
                          <a:solidFill>
                            <a:schemeClr val="tx1"/>
                          </a:solidFill>
                          <a:latin typeface="Cambria Math" panose="02040503050406030204" pitchFamily="18" charset="0"/>
                        </a:rPr>
                        <m:t>1=?</m:t>
                      </m:r>
                    </m:oMath>
                  </m:oMathPara>
                </a14:m>
                <a:endParaRPr lang="en-US" b="0" dirty="0">
                  <a:solidFill>
                    <a:schemeClr val="tx1"/>
                  </a:solidFill>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r>
                        <a:rPr lang="en-US" i="1">
                          <a:latin typeface="Cambria Math" panose="02040503050406030204" pitchFamily="18" charset="0"/>
                        </a:rPr>
                        <m:t>𝐴</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m:t>
                      </m:r>
                    </m:oMath>
                  </m:oMathPara>
                </a14:m>
                <a:endParaRPr lang="en-US" dirty="0">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𝑃𝐵</m:t>
                      </m:r>
                      <m:r>
                        <a:rPr lang="en-US" i="1">
                          <a:latin typeface="Cambria Math" panose="02040503050406030204" pitchFamily="18" charset="0"/>
                        </a:rPr>
                        <m:t>1=</m:t>
                      </m:r>
                      <m:r>
                        <a:rPr lang="en-US" b="0" i="1" smtClean="0">
                          <a:latin typeface="Cambria Math" panose="02040503050406030204" pitchFamily="18" charset="0"/>
                        </a:rPr>
                        <m:t>?</m:t>
                      </m:r>
                    </m:oMath>
                  </m:oMathPara>
                </a14:m>
                <a:endParaRPr lang="en-US" dirty="0">
                  <a:latin typeface="Helvetica" pitchFamily="2" charset="0"/>
                </a:endParaRPr>
              </a:p>
              <a:p>
                <a:pPr marL="0" indent="0">
                  <a:buNone/>
                </a:pPr>
                <a:endParaRPr lang="en-US" dirty="0"/>
              </a:p>
              <a:p>
                <a:pPr marL="0" indent="0">
                  <a:buFont typeface="Arial" panose="020B0604020202020204" pitchFamily="34" charset="0"/>
                  <a:buNone/>
                </a:pPr>
                <a:endParaRPr lang="en-US" dirty="0"/>
              </a:p>
            </p:txBody>
          </p:sp>
        </mc:Choice>
        <mc:Fallback xmlns="">
          <p:sp>
            <p:nvSpPr>
              <p:cNvPr id="4" name="Content Placeholder 2">
                <a:extLst>
                  <a:ext uri="{FF2B5EF4-FFF2-40B4-BE49-F238E27FC236}">
                    <a16:creationId xmlns:a16="http://schemas.microsoft.com/office/drawing/2014/main" id="{0D76B620-EBB4-5A44-8FD9-0B7B115AC46F}"/>
                  </a:ext>
                </a:extLst>
              </p:cNvPr>
              <p:cNvSpPr txBox="1">
                <a:spLocks noRot="1" noChangeAspect="1" noMove="1" noResize="1" noEditPoints="1" noAdjustHandles="1" noChangeArrowheads="1" noChangeShapeType="1" noTextEdit="1"/>
              </p:cNvSpPr>
              <p:nvPr/>
            </p:nvSpPr>
            <p:spPr>
              <a:xfrm>
                <a:off x="5977128" y="2145983"/>
                <a:ext cx="4824222" cy="4351338"/>
              </a:xfrm>
              <a:prstGeom prst="rect">
                <a:avLst/>
              </a:prstGeom>
              <a:blipFill>
                <a:blip r:embed="rId4"/>
                <a:stretch>
                  <a:fillRect l="-2625" t="-2326"/>
                </a:stretch>
              </a:blipFill>
            </p:spPr>
            <p:txBody>
              <a:bodyPr/>
              <a:lstStyle/>
              <a:p>
                <a:r>
                  <a:rPr lang="en-US">
                    <a:noFill/>
                  </a:rPr>
                  <a:t> </a:t>
                </a:r>
              </a:p>
            </p:txBody>
          </p:sp>
        </mc:Fallback>
      </mc:AlternateContent>
      <p:sp>
        <p:nvSpPr>
          <p:cNvPr id="5" name="Right Brace 4">
            <a:extLst>
              <a:ext uri="{FF2B5EF4-FFF2-40B4-BE49-F238E27FC236}">
                <a16:creationId xmlns:a16="http://schemas.microsoft.com/office/drawing/2014/main" id="{1EA86685-C73C-1A4B-BE9B-09A9480F308F}"/>
              </a:ext>
            </a:extLst>
          </p:cNvPr>
          <p:cNvSpPr/>
          <p:nvPr/>
        </p:nvSpPr>
        <p:spPr>
          <a:xfrm>
            <a:off x="1972267" y="3872541"/>
            <a:ext cx="399496" cy="700087"/>
          </a:xfrm>
          <a:prstGeom prst="rightBrace">
            <a:avLst>
              <a:gd name="adj1" fmla="val 69762"/>
              <a:gd name="adj2" fmla="val 48592"/>
            </a:avLst>
          </a:prstGeom>
          <a:ln w="508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255EA429-16AB-8A4B-AA8F-4287A87776D5}"/>
              </a:ext>
            </a:extLst>
          </p:cNvPr>
          <p:cNvSpPr txBox="1"/>
          <p:nvPr/>
        </p:nvSpPr>
        <p:spPr>
          <a:xfrm>
            <a:off x="2393129" y="4007955"/>
            <a:ext cx="1863011" cy="461665"/>
          </a:xfrm>
          <a:prstGeom prst="rect">
            <a:avLst/>
          </a:prstGeom>
          <a:noFill/>
        </p:spPr>
        <p:txBody>
          <a:bodyPr wrap="none" rtlCol="0">
            <a:spAutoFit/>
          </a:bodyPr>
          <a:lstStyle/>
          <a:p>
            <a:r>
              <a:rPr lang="en-US" sz="2400" dirty="0">
                <a:latin typeface="Helvetica" pitchFamily="2" charset="0"/>
                <a:ea typeface="Linux Libertine" panose="02000503000000000000" pitchFamily="2" charset="0"/>
                <a:cs typeface="Linux Libertine" panose="02000503000000000000" pitchFamily="2" charset="0"/>
              </a:rPr>
              <a:t>Unit clauses</a:t>
            </a:r>
          </a:p>
        </p:txBody>
      </p:sp>
    </p:spTree>
    <p:extLst>
      <p:ext uri="{BB962C8B-B14F-4D97-AF65-F5344CB8AC3E}">
        <p14:creationId xmlns:p14="http://schemas.microsoft.com/office/powerpoint/2010/main" val="570397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 Logic Review Recap – Knowledge Base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103120"/>
            <a:ext cx="10058400" cy="3849624"/>
          </a:xfrm>
        </p:spPr>
        <p:txBody>
          <a:bodyPr>
            <a:normAutofit/>
          </a:bodyPr>
          <a:lstStyle/>
          <a:p>
            <a:r>
              <a:rPr lang="en-US" sz="2400" dirty="0">
                <a:latin typeface="Helvetica" pitchFamily="2" charset="0"/>
              </a:rPr>
              <a:t>Knowledge-based agents “work” by having a </a:t>
            </a:r>
            <a:r>
              <a:rPr lang="en-US" sz="2400" b="1" dirty="0">
                <a:latin typeface="Helvetica" pitchFamily="2" charset="0"/>
              </a:rPr>
              <a:t>knowledge base</a:t>
            </a:r>
            <a:r>
              <a:rPr lang="en-US" sz="2400" dirty="0">
                <a:latin typeface="Helvetica" pitchFamily="2" charset="0"/>
              </a:rPr>
              <a:t>; a collection of known facts.</a:t>
            </a:r>
          </a:p>
          <a:p>
            <a:endParaRPr lang="en-US" sz="2400" dirty="0">
              <a:latin typeface="Helvetica" pitchFamily="2" charset="0"/>
            </a:endParaRPr>
          </a:p>
          <a:p>
            <a:r>
              <a:rPr lang="en-US" sz="2400" dirty="0">
                <a:latin typeface="Helvetica" pitchFamily="2" charset="0"/>
              </a:rPr>
              <a:t>Often this knowledge base starts with some knowledge in it,</a:t>
            </a:r>
          </a:p>
          <a:p>
            <a:pPr lvl="1"/>
            <a:r>
              <a:rPr lang="en-US" sz="2200" dirty="0">
                <a:latin typeface="Helvetica" pitchFamily="2" charset="0"/>
              </a:rPr>
              <a:t>E.g., in the form of logic statements/sentences.</a:t>
            </a:r>
          </a:p>
          <a:p>
            <a:pPr lvl="1"/>
            <a:endParaRPr lang="en-US" sz="2200" dirty="0">
              <a:latin typeface="Helvetica" pitchFamily="2" charset="0"/>
            </a:endParaRPr>
          </a:p>
          <a:p>
            <a:r>
              <a:rPr lang="en-US" sz="2400" dirty="0">
                <a:latin typeface="Helvetica" pitchFamily="2" charset="0"/>
              </a:rPr>
              <a:t>The question of the day: </a:t>
            </a:r>
            <a:r>
              <a:rPr lang="en-US" sz="2400" i="1" dirty="0">
                <a:latin typeface="Helvetica" pitchFamily="2" charset="0"/>
              </a:rPr>
              <a:t>how to use existing knowledge in the knowledge base to derive new knowledge</a:t>
            </a:r>
          </a:p>
        </p:txBody>
      </p:sp>
    </p:spTree>
    <p:extLst>
      <p:ext uri="{BB962C8B-B14F-4D97-AF65-F5344CB8AC3E}">
        <p14:creationId xmlns:p14="http://schemas.microsoft.com/office/powerpoint/2010/main" val="312183184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Which Variable to Choose? (Unit Clause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10987087" cy="3849624"/>
              </a:xfrm>
            </p:spPr>
            <p:txBody>
              <a:bodyPr>
                <a:normAutofit fontScale="77500" lnSpcReduction="20000"/>
              </a:bodyPr>
              <a:lstStyle/>
              <a:p>
                <a:pPr marL="0" indent="0">
                  <a:buNone/>
                </a:pPr>
                <a:r>
                  <a:rPr lang="en-US" sz="2400" b="1" dirty="0">
                    <a:latin typeface="Helvetica" pitchFamily="2" charset="0"/>
                  </a:rPr>
                  <a:t>Knowledge Base:</a:t>
                </a:r>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𝐵𝐴</m:t>
                    </m:r>
                    <m:r>
                      <a:rPr lang="en-US" sz="2400" i="1">
                        <a:latin typeface="Cambria Math" panose="02040503050406030204" pitchFamily="18" charset="0"/>
                      </a:rPr>
                      <m:t>1∨</m:t>
                    </m:r>
                    <m:r>
                      <a:rPr lang="en-US" sz="2400" i="1">
                        <a:latin typeface="Cambria Math" panose="02040503050406030204" pitchFamily="18" charset="0"/>
                      </a:rPr>
                      <m:t>𝑃𝐴</m:t>
                    </m:r>
                    <m:r>
                      <a:rPr lang="en-US" sz="2400" i="1">
                        <a:latin typeface="Cambria Math" panose="02040503050406030204" pitchFamily="18" charset="0"/>
                      </a:rPr>
                      <m:t>2∨</m:t>
                    </m:r>
                    <m:r>
                      <a:rPr lang="en-US" sz="2400" i="1">
                        <a:latin typeface="Cambria Math" panose="02040503050406030204" pitchFamily="18" charset="0"/>
                      </a:rPr>
                      <m:t>𝑃𝐵</m:t>
                    </m:r>
                    <m:r>
                      <a:rPr lang="en-US" sz="2400" i="1">
                        <a:latin typeface="Cambria Math" panose="02040503050406030204" pitchFamily="18" charset="0"/>
                      </a:rPr>
                      <m:t>1</m:t>
                    </m:r>
                  </m:oMath>
                </a14:m>
                <a:endParaRPr lang="en-US" sz="2400" dirty="0"/>
              </a:p>
              <a:p>
                <a14:m>
                  <m:oMath xmlns:m="http://schemas.openxmlformats.org/officeDocument/2006/math">
                    <m:r>
                      <a:rPr lang="en-US" sz="2400" i="1">
                        <a:latin typeface="Cambria Math" panose="02040503050406030204" pitchFamily="18" charset="0"/>
                      </a:rPr>
                      <m:t>𝐵𝐴</m:t>
                    </m:r>
                    <m:r>
                      <a:rPr lang="en-US" sz="2400" i="1">
                        <a:latin typeface="Cambria Math" panose="02040503050406030204" pitchFamily="18" charset="0"/>
                      </a:rPr>
                      <m:t>1∨¬</m:t>
                    </m:r>
                    <m:r>
                      <a:rPr lang="en-US" sz="2400" i="1">
                        <a:latin typeface="Cambria Math" panose="02040503050406030204" pitchFamily="18" charset="0"/>
                      </a:rPr>
                      <m:t>𝑃𝐴</m:t>
                    </m:r>
                    <m:r>
                      <a:rPr lang="en-US" sz="2400" i="1">
                        <a:latin typeface="Cambria Math" panose="02040503050406030204" pitchFamily="18" charset="0"/>
                      </a:rPr>
                      <m:t>2</m:t>
                    </m:r>
                  </m:oMath>
                </a14:m>
                <a:endParaRPr lang="en-US" sz="2400" dirty="0"/>
              </a:p>
              <a:p>
                <a14:m>
                  <m:oMath xmlns:m="http://schemas.openxmlformats.org/officeDocument/2006/math">
                    <m:r>
                      <a:rPr lang="en-US" sz="2400" i="1">
                        <a:latin typeface="Cambria Math" panose="02040503050406030204" pitchFamily="18" charset="0"/>
                      </a:rPr>
                      <m:t>𝐵𝐴</m:t>
                    </m:r>
                    <m:r>
                      <a:rPr lang="en-US" sz="2400" i="1">
                        <a:latin typeface="Cambria Math" panose="02040503050406030204" pitchFamily="18" charset="0"/>
                      </a:rPr>
                      <m:t>1∨¬</m:t>
                    </m:r>
                    <m:r>
                      <a:rPr lang="en-US" sz="2400" i="1">
                        <a:latin typeface="Cambria Math" panose="02040503050406030204" pitchFamily="18" charset="0"/>
                      </a:rPr>
                      <m:t>𝑃𝐵</m:t>
                    </m:r>
                    <m:r>
                      <a:rPr lang="en-US" sz="2400" i="1">
                        <a:latin typeface="Cambria Math" panose="02040503050406030204" pitchFamily="18" charset="0"/>
                      </a:rPr>
                      <m:t>1</m:t>
                    </m:r>
                  </m:oMath>
                </a14:m>
                <a:endParaRPr lang="en-US" sz="2400" dirty="0"/>
              </a:p>
              <a:p>
                <a14:m>
                  <m:oMath xmlns:m="http://schemas.openxmlformats.org/officeDocument/2006/math">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𝑩𝑨</m:t>
                    </m:r>
                    <m:r>
                      <a:rPr lang="en-US" sz="2400" b="1" i="1" smtClean="0">
                        <a:solidFill>
                          <a:srgbClr val="FF0000"/>
                        </a:solidFill>
                        <a:latin typeface="Cambria Math" panose="02040503050406030204" pitchFamily="18" charset="0"/>
                      </a:rPr>
                      <m:t>𝟏</m:t>
                    </m:r>
                  </m:oMath>
                </a14:m>
                <a:endParaRPr lang="en-US" sz="2400" b="1" i="1" dirty="0">
                  <a:solidFill>
                    <a:srgbClr val="FF0000"/>
                  </a:solidFill>
                  <a:latin typeface="Cambria Math" panose="02040503050406030204" pitchFamily="18" charset="0"/>
                </a:endParaRPr>
              </a:p>
              <a:p>
                <a14:m>
                  <m:oMath xmlns:m="http://schemas.openxmlformats.org/officeDocument/2006/math">
                    <m:r>
                      <a:rPr lang="en-US" sz="2400" b="1" i="1" smtClean="0">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𝑃𝐴</m:t>
                    </m:r>
                    <m:r>
                      <a:rPr lang="en-US" sz="2400" i="1">
                        <a:solidFill>
                          <a:srgbClr val="FF0000"/>
                        </a:solidFill>
                        <a:latin typeface="Cambria Math" panose="02040503050406030204" pitchFamily="18" charset="0"/>
                      </a:rPr>
                      <m:t>2</m:t>
                    </m:r>
                  </m:oMath>
                </a14:m>
                <a:endParaRPr lang="en-US" sz="2400" dirty="0">
                  <a:solidFill>
                    <a:srgbClr val="FF0000"/>
                  </a:solidFill>
                </a:endParaRPr>
              </a:p>
              <a:p>
                <a:pPr marL="0" indent="0">
                  <a:buNone/>
                </a:pPr>
                <a:endParaRPr lang="en-US" sz="2400" dirty="0">
                  <a:latin typeface="Helvetica" pitchFamily="2" charset="0"/>
                </a:endParaRPr>
              </a:p>
              <a:p>
                <a:pPr marL="0" indent="0">
                  <a:buNone/>
                </a:pPr>
                <a:r>
                  <a:rPr lang="en-US" sz="2400" dirty="0">
                    <a:latin typeface="Helvetica" pitchFamily="2" charset="0"/>
                  </a:rPr>
                  <a:t>That means we don’t need to “guess” for both BA1 and PA2. We can immediately set them both to what they need to be (here, both F)</a:t>
                </a: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2" y="2145983"/>
                <a:ext cx="10987087" cy="3849624"/>
              </a:xfrm>
              <a:blipFill>
                <a:blip r:embed="rId3"/>
                <a:stretch>
                  <a:fillRect l="-555" t="-949" b="-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0D76B620-EBB4-5A44-8FD9-0B7B115AC46F}"/>
                  </a:ext>
                </a:extLst>
              </p:cNvPr>
              <p:cNvSpPr txBox="1">
                <a:spLocks/>
              </p:cNvSpPr>
              <p:nvPr/>
            </p:nvSpPr>
            <p:spPr>
              <a:xfrm>
                <a:off x="5977128" y="2145983"/>
                <a:ext cx="482422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Helvetica" pitchFamily="2" charset="0"/>
                  </a:rPr>
                  <a:t>Variables:</a:t>
                </a: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rPr>
                        <m:t>𝐵𝐴</m:t>
                      </m:r>
                      <m:r>
                        <a:rPr lang="en-US" b="0" i="1" smtClean="0">
                          <a:solidFill>
                            <a:schemeClr val="tx1"/>
                          </a:solidFill>
                          <a:latin typeface="Cambria Math" panose="02040503050406030204" pitchFamily="18" charset="0"/>
                        </a:rPr>
                        <m:t>1=</m:t>
                      </m:r>
                      <m:r>
                        <a:rPr lang="en-US" b="0" i="1" smtClean="0">
                          <a:solidFill>
                            <a:srgbClr val="FF0000"/>
                          </a:solidFill>
                          <a:latin typeface="Cambria Math" panose="02040503050406030204" pitchFamily="18" charset="0"/>
                        </a:rPr>
                        <m:t>𝐹</m:t>
                      </m:r>
                    </m:oMath>
                  </m:oMathPara>
                </a14:m>
                <a:endParaRPr lang="en-US" b="0" dirty="0">
                  <a:solidFill>
                    <a:schemeClr val="tx1"/>
                  </a:solidFill>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r>
                        <a:rPr lang="en-US" i="1">
                          <a:latin typeface="Cambria Math" panose="02040503050406030204" pitchFamily="18" charset="0"/>
                        </a:rPr>
                        <m:t>𝐴</m:t>
                      </m:r>
                      <m:r>
                        <a:rPr lang="en-US" b="0" i="1" smtClean="0">
                          <a:latin typeface="Cambria Math" panose="02040503050406030204" pitchFamily="18" charset="0"/>
                        </a:rPr>
                        <m:t>2</m:t>
                      </m:r>
                      <m:r>
                        <a:rPr lang="en-US" i="1">
                          <a:latin typeface="Cambria Math" panose="02040503050406030204" pitchFamily="18" charset="0"/>
                        </a:rPr>
                        <m:t>=</m:t>
                      </m:r>
                      <m:r>
                        <a:rPr lang="en-US" b="0" i="1" smtClean="0">
                          <a:solidFill>
                            <a:srgbClr val="FF0000"/>
                          </a:solidFill>
                          <a:latin typeface="Cambria Math" panose="02040503050406030204" pitchFamily="18" charset="0"/>
                        </a:rPr>
                        <m:t>𝐹</m:t>
                      </m:r>
                    </m:oMath>
                  </m:oMathPara>
                </a14:m>
                <a:endParaRPr lang="en-US" dirty="0">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𝑃𝐵</m:t>
                      </m:r>
                      <m:r>
                        <a:rPr lang="en-US" i="1">
                          <a:latin typeface="Cambria Math" panose="02040503050406030204" pitchFamily="18" charset="0"/>
                        </a:rPr>
                        <m:t>1=</m:t>
                      </m:r>
                      <m:r>
                        <a:rPr lang="en-US" b="0" i="1" smtClean="0">
                          <a:latin typeface="Cambria Math" panose="02040503050406030204" pitchFamily="18" charset="0"/>
                        </a:rPr>
                        <m:t>?</m:t>
                      </m:r>
                    </m:oMath>
                  </m:oMathPara>
                </a14:m>
                <a:endParaRPr lang="en-US" dirty="0">
                  <a:latin typeface="Helvetica" pitchFamily="2" charset="0"/>
                </a:endParaRPr>
              </a:p>
              <a:p>
                <a:pPr marL="0" indent="0">
                  <a:buNone/>
                </a:pPr>
                <a:endParaRPr lang="en-US" dirty="0"/>
              </a:p>
              <a:p>
                <a:pPr marL="0" indent="0">
                  <a:buFont typeface="Arial" panose="020B0604020202020204" pitchFamily="34" charset="0"/>
                  <a:buNone/>
                </a:pPr>
                <a:endParaRPr lang="en-US" dirty="0"/>
              </a:p>
            </p:txBody>
          </p:sp>
        </mc:Choice>
        <mc:Fallback xmlns="">
          <p:sp>
            <p:nvSpPr>
              <p:cNvPr id="4" name="Content Placeholder 2">
                <a:extLst>
                  <a:ext uri="{FF2B5EF4-FFF2-40B4-BE49-F238E27FC236}">
                    <a16:creationId xmlns:a16="http://schemas.microsoft.com/office/drawing/2014/main" id="{0D76B620-EBB4-5A44-8FD9-0B7B115AC46F}"/>
                  </a:ext>
                </a:extLst>
              </p:cNvPr>
              <p:cNvSpPr txBox="1">
                <a:spLocks noRot="1" noChangeAspect="1" noMove="1" noResize="1" noEditPoints="1" noAdjustHandles="1" noChangeArrowheads="1" noChangeShapeType="1" noTextEdit="1"/>
              </p:cNvSpPr>
              <p:nvPr/>
            </p:nvSpPr>
            <p:spPr>
              <a:xfrm>
                <a:off x="5977128" y="2145983"/>
                <a:ext cx="4824222" cy="4351338"/>
              </a:xfrm>
              <a:prstGeom prst="rect">
                <a:avLst/>
              </a:prstGeom>
              <a:blipFill>
                <a:blip r:embed="rId4"/>
                <a:stretch>
                  <a:fillRect l="-2655" t="-2381"/>
                </a:stretch>
              </a:blipFill>
            </p:spPr>
            <p:txBody>
              <a:bodyPr/>
              <a:lstStyle/>
              <a:p>
                <a:r>
                  <a:rPr lang="en-US">
                    <a:noFill/>
                  </a:rPr>
                  <a:t> </a:t>
                </a:r>
              </a:p>
            </p:txBody>
          </p:sp>
        </mc:Fallback>
      </mc:AlternateContent>
      <p:sp>
        <p:nvSpPr>
          <p:cNvPr id="5" name="Right Brace 4">
            <a:extLst>
              <a:ext uri="{FF2B5EF4-FFF2-40B4-BE49-F238E27FC236}">
                <a16:creationId xmlns:a16="http://schemas.microsoft.com/office/drawing/2014/main" id="{1EA86685-C73C-1A4B-BE9B-09A9480F308F}"/>
              </a:ext>
            </a:extLst>
          </p:cNvPr>
          <p:cNvSpPr/>
          <p:nvPr/>
        </p:nvSpPr>
        <p:spPr>
          <a:xfrm>
            <a:off x="2057678" y="4043363"/>
            <a:ext cx="399496" cy="700087"/>
          </a:xfrm>
          <a:prstGeom prst="rightBrace">
            <a:avLst>
              <a:gd name="adj1" fmla="val 69762"/>
              <a:gd name="adj2" fmla="val 48592"/>
            </a:avLst>
          </a:prstGeom>
          <a:ln w="508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255EA429-16AB-8A4B-AA8F-4287A87776D5}"/>
              </a:ext>
            </a:extLst>
          </p:cNvPr>
          <p:cNvSpPr txBox="1"/>
          <p:nvPr/>
        </p:nvSpPr>
        <p:spPr>
          <a:xfrm>
            <a:off x="2478540" y="4178777"/>
            <a:ext cx="1863011" cy="461665"/>
          </a:xfrm>
          <a:prstGeom prst="rect">
            <a:avLst/>
          </a:prstGeom>
          <a:noFill/>
        </p:spPr>
        <p:txBody>
          <a:bodyPr wrap="none" rtlCol="0">
            <a:spAutoFit/>
          </a:bodyPr>
          <a:lstStyle/>
          <a:p>
            <a:r>
              <a:rPr lang="en-US" sz="2400" dirty="0">
                <a:latin typeface="Helvetica" pitchFamily="2" charset="0"/>
                <a:ea typeface="Linux Libertine" panose="02000503000000000000" pitchFamily="2" charset="0"/>
                <a:cs typeface="Linux Libertine" panose="02000503000000000000" pitchFamily="2" charset="0"/>
              </a:rPr>
              <a:t>Unit clauses</a:t>
            </a:r>
          </a:p>
        </p:txBody>
      </p:sp>
    </p:spTree>
    <p:extLst>
      <p:ext uri="{BB962C8B-B14F-4D97-AF65-F5344CB8AC3E}">
        <p14:creationId xmlns:p14="http://schemas.microsoft.com/office/powerpoint/2010/main" val="12687331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Which Variable to Choose? (Unit Clause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10987087" cy="3849624"/>
              </a:xfrm>
            </p:spPr>
            <p:txBody>
              <a:bodyPr>
                <a:normAutofit fontScale="85000" lnSpcReduction="10000"/>
              </a:bodyPr>
              <a:lstStyle/>
              <a:p>
                <a:pPr marL="0" indent="0">
                  <a:buNone/>
                </a:pPr>
                <a:r>
                  <a:rPr lang="en-US" sz="2400" b="1" dirty="0">
                    <a:latin typeface="Helvetica" pitchFamily="2" charset="0"/>
                  </a:rPr>
                  <a:t>Knowledge Base:</a:t>
                </a:r>
              </a:p>
              <a:p>
                <a14:m>
                  <m:oMath xmlns:m="http://schemas.openxmlformats.org/officeDocument/2006/math">
                    <m:r>
                      <a:rPr lang="en-US" sz="2400" i="1">
                        <a:latin typeface="Cambria Math" panose="02040503050406030204" pitchFamily="18" charset="0"/>
                      </a:rPr>
                      <m:t>¬</m:t>
                    </m:r>
                    <m:r>
                      <a:rPr lang="en-US" sz="2400" b="0" i="1" smtClean="0">
                        <a:solidFill>
                          <a:srgbClr val="FF0000"/>
                        </a:solidFill>
                        <a:latin typeface="Cambria Math" panose="02040503050406030204" pitchFamily="18" charset="0"/>
                      </a:rPr>
                      <m:t>𝐹</m:t>
                    </m:r>
                    <m:r>
                      <a:rPr lang="en-US" sz="2400" i="1">
                        <a:latin typeface="Cambria Math" panose="02040503050406030204" pitchFamily="18" charset="0"/>
                      </a:rPr>
                      <m:t>∨</m:t>
                    </m:r>
                    <m:r>
                      <a:rPr lang="en-US" sz="2400" b="0" i="1" smtClean="0">
                        <a:solidFill>
                          <a:srgbClr val="FF0000"/>
                        </a:solidFill>
                        <a:latin typeface="Cambria Math" panose="02040503050406030204" pitchFamily="18" charset="0"/>
                      </a:rPr>
                      <m:t>𝐹</m:t>
                    </m:r>
                    <m:r>
                      <a:rPr lang="en-US" sz="2400" i="1">
                        <a:latin typeface="Cambria Math" panose="02040503050406030204" pitchFamily="18" charset="0"/>
                      </a:rPr>
                      <m:t>∨</m:t>
                    </m:r>
                    <m:r>
                      <a:rPr lang="en-US" sz="2400" i="1">
                        <a:latin typeface="Cambria Math" panose="02040503050406030204" pitchFamily="18" charset="0"/>
                      </a:rPr>
                      <m:t>𝑃𝐵</m:t>
                    </m:r>
                    <m:r>
                      <a:rPr lang="en-US" sz="2400" i="1">
                        <a:latin typeface="Cambria Math" panose="02040503050406030204" pitchFamily="18" charset="0"/>
                      </a:rPr>
                      <m:t>1</m:t>
                    </m:r>
                  </m:oMath>
                </a14:m>
                <a:endParaRPr lang="en-US" sz="2400" dirty="0"/>
              </a:p>
              <a:p>
                <a:r>
                  <a:rPr lang="en-US" sz="2400" dirty="0">
                    <a:solidFill>
                      <a:srgbClr val="FF0000"/>
                    </a:solidFill>
                  </a:rPr>
                  <a:t>F</a:t>
                </a:r>
                <a14:m>
                  <m:oMath xmlns:m="http://schemas.openxmlformats.org/officeDocument/2006/math">
                    <m:r>
                      <a:rPr lang="en-US" sz="2400" b="0" i="0" smtClean="0">
                        <a:latin typeface="Cambria Math" panose="02040503050406030204" pitchFamily="18" charset="0"/>
                      </a:rPr>
                      <m:t> </m:t>
                    </m:r>
                    <m:r>
                      <a:rPr lang="en-US" sz="2400" i="1">
                        <a:latin typeface="Cambria Math" panose="02040503050406030204" pitchFamily="18" charset="0"/>
                      </a:rPr>
                      <m:t>∨¬</m:t>
                    </m:r>
                    <m:r>
                      <a:rPr lang="en-US" sz="2400" b="0" i="1" smtClean="0">
                        <a:solidFill>
                          <a:srgbClr val="FF0000"/>
                        </a:solidFill>
                        <a:latin typeface="Cambria Math" panose="02040503050406030204" pitchFamily="18" charset="0"/>
                      </a:rPr>
                      <m:t>𝐹</m:t>
                    </m:r>
                  </m:oMath>
                </a14:m>
                <a:endParaRPr lang="en-US" sz="2400" b="0" i="1" dirty="0">
                  <a:latin typeface="Cambria Math" panose="02040503050406030204" pitchFamily="18" charset="0"/>
                </a:endParaRPr>
              </a:p>
              <a:p>
                <a14:m>
                  <m:oMath xmlns:m="http://schemas.openxmlformats.org/officeDocument/2006/math">
                    <m:r>
                      <a:rPr lang="en-US" sz="2400" b="0" i="1" smtClean="0">
                        <a:solidFill>
                          <a:srgbClr val="FF0000"/>
                        </a:solidFill>
                        <a:latin typeface="Cambria Math" panose="02040503050406030204" pitchFamily="18" charset="0"/>
                      </a:rPr>
                      <m:t>𝐹</m:t>
                    </m:r>
                    <m:r>
                      <a:rPr lang="en-US" sz="2400" i="1">
                        <a:latin typeface="Cambria Math" panose="02040503050406030204" pitchFamily="18" charset="0"/>
                      </a:rPr>
                      <m:t>∨¬</m:t>
                    </m:r>
                    <m:r>
                      <a:rPr lang="en-US" sz="2400" i="1">
                        <a:latin typeface="Cambria Math" panose="02040503050406030204" pitchFamily="18" charset="0"/>
                      </a:rPr>
                      <m:t>𝑃𝐵</m:t>
                    </m:r>
                    <m:r>
                      <a:rPr lang="en-US" sz="2400" i="1">
                        <a:latin typeface="Cambria Math" panose="02040503050406030204" pitchFamily="18" charset="0"/>
                      </a:rPr>
                      <m:t>1</m:t>
                    </m:r>
                  </m:oMath>
                </a14:m>
                <a:endParaRPr lang="en-US" sz="2400" dirty="0"/>
              </a:p>
              <a:p>
                <a14:m>
                  <m:oMath xmlns:m="http://schemas.openxmlformats.org/officeDocument/2006/math">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𝑭</m:t>
                    </m:r>
                  </m:oMath>
                </a14:m>
                <a:endParaRPr lang="en-US" sz="2400" b="1" i="1" dirty="0">
                  <a:solidFill>
                    <a:srgbClr val="FF0000"/>
                  </a:solidFill>
                  <a:latin typeface="Cambria Math" panose="02040503050406030204" pitchFamily="18" charset="0"/>
                </a:endParaRPr>
              </a:p>
              <a:p>
                <a14:m>
                  <m:oMath xmlns:m="http://schemas.openxmlformats.org/officeDocument/2006/math">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𝑭</m:t>
                    </m:r>
                  </m:oMath>
                </a14:m>
                <a:endParaRPr lang="en-US" sz="2400" dirty="0">
                  <a:solidFill>
                    <a:srgbClr val="FF0000"/>
                  </a:solidFill>
                  <a:latin typeface="Helvetica" pitchFamily="2" charset="0"/>
                </a:endParaRPr>
              </a:p>
              <a:p>
                <a:pPr marL="0" indent="0">
                  <a:buNone/>
                </a:pPr>
                <a:r>
                  <a:rPr lang="en-US" sz="2400" dirty="0">
                    <a:latin typeface="Helvetica" pitchFamily="2" charset="0"/>
                  </a:rPr>
                  <a:t>Those variables showed up in a lot of clauses. We replace every literal of those variables with these new values. And we can simply the CNF expression down quite a bit.</a:t>
                </a: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2" y="2145983"/>
                <a:ext cx="10987087" cy="3849624"/>
              </a:xfrm>
              <a:blipFill>
                <a:blip r:embed="rId3"/>
                <a:stretch>
                  <a:fillRect l="-610" t="-6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0D76B620-EBB4-5A44-8FD9-0B7B115AC46F}"/>
                  </a:ext>
                </a:extLst>
              </p:cNvPr>
              <p:cNvSpPr txBox="1">
                <a:spLocks/>
              </p:cNvSpPr>
              <p:nvPr/>
            </p:nvSpPr>
            <p:spPr>
              <a:xfrm>
                <a:off x="5977128" y="2145983"/>
                <a:ext cx="482422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Helvetica" pitchFamily="2" charset="0"/>
                  </a:rPr>
                  <a:t>Variables:</a:t>
                </a: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rPr>
                        <m:t>𝐵𝐴</m:t>
                      </m:r>
                      <m:r>
                        <a:rPr lang="en-US" b="0" i="1" smtClean="0">
                          <a:solidFill>
                            <a:schemeClr val="tx1"/>
                          </a:solidFill>
                          <a:latin typeface="Cambria Math" panose="02040503050406030204" pitchFamily="18" charset="0"/>
                        </a:rPr>
                        <m:t>1=</m:t>
                      </m:r>
                      <m:r>
                        <a:rPr lang="en-US" b="0" i="1" smtClean="0">
                          <a:solidFill>
                            <a:srgbClr val="FF0000"/>
                          </a:solidFill>
                          <a:latin typeface="Cambria Math" panose="02040503050406030204" pitchFamily="18" charset="0"/>
                        </a:rPr>
                        <m:t>𝐹</m:t>
                      </m:r>
                    </m:oMath>
                  </m:oMathPara>
                </a14:m>
                <a:endParaRPr lang="en-US" b="0" dirty="0">
                  <a:solidFill>
                    <a:schemeClr val="tx1"/>
                  </a:solidFill>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r>
                        <a:rPr lang="en-US" i="1">
                          <a:latin typeface="Cambria Math" panose="02040503050406030204" pitchFamily="18" charset="0"/>
                        </a:rPr>
                        <m:t>𝐴</m:t>
                      </m:r>
                      <m:r>
                        <a:rPr lang="en-US" b="0" i="1" smtClean="0">
                          <a:latin typeface="Cambria Math" panose="02040503050406030204" pitchFamily="18" charset="0"/>
                        </a:rPr>
                        <m:t>2</m:t>
                      </m:r>
                      <m:r>
                        <a:rPr lang="en-US" i="1">
                          <a:latin typeface="Cambria Math" panose="02040503050406030204" pitchFamily="18" charset="0"/>
                        </a:rPr>
                        <m:t>=</m:t>
                      </m:r>
                      <m:r>
                        <a:rPr lang="en-US" b="0" i="1" smtClean="0">
                          <a:solidFill>
                            <a:srgbClr val="FF0000"/>
                          </a:solidFill>
                          <a:latin typeface="Cambria Math" panose="02040503050406030204" pitchFamily="18" charset="0"/>
                        </a:rPr>
                        <m:t>𝐹</m:t>
                      </m:r>
                    </m:oMath>
                  </m:oMathPara>
                </a14:m>
                <a:endParaRPr lang="en-US" dirty="0">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𝑃𝐵</m:t>
                      </m:r>
                      <m:r>
                        <a:rPr lang="en-US" i="1">
                          <a:latin typeface="Cambria Math" panose="02040503050406030204" pitchFamily="18" charset="0"/>
                        </a:rPr>
                        <m:t>1=</m:t>
                      </m:r>
                      <m:r>
                        <a:rPr lang="en-US" b="0" i="1" smtClean="0">
                          <a:latin typeface="Cambria Math" panose="02040503050406030204" pitchFamily="18" charset="0"/>
                        </a:rPr>
                        <m:t>?</m:t>
                      </m:r>
                    </m:oMath>
                  </m:oMathPara>
                </a14:m>
                <a:endParaRPr lang="en-US" dirty="0">
                  <a:latin typeface="Helvetica" pitchFamily="2" charset="0"/>
                </a:endParaRPr>
              </a:p>
              <a:p>
                <a:pPr marL="0" indent="0">
                  <a:buNone/>
                </a:pPr>
                <a:endParaRPr lang="en-US" dirty="0"/>
              </a:p>
              <a:p>
                <a:pPr marL="0" indent="0">
                  <a:buFont typeface="Arial" panose="020B0604020202020204" pitchFamily="34" charset="0"/>
                  <a:buNone/>
                </a:pPr>
                <a:endParaRPr lang="en-US" dirty="0"/>
              </a:p>
            </p:txBody>
          </p:sp>
        </mc:Choice>
        <mc:Fallback xmlns="">
          <p:sp>
            <p:nvSpPr>
              <p:cNvPr id="4" name="Content Placeholder 2">
                <a:extLst>
                  <a:ext uri="{FF2B5EF4-FFF2-40B4-BE49-F238E27FC236}">
                    <a16:creationId xmlns:a16="http://schemas.microsoft.com/office/drawing/2014/main" id="{0D76B620-EBB4-5A44-8FD9-0B7B115AC46F}"/>
                  </a:ext>
                </a:extLst>
              </p:cNvPr>
              <p:cNvSpPr txBox="1">
                <a:spLocks noRot="1" noChangeAspect="1" noMove="1" noResize="1" noEditPoints="1" noAdjustHandles="1" noChangeArrowheads="1" noChangeShapeType="1" noTextEdit="1"/>
              </p:cNvSpPr>
              <p:nvPr/>
            </p:nvSpPr>
            <p:spPr>
              <a:xfrm>
                <a:off x="5977128" y="2145983"/>
                <a:ext cx="4824222" cy="4351338"/>
              </a:xfrm>
              <a:prstGeom prst="rect">
                <a:avLst/>
              </a:prstGeom>
              <a:blipFill>
                <a:blip r:embed="rId4"/>
                <a:stretch>
                  <a:fillRect l="-2655" t="-2381"/>
                </a:stretch>
              </a:blipFill>
            </p:spPr>
            <p:txBody>
              <a:bodyPr/>
              <a:lstStyle/>
              <a:p>
                <a:r>
                  <a:rPr lang="en-US">
                    <a:noFill/>
                  </a:rPr>
                  <a:t> </a:t>
                </a:r>
              </a:p>
            </p:txBody>
          </p:sp>
        </mc:Fallback>
      </mc:AlternateContent>
    </p:spTree>
    <p:extLst>
      <p:ext uri="{BB962C8B-B14F-4D97-AF65-F5344CB8AC3E}">
        <p14:creationId xmlns:p14="http://schemas.microsoft.com/office/powerpoint/2010/main" val="42268584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Which Variable to Choose? (Unit Clause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10987087" cy="3849624"/>
              </a:xfrm>
            </p:spPr>
            <p:txBody>
              <a:bodyPr>
                <a:normAutofit fontScale="92500" lnSpcReduction="20000"/>
              </a:bodyPr>
              <a:lstStyle/>
              <a:p>
                <a:pPr marL="0" indent="0">
                  <a:buNone/>
                </a:pPr>
                <a:r>
                  <a:rPr lang="en-US" sz="2400" b="1" dirty="0">
                    <a:latin typeface="Helvetica" pitchFamily="2" charset="0"/>
                  </a:rPr>
                  <a:t>Knowledge Base:</a:t>
                </a:r>
              </a:p>
              <a:p>
                <a:r>
                  <a:rPr lang="en-US" sz="2400" dirty="0"/>
                  <a:t>T</a:t>
                </a:r>
                <a:r>
                  <a:rPr lang="en-US" sz="2400" dirty="0">
                    <a:solidFill>
                      <a:srgbClr val="FF0000"/>
                    </a:solidFill>
                  </a:rPr>
                  <a:t> </a:t>
                </a:r>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𝑃𝐵</m:t>
                    </m:r>
                    <m:r>
                      <a:rPr lang="en-US" sz="2400" i="1">
                        <a:latin typeface="Cambria Math" panose="02040503050406030204" pitchFamily="18" charset="0"/>
                      </a:rPr>
                      <m:t>1</m:t>
                    </m:r>
                  </m:oMath>
                </a14:m>
                <a:endParaRPr lang="en-US" sz="2400" dirty="0"/>
              </a:p>
              <a:p>
                <a14:m>
                  <m:oMath xmlns:m="http://schemas.openxmlformats.org/officeDocument/2006/math">
                    <m:r>
                      <a:rPr lang="en-US" sz="2400" b="0" i="1" smtClean="0">
                        <a:latin typeface="Cambria Math" panose="02040503050406030204" pitchFamily="18" charset="0"/>
                      </a:rPr>
                      <m:t>𝑇</m:t>
                    </m:r>
                  </m:oMath>
                </a14:m>
                <a:endParaRPr lang="en-US" sz="2400" b="0" i="1" dirty="0">
                  <a:latin typeface="Cambria Math" panose="02040503050406030204" pitchFamily="18" charset="0"/>
                </a:endParaRPr>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𝑃𝐵</m:t>
                    </m:r>
                    <m:r>
                      <a:rPr lang="en-US" sz="2400" i="1">
                        <a:latin typeface="Cambria Math" panose="02040503050406030204" pitchFamily="18" charset="0"/>
                      </a:rPr>
                      <m:t>1</m:t>
                    </m:r>
                  </m:oMath>
                </a14:m>
                <a:endParaRPr lang="en-US" sz="2400" dirty="0"/>
              </a:p>
              <a:p>
                <a14:m>
                  <m:oMath xmlns:m="http://schemas.openxmlformats.org/officeDocument/2006/math">
                    <m:r>
                      <a:rPr lang="en-US" sz="2400" b="0" i="1" smtClean="0">
                        <a:solidFill>
                          <a:schemeClr val="tx1"/>
                        </a:solidFill>
                        <a:latin typeface="Cambria Math" panose="02040503050406030204" pitchFamily="18" charset="0"/>
                      </a:rPr>
                      <m:t>𝑇</m:t>
                    </m:r>
                  </m:oMath>
                </a14:m>
                <a:endParaRPr lang="en-US" sz="2400" i="1" dirty="0">
                  <a:solidFill>
                    <a:schemeClr val="tx1"/>
                  </a:solidFill>
                  <a:latin typeface="Cambria Math" panose="02040503050406030204" pitchFamily="18" charset="0"/>
                </a:endParaRPr>
              </a:p>
              <a:p>
                <a14:m>
                  <m:oMath xmlns:m="http://schemas.openxmlformats.org/officeDocument/2006/math">
                    <m:r>
                      <a:rPr lang="en-US" sz="2400" b="0" i="1" smtClean="0">
                        <a:solidFill>
                          <a:schemeClr val="tx1"/>
                        </a:solidFill>
                        <a:latin typeface="Cambria Math" panose="02040503050406030204" pitchFamily="18" charset="0"/>
                      </a:rPr>
                      <m:t>𝑇</m:t>
                    </m:r>
                  </m:oMath>
                </a14:m>
                <a:endParaRPr lang="en-US" sz="2400" dirty="0">
                  <a:solidFill>
                    <a:schemeClr val="tx1"/>
                  </a:solidFill>
                  <a:latin typeface="Helvetica" pitchFamily="2" charset="0"/>
                </a:endParaRPr>
              </a:p>
              <a:p>
                <a:endParaRPr lang="en-US" sz="2400" dirty="0">
                  <a:latin typeface="Helvetica" pitchFamily="2" charset="0"/>
                </a:endParaRPr>
              </a:p>
              <a:p>
                <a:r>
                  <a:rPr lang="en-US" sz="2400" b="1" dirty="0">
                    <a:solidFill>
                      <a:srgbClr val="0070C0"/>
                    </a:solidFill>
                    <a:latin typeface="Helvetica" pitchFamily="2" charset="0"/>
                  </a:rPr>
                  <a:t>After simplifying it down, do you notice anything interesting?</a:t>
                </a: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2" y="2145983"/>
                <a:ext cx="10987087" cy="3849624"/>
              </a:xfrm>
              <a:blipFill>
                <a:blip r:embed="rId3"/>
                <a:stretch>
                  <a:fillRect l="-721" t="-949" b="-31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0D76B620-EBB4-5A44-8FD9-0B7B115AC46F}"/>
                  </a:ext>
                </a:extLst>
              </p:cNvPr>
              <p:cNvSpPr txBox="1">
                <a:spLocks/>
              </p:cNvSpPr>
              <p:nvPr/>
            </p:nvSpPr>
            <p:spPr>
              <a:xfrm>
                <a:off x="5977128" y="2145983"/>
                <a:ext cx="482422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Helvetica" pitchFamily="2" charset="0"/>
                  </a:rPr>
                  <a:t>Variables:</a:t>
                </a: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rPr>
                        <m:t>𝐵𝐴</m:t>
                      </m:r>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𝐹</m:t>
                      </m:r>
                    </m:oMath>
                  </m:oMathPara>
                </a14:m>
                <a:endParaRPr lang="en-US" b="0" dirty="0">
                  <a:solidFill>
                    <a:schemeClr val="tx1"/>
                  </a:solidFill>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r>
                        <a:rPr lang="en-US" i="1">
                          <a:latin typeface="Cambria Math" panose="02040503050406030204" pitchFamily="18" charset="0"/>
                        </a:rPr>
                        <m:t>𝐴</m:t>
                      </m:r>
                      <m:r>
                        <a:rPr lang="en-US" b="0" i="1" smtClean="0">
                          <a:latin typeface="Cambria Math" panose="02040503050406030204" pitchFamily="18" charset="0"/>
                        </a:rPr>
                        <m:t>2</m:t>
                      </m:r>
                      <m:r>
                        <a:rPr lang="en-US" i="1">
                          <a:latin typeface="Cambria Math" panose="02040503050406030204" pitchFamily="18" charset="0"/>
                        </a:rPr>
                        <m:t>=</m:t>
                      </m:r>
                      <m:r>
                        <a:rPr lang="en-US" b="0" i="1" smtClean="0">
                          <a:solidFill>
                            <a:schemeClr val="tx1"/>
                          </a:solidFill>
                          <a:latin typeface="Cambria Math" panose="02040503050406030204" pitchFamily="18" charset="0"/>
                        </a:rPr>
                        <m:t>𝐹</m:t>
                      </m:r>
                    </m:oMath>
                  </m:oMathPara>
                </a14:m>
                <a:endParaRPr lang="en-US" dirty="0">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𝑃𝐵</m:t>
                      </m:r>
                      <m:r>
                        <a:rPr lang="en-US" i="1">
                          <a:latin typeface="Cambria Math" panose="02040503050406030204" pitchFamily="18" charset="0"/>
                        </a:rPr>
                        <m:t>1=</m:t>
                      </m:r>
                      <m:r>
                        <a:rPr lang="en-US" b="0" i="1" smtClean="0">
                          <a:latin typeface="Cambria Math" panose="02040503050406030204" pitchFamily="18" charset="0"/>
                        </a:rPr>
                        <m:t>?</m:t>
                      </m:r>
                    </m:oMath>
                  </m:oMathPara>
                </a14:m>
                <a:endParaRPr lang="en-US" dirty="0">
                  <a:latin typeface="Helvetica" pitchFamily="2" charset="0"/>
                </a:endParaRPr>
              </a:p>
              <a:p>
                <a:pPr marL="0" indent="0">
                  <a:buNone/>
                </a:pPr>
                <a:endParaRPr lang="en-US" dirty="0"/>
              </a:p>
              <a:p>
                <a:pPr marL="0" indent="0">
                  <a:buFont typeface="Arial" panose="020B0604020202020204" pitchFamily="34" charset="0"/>
                  <a:buNone/>
                </a:pPr>
                <a:endParaRPr lang="en-US" dirty="0"/>
              </a:p>
            </p:txBody>
          </p:sp>
        </mc:Choice>
        <mc:Fallback xmlns="">
          <p:sp>
            <p:nvSpPr>
              <p:cNvPr id="4" name="Content Placeholder 2">
                <a:extLst>
                  <a:ext uri="{FF2B5EF4-FFF2-40B4-BE49-F238E27FC236}">
                    <a16:creationId xmlns:a16="http://schemas.microsoft.com/office/drawing/2014/main" id="{0D76B620-EBB4-5A44-8FD9-0B7B115AC46F}"/>
                  </a:ext>
                </a:extLst>
              </p:cNvPr>
              <p:cNvSpPr txBox="1">
                <a:spLocks noRot="1" noChangeAspect="1" noMove="1" noResize="1" noEditPoints="1" noAdjustHandles="1" noChangeArrowheads="1" noChangeShapeType="1" noTextEdit="1"/>
              </p:cNvSpPr>
              <p:nvPr/>
            </p:nvSpPr>
            <p:spPr>
              <a:xfrm>
                <a:off x="5977128" y="2145983"/>
                <a:ext cx="4824222" cy="4351338"/>
              </a:xfrm>
              <a:prstGeom prst="rect">
                <a:avLst/>
              </a:prstGeom>
              <a:blipFill>
                <a:blip r:embed="rId4"/>
                <a:stretch>
                  <a:fillRect l="-2655" t="-2381"/>
                </a:stretch>
              </a:blipFill>
            </p:spPr>
            <p:txBody>
              <a:bodyPr/>
              <a:lstStyle/>
              <a:p>
                <a:r>
                  <a:rPr lang="en-US">
                    <a:noFill/>
                  </a:rPr>
                  <a:t> </a:t>
                </a:r>
              </a:p>
            </p:txBody>
          </p:sp>
        </mc:Fallback>
      </mc:AlternateContent>
    </p:spTree>
    <p:extLst>
      <p:ext uri="{BB962C8B-B14F-4D97-AF65-F5344CB8AC3E}">
        <p14:creationId xmlns:p14="http://schemas.microsoft.com/office/powerpoint/2010/main" val="36022655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Which Variable to Choose? (Unit Clause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10987087" cy="3849624"/>
              </a:xfrm>
            </p:spPr>
            <p:txBody>
              <a:bodyPr>
                <a:normAutofit fontScale="77500" lnSpcReduction="20000"/>
              </a:bodyPr>
              <a:lstStyle/>
              <a:p>
                <a:pPr marL="0" indent="0">
                  <a:buNone/>
                </a:pPr>
                <a:r>
                  <a:rPr lang="en-US" sz="2400" b="1" dirty="0">
                    <a:latin typeface="Helvetica" pitchFamily="2" charset="0"/>
                  </a:rPr>
                  <a:t>Knowledge Base:</a:t>
                </a:r>
              </a:p>
              <a:p>
                <a:r>
                  <a:rPr lang="en-US" sz="2400" dirty="0"/>
                  <a:t>T</a:t>
                </a:r>
                <a:r>
                  <a:rPr lang="en-US" sz="2400" dirty="0">
                    <a:solidFill>
                      <a:srgbClr val="FF0000"/>
                    </a:solidFill>
                  </a:rPr>
                  <a:t> </a:t>
                </a:r>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𝑃𝐵</m:t>
                    </m:r>
                    <m:r>
                      <a:rPr lang="en-US" sz="2400" i="1">
                        <a:latin typeface="Cambria Math" panose="02040503050406030204" pitchFamily="18" charset="0"/>
                      </a:rPr>
                      <m:t>1</m:t>
                    </m:r>
                  </m:oMath>
                </a14:m>
                <a:endParaRPr lang="en-US" sz="2400" dirty="0"/>
              </a:p>
              <a:p>
                <a14:m>
                  <m:oMath xmlns:m="http://schemas.openxmlformats.org/officeDocument/2006/math">
                    <m:r>
                      <a:rPr lang="en-US" sz="2400" b="0" i="1" smtClean="0">
                        <a:latin typeface="Cambria Math" panose="02040503050406030204" pitchFamily="18" charset="0"/>
                      </a:rPr>
                      <m:t>𝑇</m:t>
                    </m:r>
                  </m:oMath>
                </a14:m>
                <a:endParaRPr lang="en-US" sz="2400" b="0" i="1" dirty="0">
                  <a:latin typeface="Cambria Math" panose="02040503050406030204" pitchFamily="18" charset="0"/>
                </a:endParaRPr>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𝑃𝐵</m:t>
                    </m:r>
                    <m:r>
                      <a:rPr lang="en-US" sz="2400" i="1">
                        <a:latin typeface="Cambria Math" panose="02040503050406030204" pitchFamily="18" charset="0"/>
                      </a:rPr>
                      <m:t>1</m:t>
                    </m:r>
                  </m:oMath>
                </a14:m>
                <a:endParaRPr lang="en-US" sz="2400" dirty="0"/>
              </a:p>
              <a:p>
                <a14:m>
                  <m:oMath xmlns:m="http://schemas.openxmlformats.org/officeDocument/2006/math">
                    <m:r>
                      <a:rPr lang="en-US" sz="2400" b="0" i="1" smtClean="0">
                        <a:solidFill>
                          <a:schemeClr val="tx1"/>
                        </a:solidFill>
                        <a:latin typeface="Cambria Math" panose="02040503050406030204" pitchFamily="18" charset="0"/>
                      </a:rPr>
                      <m:t>𝑇</m:t>
                    </m:r>
                  </m:oMath>
                </a14:m>
                <a:endParaRPr lang="en-US" sz="2400" i="1" dirty="0">
                  <a:solidFill>
                    <a:schemeClr val="tx1"/>
                  </a:solidFill>
                  <a:latin typeface="Cambria Math" panose="02040503050406030204" pitchFamily="18" charset="0"/>
                </a:endParaRPr>
              </a:p>
              <a:p>
                <a14:m>
                  <m:oMath xmlns:m="http://schemas.openxmlformats.org/officeDocument/2006/math">
                    <m:r>
                      <a:rPr lang="en-US" sz="2400" b="0" i="1" smtClean="0">
                        <a:solidFill>
                          <a:schemeClr val="tx1"/>
                        </a:solidFill>
                        <a:latin typeface="Cambria Math" panose="02040503050406030204" pitchFamily="18" charset="0"/>
                      </a:rPr>
                      <m:t>𝑇</m:t>
                    </m:r>
                  </m:oMath>
                </a14:m>
                <a:endParaRPr lang="en-US" sz="2400" dirty="0">
                  <a:solidFill>
                    <a:schemeClr val="tx1"/>
                  </a:solidFill>
                  <a:latin typeface="Helvetica" pitchFamily="2" charset="0"/>
                </a:endParaRPr>
              </a:p>
              <a:p>
                <a:endParaRPr lang="en-US" sz="2400" dirty="0">
                  <a:latin typeface="Helvetica" pitchFamily="2" charset="0"/>
                </a:endParaRPr>
              </a:p>
              <a:p>
                <a:r>
                  <a:rPr lang="en-US" sz="2400" dirty="0">
                    <a:latin typeface="Helvetica" pitchFamily="2" charset="0"/>
                  </a:rPr>
                  <a:t>We have essentially created a NEW unit clause! This clause still lacks a truth value, and now only has one unassigned proposition. This proposition is that clause’s last chance to become true! </a:t>
                </a: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2" y="2145983"/>
                <a:ext cx="10987087" cy="3849624"/>
              </a:xfrm>
              <a:blipFill>
                <a:blip r:embed="rId3"/>
                <a:stretch>
                  <a:fillRect l="-555" t="-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0D76B620-EBB4-5A44-8FD9-0B7B115AC46F}"/>
                  </a:ext>
                </a:extLst>
              </p:cNvPr>
              <p:cNvSpPr txBox="1">
                <a:spLocks/>
              </p:cNvSpPr>
              <p:nvPr/>
            </p:nvSpPr>
            <p:spPr>
              <a:xfrm>
                <a:off x="5977128" y="2145983"/>
                <a:ext cx="482422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Helvetica" pitchFamily="2" charset="0"/>
                  </a:rPr>
                  <a:t>Variables:</a:t>
                </a: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rPr>
                        <m:t>𝐵𝐴</m:t>
                      </m:r>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𝐹</m:t>
                      </m:r>
                    </m:oMath>
                  </m:oMathPara>
                </a14:m>
                <a:endParaRPr lang="en-US" b="0" dirty="0">
                  <a:solidFill>
                    <a:schemeClr val="tx1"/>
                  </a:solidFill>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rPr>
                        <m:t>𝑃</m:t>
                      </m:r>
                      <m:r>
                        <a:rPr lang="en-US" i="1">
                          <a:solidFill>
                            <a:schemeClr val="tx1"/>
                          </a:solidFill>
                          <a:latin typeface="Cambria Math" panose="02040503050406030204" pitchFamily="18" charset="0"/>
                        </a:rPr>
                        <m:t>𝐴</m:t>
                      </m:r>
                      <m:r>
                        <a:rPr lang="en-US" b="0" i="1" smtClean="0">
                          <a:solidFill>
                            <a:schemeClr val="tx1"/>
                          </a:solidFill>
                          <a:latin typeface="Cambria Math" panose="02040503050406030204" pitchFamily="18" charset="0"/>
                        </a:rPr>
                        <m:t>2</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m:oMathPara>
                </a14:m>
                <a:endParaRPr lang="en-US" dirty="0">
                  <a:solidFill>
                    <a:schemeClr val="tx1"/>
                  </a:solidFill>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rPr>
                        <m:t>𝑃𝐵</m:t>
                      </m:r>
                      <m:r>
                        <a:rPr lang="en-US" i="1">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m:t>
                      </m:r>
                    </m:oMath>
                  </m:oMathPara>
                </a14:m>
                <a:endParaRPr lang="en-US" dirty="0">
                  <a:solidFill>
                    <a:schemeClr val="tx1"/>
                  </a:solidFill>
                  <a:latin typeface="Helvetica" pitchFamily="2" charset="0"/>
                </a:endParaRPr>
              </a:p>
              <a:p>
                <a:pPr marL="0" indent="0">
                  <a:buNone/>
                </a:pPr>
                <a:endParaRPr lang="en-US" dirty="0"/>
              </a:p>
              <a:p>
                <a:pPr marL="0" indent="0">
                  <a:buFont typeface="Arial" panose="020B0604020202020204" pitchFamily="34" charset="0"/>
                  <a:buNone/>
                </a:pPr>
                <a:endParaRPr lang="en-US" dirty="0"/>
              </a:p>
            </p:txBody>
          </p:sp>
        </mc:Choice>
        <mc:Fallback xmlns="">
          <p:sp>
            <p:nvSpPr>
              <p:cNvPr id="4" name="Content Placeholder 2">
                <a:extLst>
                  <a:ext uri="{FF2B5EF4-FFF2-40B4-BE49-F238E27FC236}">
                    <a16:creationId xmlns:a16="http://schemas.microsoft.com/office/drawing/2014/main" id="{0D76B620-EBB4-5A44-8FD9-0B7B115AC46F}"/>
                  </a:ext>
                </a:extLst>
              </p:cNvPr>
              <p:cNvSpPr txBox="1">
                <a:spLocks noRot="1" noChangeAspect="1" noMove="1" noResize="1" noEditPoints="1" noAdjustHandles="1" noChangeArrowheads="1" noChangeShapeType="1" noTextEdit="1"/>
              </p:cNvSpPr>
              <p:nvPr/>
            </p:nvSpPr>
            <p:spPr>
              <a:xfrm>
                <a:off x="5977128" y="2145983"/>
                <a:ext cx="4824222" cy="4351338"/>
              </a:xfrm>
              <a:prstGeom prst="rect">
                <a:avLst/>
              </a:prstGeom>
              <a:blipFill>
                <a:blip r:embed="rId4"/>
                <a:stretch>
                  <a:fillRect l="-2655" t="-2381"/>
                </a:stretch>
              </a:blipFill>
            </p:spPr>
            <p:txBody>
              <a:bodyPr/>
              <a:lstStyle/>
              <a:p>
                <a:r>
                  <a:rPr lang="en-US">
                    <a:noFill/>
                  </a:rPr>
                  <a:t> </a:t>
                </a:r>
              </a:p>
            </p:txBody>
          </p:sp>
        </mc:Fallback>
      </mc:AlternateContent>
      <p:sp>
        <p:nvSpPr>
          <p:cNvPr id="5" name="Right Brace 4">
            <a:extLst>
              <a:ext uri="{FF2B5EF4-FFF2-40B4-BE49-F238E27FC236}">
                <a16:creationId xmlns:a16="http://schemas.microsoft.com/office/drawing/2014/main" id="{75949BD8-2F19-4DAF-9CEB-6B0FC0825660}"/>
              </a:ext>
            </a:extLst>
          </p:cNvPr>
          <p:cNvSpPr/>
          <p:nvPr/>
        </p:nvSpPr>
        <p:spPr>
          <a:xfrm>
            <a:off x="1839127" y="3486603"/>
            <a:ext cx="399496" cy="277586"/>
          </a:xfrm>
          <a:prstGeom prst="rightBrace">
            <a:avLst>
              <a:gd name="adj1" fmla="val 69762"/>
              <a:gd name="adj2" fmla="val 48592"/>
            </a:avLst>
          </a:prstGeom>
          <a:ln w="508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C68A242-7282-4EEB-BD40-9992A8F0135A}"/>
              </a:ext>
            </a:extLst>
          </p:cNvPr>
          <p:cNvSpPr txBox="1"/>
          <p:nvPr/>
        </p:nvSpPr>
        <p:spPr>
          <a:xfrm>
            <a:off x="2323077" y="3394563"/>
            <a:ext cx="1709122" cy="461665"/>
          </a:xfrm>
          <a:prstGeom prst="rect">
            <a:avLst/>
          </a:prstGeom>
          <a:noFill/>
        </p:spPr>
        <p:txBody>
          <a:bodyPr wrap="none" rtlCol="0">
            <a:spAutoFit/>
          </a:bodyPr>
          <a:lstStyle/>
          <a:p>
            <a:r>
              <a:rPr lang="en-US" sz="2400" dirty="0">
                <a:latin typeface="Helvetica" pitchFamily="2" charset="0"/>
                <a:ea typeface="Linux Libertine" panose="02000503000000000000" pitchFamily="2" charset="0"/>
                <a:cs typeface="Linux Libertine" panose="02000503000000000000" pitchFamily="2" charset="0"/>
              </a:rPr>
              <a:t>Unit clause</a:t>
            </a:r>
          </a:p>
        </p:txBody>
      </p:sp>
    </p:spTree>
    <p:extLst>
      <p:ext uri="{BB962C8B-B14F-4D97-AF65-F5344CB8AC3E}">
        <p14:creationId xmlns:p14="http://schemas.microsoft.com/office/powerpoint/2010/main" val="202798929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Which Variable to Choose? (Unit Clause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10987087" cy="3849624"/>
              </a:xfrm>
            </p:spPr>
            <p:txBody>
              <a:bodyPr>
                <a:normAutofit fontScale="77500" lnSpcReduction="20000"/>
              </a:bodyPr>
              <a:lstStyle/>
              <a:p>
                <a:pPr marL="0" indent="0">
                  <a:buNone/>
                </a:pPr>
                <a:r>
                  <a:rPr lang="en-US" sz="2400" b="1" dirty="0">
                    <a:latin typeface="Helvetica" pitchFamily="2" charset="0"/>
                  </a:rPr>
                  <a:t>Knowledge Base:</a:t>
                </a:r>
              </a:p>
              <a:p>
                <a:r>
                  <a:rPr lang="en-US" sz="2400" dirty="0"/>
                  <a:t>T</a:t>
                </a:r>
                <a:r>
                  <a:rPr lang="en-US" sz="2400" dirty="0">
                    <a:solidFill>
                      <a:srgbClr val="FF0000"/>
                    </a:solidFill>
                  </a:rPr>
                  <a:t> </a:t>
                </a:r>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𝑃𝐵</m:t>
                    </m:r>
                    <m:r>
                      <a:rPr lang="en-US" sz="2400" i="1">
                        <a:latin typeface="Cambria Math" panose="02040503050406030204" pitchFamily="18" charset="0"/>
                      </a:rPr>
                      <m:t>1</m:t>
                    </m:r>
                  </m:oMath>
                </a14:m>
                <a:endParaRPr lang="en-US" sz="2400" dirty="0"/>
              </a:p>
              <a:p>
                <a14:m>
                  <m:oMath xmlns:m="http://schemas.openxmlformats.org/officeDocument/2006/math">
                    <m:r>
                      <a:rPr lang="en-US" sz="2400" b="0" i="1" smtClean="0">
                        <a:latin typeface="Cambria Math" panose="02040503050406030204" pitchFamily="18" charset="0"/>
                      </a:rPr>
                      <m:t>𝑇</m:t>
                    </m:r>
                  </m:oMath>
                </a14:m>
                <a:endParaRPr lang="en-US" sz="2400" b="0" i="1" dirty="0">
                  <a:latin typeface="Cambria Math" panose="02040503050406030204" pitchFamily="18" charset="0"/>
                </a:endParaRPr>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𝑃𝐵</m:t>
                    </m:r>
                    <m:r>
                      <a:rPr lang="en-US" sz="2400" i="1">
                        <a:latin typeface="Cambria Math" panose="02040503050406030204" pitchFamily="18" charset="0"/>
                      </a:rPr>
                      <m:t>1</m:t>
                    </m:r>
                  </m:oMath>
                </a14:m>
                <a:endParaRPr lang="en-US" sz="2400" dirty="0"/>
              </a:p>
              <a:p>
                <a14:m>
                  <m:oMath xmlns:m="http://schemas.openxmlformats.org/officeDocument/2006/math">
                    <m:r>
                      <a:rPr lang="en-US" sz="2400" b="0" i="1" smtClean="0">
                        <a:solidFill>
                          <a:schemeClr val="tx1"/>
                        </a:solidFill>
                        <a:latin typeface="Cambria Math" panose="02040503050406030204" pitchFamily="18" charset="0"/>
                      </a:rPr>
                      <m:t>𝑇</m:t>
                    </m:r>
                  </m:oMath>
                </a14:m>
                <a:endParaRPr lang="en-US" sz="2400" i="1" dirty="0">
                  <a:solidFill>
                    <a:schemeClr val="tx1"/>
                  </a:solidFill>
                  <a:latin typeface="Cambria Math" panose="02040503050406030204" pitchFamily="18" charset="0"/>
                </a:endParaRPr>
              </a:p>
              <a:p>
                <a14:m>
                  <m:oMath xmlns:m="http://schemas.openxmlformats.org/officeDocument/2006/math">
                    <m:r>
                      <a:rPr lang="en-US" sz="2400" b="0" i="1" smtClean="0">
                        <a:solidFill>
                          <a:schemeClr val="tx1"/>
                        </a:solidFill>
                        <a:latin typeface="Cambria Math" panose="02040503050406030204" pitchFamily="18" charset="0"/>
                      </a:rPr>
                      <m:t>𝑇</m:t>
                    </m:r>
                  </m:oMath>
                </a14:m>
                <a:endParaRPr lang="en-US" sz="2400" dirty="0">
                  <a:solidFill>
                    <a:schemeClr val="tx1"/>
                  </a:solidFill>
                  <a:latin typeface="Helvetica" pitchFamily="2" charset="0"/>
                </a:endParaRPr>
              </a:p>
              <a:p>
                <a:endParaRPr lang="en-US" sz="2400" dirty="0">
                  <a:latin typeface="Helvetica" pitchFamily="2" charset="0"/>
                </a:endParaRPr>
              </a:p>
              <a:p>
                <a:r>
                  <a:rPr lang="en-US" sz="2400" dirty="0">
                    <a:latin typeface="Helvetica" pitchFamily="2" charset="0"/>
                  </a:rPr>
                  <a:t>And just as before, it makes our job of assigning the value to the proposition very easy! There’s only one valid choice it can possibly be! (Here, F again).</a:t>
                </a: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2" y="2145983"/>
                <a:ext cx="10987087" cy="3849624"/>
              </a:xfrm>
              <a:blipFill>
                <a:blip r:embed="rId3"/>
                <a:stretch>
                  <a:fillRect l="-555" t="-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0D76B620-EBB4-5A44-8FD9-0B7B115AC46F}"/>
                  </a:ext>
                </a:extLst>
              </p:cNvPr>
              <p:cNvSpPr txBox="1">
                <a:spLocks/>
              </p:cNvSpPr>
              <p:nvPr/>
            </p:nvSpPr>
            <p:spPr>
              <a:xfrm>
                <a:off x="5977128" y="2145983"/>
                <a:ext cx="482422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Helvetica" pitchFamily="2" charset="0"/>
                  </a:rPr>
                  <a:t>Variables:</a:t>
                </a: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rPr>
                        <m:t>𝐵𝐴</m:t>
                      </m:r>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𝐹</m:t>
                      </m:r>
                    </m:oMath>
                  </m:oMathPara>
                </a14:m>
                <a:endParaRPr lang="en-US" b="0" dirty="0">
                  <a:solidFill>
                    <a:schemeClr val="tx1"/>
                  </a:solidFill>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rPr>
                        <m:t>𝑃</m:t>
                      </m:r>
                      <m:r>
                        <a:rPr lang="en-US" i="1">
                          <a:solidFill>
                            <a:schemeClr val="tx1"/>
                          </a:solidFill>
                          <a:latin typeface="Cambria Math" panose="02040503050406030204" pitchFamily="18" charset="0"/>
                        </a:rPr>
                        <m:t>𝐴</m:t>
                      </m:r>
                      <m:r>
                        <a:rPr lang="en-US" b="0" i="1" smtClean="0">
                          <a:solidFill>
                            <a:schemeClr val="tx1"/>
                          </a:solidFill>
                          <a:latin typeface="Cambria Math" panose="02040503050406030204" pitchFamily="18" charset="0"/>
                        </a:rPr>
                        <m:t>2</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m:oMathPara>
                </a14:m>
                <a:endParaRPr lang="en-US" dirty="0">
                  <a:solidFill>
                    <a:schemeClr val="tx1"/>
                  </a:solidFill>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rPr>
                        <m:t>𝑃𝐵</m:t>
                      </m:r>
                      <m:r>
                        <a:rPr lang="en-US" i="1">
                          <a:solidFill>
                            <a:schemeClr val="tx1"/>
                          </a:solidFill>
                          <a:latin typeface="Cambria Math" panose="02040503050406030204" pitchFamily="18" charset="0"/>
                        </a:rPr>
                        <m:t>1=</m:t>
                      </m:r>
                      <m:r>
                        <a:rPr lang="en-US" b="0" i="1" smtClean="0">
                          <a:solidFill>
                            <a:srgbClr val="FF0000"/>
                          </a:solidFill>
                          <a:latin typeface="Cambria Math" panose="02040503050406030204" pitchFamily="18" charset="0"/>
                        </a:rPr>
                        <m:t>𝐹</m:t>
                      </m:r>
                    </m:oMath>
                  </m:oMathPara>
                </a14:m>
                <a:endParaRPr lang="en-US" dirty="0">
                  <a:solidFill>
                    <a:schemeClr val="tx1"/>
                  </a:solidFill>
                  <a:latin typeface="Helvetica" pitchFamily="2" charset="0"/>
                </a:endParaRPr>
              </a:p>
              <a:p>
                <a:pPr marL="0" indent="0">
                  <a:buNone/>
                </a:pPr>
                <a:endParaRPr lang="en-US" dirty="0"/>
              </a:p>
              <a:p>
                <a:pPr marL="0" indent="0">
                  <a:buFont typeface="Arial" panose="020B0604020202020204" pitchFamily="34" charset="0"/>
                  <a:buNone/>
                </a:pPr>
                <a:endParaRPr lang="en-US" dirty="0"/>
              </a:p>
            </p:txBody>
          </p:sp>
        </mc:Choice>
        <mc:Fallback xmlns="">
          <p:sp>
            <p:nvSpPr>
              <p:cNvPr id="4" name="Content Placeholder 2">
                <a:extLst>
                  <a:ext uri="{FF2B5EF4-FFF2-40B4-BE49-F238E27FC236}">
                    <a16:creationId xmlns:a16="http://schemas.microsoft.com/office/drawing/2014/main" id="{0D76B620-EBB4-5A44-8FD9-0B7B115AC46F}"/>
                  </a:ext>
                </a:extLst>
              </p:cNvPr>
              <p:cNvSpPr txBox="1">
                <a:spLocks noRot="1" noChangeAspect="1" noMove="1" noResize="1" noEditPoints="1" noAdjustHandles="1" noChangeArrowheads="1" noChangeShapeType="1" noTextEdit="1"/>
              </p:cNvSpPr>
              <p:nvPr/>
            </p:nvSpPr>
            <p:spPr>
              <a:xfrm>
                <a:off x="5977128" y="2145983"/>
                <a:ext cx="4824222" cy="4351338"/>
              </a:xfrm>
              <a:prstGeom prst="rect">
                <a:avLst/>
              </a:prstGeom>
              <a:blipFill>
                <a:blip r:embed="rId4"/>
                <a:stretch>
                  <a:fillRect l="-2655" t="-2381"/>
                </a:stretch>
              </a:blipFill>
            </p:spPr>
            <p:txBody>
              <a:bodyPr/>
              <a:lstStyle/>
              <a:p>
                <a:r>
                  <a:rPr lang="en-US">
                    <a:noFill/>
                  </a:rPr>
                  <a:t> </a:t>
                </a:r>
              </a:p>
            </p:txBody>
          </p:sp>
        </mc:Fallback>
      </mc:AlternateContent>
      <p:sp>
        <p:nvSpPr>
          <p:cNvPr id="13" name="Right Brace 12">
            <a:extLst>
              <a:ext uri="{FF2B5EF4-FFF2-40B4-BE49-F238E27FC236}">
                <a16:creationId xmlns:a16="http://schemas.microsoft.com/office/drawing/2014/main" id="{A020A524-F309-F8EA-25FA-88BDA088A647}"/>
              </a:ext>
            </a:extLst>
          </p:cNvPr>
          <p:cNvSpPr/>
          <p:nvPr/>
        </p:nvSpPr>
        <p:spPr>
          <a:xfrm>
            <a:off x="1839127" y="3486603"/>
            <a:ext cx="399496" cy="277586"/>
          </a:xfrm>
          <a:prstGeom prst="rightBrace">
            <a:avLst>
              <a:gd name="adj1" fmla="val 69762"/>
              <a:gd name="adj2" fmla="val 48592"/>
            </a:avLst>
          </a:prstGeom>
          <a:ln w="508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522766D5-DB3A-F229-C1FF-8E51B521BECE}"/>
              </a:ext>
            </a:extLst>
          </p:cNvPr>
          <p:cNvSpPr txBox="1"/>
          <p:nvPr/>
        </p:nvSpPr>
        <p:spPr>
          <a:xfrm>
            <a:off x="2323077" y="3394563"/>
            <a:ext cx="1709122" cy="461665"/>
          </a:xfrm>
          <a:prstGeom prst="rect">
            <a:avLst/>
          </a:prstGeom>
          <a:noFill/>
        </p:spPr>
        <p:txBody>
          <a:bodyPr wrap="none" rtlCol="0">
            <a:spAutoFit/>
          </a:bodyPr>
          <a:lstStyle/>
          <a:p>
            <a:r>
              <a:rPr lang="en-US" sz="2400" dirty="0">
                <a:latin typeface="Helvetica" pitchFamily="2" charset="0"/>
                <a:ea typeface="Linux Libertine" panose="02000503000000000000" pitchFamily="2" charset="0"/>
                <a:cs typeface="Linux Libertine" panose="02000503000000000000" pitchFamily="2" charset="0"/>
              </a:rPr>
              <a:t>Unit clause</a:t>
            </a:r>
          </a:p>
        </p:txBody>
      </p:sp>
    </p:spTree>
    <p:extLst>
      <p:ext uri="{BB962C8B-B14F-4D97-AF65-F5344CB8AC3E}">
        <p14:creationId xmlns:p14="http://schemas.microsoft.com/office/powerpoint/2010/main" val="349712754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Which Variable to Choose? (Unit Clause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10987087" cy="3849624"/>
              </a:xfrm>
            </p:spPr>
            <p:txBody>
              <a:bodyPr>
                <a:normAutofit fontScale="92500" lnSpcReduction="20000"/>
              </a:bodyPr>
              <a:lstStyle/>
              <a:p>
                <a:pPr marL="0" indent="0">
                  <a:buNone/>
                </a:pPr>
                <a:r>
                  <a:rPr lang="en-US" sz="2400" b="1" dirty="0">
                    <a:latin typeface="Helvetica" pitchFamily="2" charset="0"/>
                  </a:rPr>
                  <a:t>Knowledge Base:</a:t>
                </a:r>
              </a:p>
              <a:p>
                <a:r>
                  <a:rPr lang="en-US" sz="2400" dirty="0"/>
                  <a:t>T</a:t>
                </a:r>
                <a:r>
                  <a:rPr lang="en-US" sz="2400" dirty="0">
                    <a:solidFill>
                      <a:srgbClr val="FF0000"/>
                    </a:solidFill>
                  </a:rPr>
                  <a:t> </a:t>
                </a:r>
                <a14:m>
                  <m:oMath xmlns:m="http://schemas.openxmlformats.org/officeDocument/2006/math">
                    <m:r>
                      <a:rPr lang="en-US" sz="2400" i="1">
                        <a:latin typeface="Cambria Math" panose="02040503050406030204" pitchFamily="18" charset="0"/>
                      </a:rPr>
                      <m:t>∨</m:t>
                    </m:r>
                    <m:r>
                      <a:rPr lang="en-US" sz="2400" b="0" i="1" smtClean="0">
                        <a:solidFill>
                          <a:srgbClr val="FF0000"/>
                        </a:solidFill>
                        <a:latin typeface="Cambria Math" panose="02040503050406030204" pitchFamily="18" charset="0"/>
                      </a:rPr>
                      <m:t>𝐹</m:t>
                    </m:r>
                  </m:oMath>
                </a14:m>
                <a:endParaRPr lang="en-US" sz="2400" dirty="0"/>
              </a:p>
              <a:p>
                <a14:m>
                  <m:oMath xmlns:m="http://schemas.openxmlformats.org/officeDocument/2006/math">
                    <m:r>
                      <a:rPr lang="en-US" sz="2400" b="0" i="1" smtClean="0">
                        <a:latin typeface="Cambria Math" panose="02040503050406030204" pitchFamily="18" charset="0"/>
                      </a:rPr>
                      <m:t>𝑇</m:t>
                    </m:r>
                  </m:oMath>
                </a14:m>
                <a:endParaRPr lang="en-US" sz="2400" b="0" i="1" dirty="0">
                  <a:latin typeface="Cambria Math" panose="02040503050406030204" pitchFamily="18" charset="0"/>
                </a:endParaRPr>
              </a:p>
              <a:p>
                <a14:m>
                  <m:oMath xmlns:m="http://schemas.openxmlformats.org/officeDocument/2006/math">
                    <m:r>
                      <a:rPr lang="en-US" sz="240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𝐹</m:t>
                    </m:r>
                  </m:oMath>
                </a14:m>
                <a:endParaRPr lang="en-US" sz="2400" dirty="0">
                  <a:solidFill>
                    <a:srgbClr val="FF0000"/>
                  </a:solidFill>
                </a:endParaRPr>
              </a:p>
              <a:p>
                <a14:m>
                  <m:oMath xmlns:m="http://schemas.openxmlformats.org/officeDocument/2006/math">
                    <m:r>
                      <a:rPr lang="en-US" sz="2400" b="0" i="1" smtClean="0">
                        <a:solidFill>
                          <a:schemeClr val="tx1"/>
                        </a:solidFill>
                        <a:latin typeface="Cambria Math" panose="02040503050406030204" pitchFamily="18" charset="0"/>
                      </a:rPr>
                      <m:t>𝑇</m:t>
                    </m:r>
                  </m:oMath>
                </a14:m>
                <a:endParaRPr lang="en-US" sz="2400" i="1" dirty="0">
                  <a:solidFill>
                    <a:schemeClr val="tx1"/>
                  </a:solidFill>
                  <a:latin typeface="Cambria Math" panose="02040503050406030204" pitchFamily="18" charset="0"/>
                </a:endParaRPr>
              </a:p>
              <a:p>
                <a14:m>
                  <m:oMath xmlns:m="http://schemas.openxmlformats.org/officeDocument/2006/math">
                    <m:r>
                      <a:rPr lang="en-US" sz="2400" b="0" i="1" smtClean="0">
                        <a:solidFill>
                          <a:schemeClr val="tx1"/>
                        </a:solidFill>
                        <a:latin typeface="Cambria Math" panose="02040503050406030204" pitchFamily="18" charset="0"/>
                      </a:rPr>
                      <m:t>𝑇</m:t>
                    </m:r>
                  </m:oMath>
                </a14:m>
                <a:endParaRPr lang="en-US" sz="2400" dirty="0">
                  <a:solidFill>
                    <a:schemeClr val="tx1"/>
                  </a:solidFill>
                  <a:latin typeface="Helvetica" pitchFamily="2" charset="0"/>
                </a:endParaRPr>
              </a:p>
              <a:p>
                <a:endParaRPr lang="en-US" sz="2400" dirty="0">
                  <a:latin typeface="Helvetica" pitchFamily="2" charset="0"/>
                </a:endParaRPr>
              </a:p>
              <a:p>
                <a:r>
                  <a:rPr lang="en-US" sz="2400" dirty="0">
                    <a:latin typeface="Helvetica" pitchFamily="2" charset="0"/>
                  </a:rPr>
                  <a:t>And with that…</a:t>
                </a: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2" y="2145983"/>
                <a:ext cx="10987087" cy="3849624"/>
              </a:xfrm>
              <a:blipFill>
                <a:blip r:embed="rId3"/>
                <a:stretch>
                  <a:fillRect l="-721" t="-949" b="-31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0D76B620-EBB4-5A44-8FD9-0B7B115AC46F}"/>
                  </a:ext>
                </a:extLst>
              </p:cNvPr>
              <p:cNvSpPr txBox="1">
                <a:spLocks/>
              </p:cNvSpPr>
              <p:nvPr/>
            </p:nvSpPr>
            <p:spPr>
              <a:xfrm>
                <a:off x="5977128" y="2145983"/>
                <a:ext cx="482422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Helvetica" pitchFamily="2" charset="0"/>
                  </a:rPr>
                  <a:t>Variables:</a:t>
                </a: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rPr>
                        <m:t>𝐵𝐴</m:t>
                      </m:r>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𝐹</m:t>
                      </m:r>
                    </m:oMath>
                  </m:oMathPara>
                </a14:m>
                <a:endParaRPr lang="en-US" b="0" dirty="0">
                  <a:solidFill>
                    <a:schemeClr val="tx1"/>
                  </a:solidFill>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rPr>
                        <m:t>𝑃</m:t>
                      </m:r>
                      <m:r>
                        <a:rPr lang="en-US" i="1">
                          <a:solidFill>
                            <a:schemeClr val="tx1"/>
                          </a:solidFill>
                          <a:latin typeface="Cambria Math" panose="02040503050406030204" pitchFamily="18" charset="0"/>
                        </a:rPr>
                        <m:t>𝐴</m:t>
                      </m:r>
                      <m:r>
                        <a:rPr lang="en-US" b="0" i="1" smtClean="0">
                          <a:solidFill>
                            <a:schemeClr val="tx1"/>
                          </a:solidFill>
                          <a:latin typeface="Cambria Math" panose="02040503050406030204" pitchFamily="18" charset="0"/>
                        </a:rPr>
                        <m:t>2</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m:oMathPara>
                </a14:m>
                <a:endParaRPr lang="en-US" dirty="0">
                  <a:solidFill>
                    <a:schemeClr val="tx1"/>
                  </a:solidFill>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rPr>
                        <m:t>𝑃𝐵</m:t>
                      </m:r>
                      <m:r>
                        <a:rPr lang="en-US" i="1">
                          <a:solidFill>
                            <a:schemeClr val="tx1"/>
                          </a:solidFill>
                          <a:latin typeface="Cambria Math" panose="02040503050406030204" pitchFamily="18" charset="0"/>
                        </a:rPr>
                        <m:t>1=</m:t>
                      </m:r>
                      <m:r>
                        <a:rPr lang="en-US" b="0" i="1" smtClean="0">
                          <a:solidFill>
                            <a:srgbClr val="FF0000"/>
                          </a:solidFill>
                          <a:latin typeface="Cambria Math" panose="02040503050406030204" pitchFamily="18" charset="0"/>
                        </a:rPr>
                        <m:t>𝐹</m:t>
                      </m:r>
                    </m:oMath>
                  </m:oMathPara>
                </a14:m>
                <a:endParaRPr lang="en-US" dirty="0">
                  <a:solidFill>
                    <a:schemeClr val="tx1"/>
                  </a:solidFill>
                  <a:latin typeface="Helvetica" pitchFamily="2" charset="0"/>
                </a:endParaRPr>
              </a:p>
              <a:p>
                <a:pPr marL="0" indent="0">
                  <a:buNone/>
                </a:pPr>
                <a:endParaRPr lang="en-US" dirty="0"/>
              </a:p>
              <a:p>
                <a:pPr marL="0" indent="0">
                  <a:buFont typeface="Arial" panose="020B0604020202020204" pitchFamily="34" charset="0"/>
                  <a:buNone/>
                </a:pPr>
                <a:endParaRPr lang="en-US" dirty="0"/>
              </a:p>
            </p:txBody>
          </p:sp>
        </mc:Choice>
        <mc:Fallback xmlns="">
          <p:sp>
            <p:nvSpPr>
              <p:cNvPr id="4" name="Content Placeholder 2">
                <a:extLst>
                  <a:ext uri="{FF2B5EF4-FFF2-40B4-BE49-F238E27FC236}">
                    <a16:creationId xmlns:a16="http://schemas.microsoft.com/office/drawing/2014/main" id="{0D76B620-EBB4-5A44-8FD9-0B7B115AC46F}"/>
                  </a:ext>
                </a:extLst>
              </p:cNvPr>
              <p:cNvSpPr txBox="1">
                <a:spLocks noRot="1" noChangeAspect="1" noMove="1" noResize="1" noEditPoints="1" noAdjustHandles="1" noChangeArrowheads="1" noChangeShapeType="1" noTextEdit="1"/>
              </p:cNvSpPr>
              <p:nvPr/>
            </p:nvSpPr>
            <p:spPr>
              <a:xfrm>
                <a:off x="5977128" y="2145983"/>
                <a:ext cx="4824222" cy="4351338"/>
              </a:xfrm>
              <a:prstGeom prst="rect">
                <a:avLst/>
              </a:prstGeom>
              <a:blipFill>
                <a:blip r:embed="rId4"/>
                <a:stretch>
                  <a:fillRect l="-2655" t="-2381"/>
                </a:stretch>
              </a:blipFill>
            </p:spPr>
            <p:txBody>
              <a:bodyPr/>
              <a:lstStyle/>
              <a:p>
                <a:r>
                  <a:rPr lang="en-US">
                    <a:noFill/>
                  </a:rPr>
                  <a:t> </a:t>
                </a:r>
              </a:p>
            </p:txBody>
          </p:sp>
        </mc:Fallback>
      </mc:AlternateContent>
    </p:spTree>
    <p:extLst>
      <p:ext uri="{BB962C8B-B14F-4D97-AF65-F5344CB8AC3E}">
        <p14:creationId xmlns:p14="http://schemas.microsoft.com/office/powerpoint/2010/main" val="206471564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Which Variable to Choose? (Unit Clause Example)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10987087" cy="3849624"/>
              </a:xfrm>
            </p:spPr>
            <p:txBody>
              <a:bodyPr>
                <a:normAutofit fontScale="70000" lnSpcReduction="20000"/>
              </a:bodyPr>
              <a:lstStyle/>
              <a:p>
                <a:pPr marL="0" indent="0">
                  <a:buNone/>
                </a:pPr>
                <a:r>
                  <a:rPr lang="en-US" sz="2400" b="1" dirty="0">
                    <a:latin typeface="Helvetica" pitchFamily="2" charset="0"/>
                  </a:rPr>
                  <a:t>Knowledge Base:</a:t>
                </a:r>
              </a:p>
              <a:p>
                <a:r>
                  <a:rPr lang="en-US" sz="2400" dirty="0"/>
                  <a:t>T</a:t>
                </a:r>
              </a:p>
              <a:p>
                <a14:m>
                  <m:oMath xmlns:m="http://schemas.openxmlformats.org/officeDocument/2006/math">
                    <m:r>
                      <a:rPr lang="en-US" sz="2400" b="0" i="1" smtClean="0">
                        <a:latin typeface="Cambria Math" panose="02040503050406030204" pitchFamily="18" charset="0"/>
                      </a:rPr>
                      <m:t>𝑇</m:t>
                    </m:r>
                  </m:oMath>
                </a14:m>
                <a:endParaRPr lang="en-US" sz="2400" b="0" i="1" dirty="0">
                  <a:latin typeface="Cambria Math" panose="02040503050406030204" pitchFamily="18" charset="0"/>
                </a:endParaRPr>
              </a:p>
              <a:p>
                <a14:m>
                  <m:oMath xmlns:m="http://schemas.openxmlformats.org/officeDocument/2006/math">
                    <m:r>
                      <a:rPr lang="en-US" sz="2400" b="0" i="1" smtClean="0">
                        <a:latin typeface="Cambria Math" panose="02040503050406030204" pitchFamily="18" charset="0"/>
                      </a:rPr>
                      <m:t>𝑇</m:t>
                    </m:r>
                  </m:oMath>
                </a14:m>
                <a:endParaRPr lang="en-US" sz="2400" dirty="0"/>
              </a:p>
              <a:p>
                <a14:m>
                  <m:oMath xmlns:m="http://schemas.openxmlformats.org/officeDocument/2006/math">
                    <m:r>
                      <a:rPr lang="en-US" sz="2400" b="0" i="1" smtClean="0">
                        <a:solidFill>
                          <a:schemeClr val="tx1"/>
                        </a:solidFill>
                        <a:latin typeface="Cambria Math" panose="02040503050406030204" pitchFamily="18" charset="0"/>
                      </a:rPr>
                      <m:t>𝑇</m:t>
                    </m:r>
                  </m:oMath>
                </a14:m>
                <a:endParaRPr lang="en-US" sz="2400" i="1" dirty="0">
                  <a:solidFill>
                    <a:schemeClr val="tx1"/>
                  </a:solidFill>
                  <a:latin typeface="Cambria Math" panose="02040503050406030204" pitchFamily="18" charset="0"/>
                </a:endParaRPr>
              </a:p>
              <a:p>
                <a14:m>
                  <m:oMath xmlns:m="http://schemas.openxmlformats.org/officeDocument/2006/math">
                    <m:r>
                      <a:rPr lang="en-US" sz="2400" b="0" i="1" smtClean="0">
                        <a:solidFill>
                          <a:schemeClr val="tx1"/>
                        </a:solidFill>
                        <a:latin typeface="Cambria Math" panose="02040503050406030204" pitchFamily="18" charset="0"/>
                      </a:rPr>
                      <m:t>𝑇</m:t>
                    </m:r>
                  </m:oMath>
                </a14:m>
                <a:endParaRPr lang="en-US" sz="2400" dirty="0">
                  <a:solidFill>
                    <a:schemeClr val="tx1"/>
                  </a:solidFill>
                  <a:latin typeface="Helvetica" pitchFamily="2" charset="0"/>
                </a:endParaRPr>
              </a:p>
              <a:p>
                <a:endParaRPr lang="en-US" sz="2400" dirty="0">
                  <a:latin typeface="Helvetica" pitchFamily="2" charset="0"/>
                </a:endParaRPr>
              </a:p>
              <a:p>
                <a:r>
                  <a:rPr lang="en-US" sz="2400" dirty="0">
                    <a:latin typeface="Helvetica" pitchFamily="2" charset="0"/>
                  </a:rPr>
                  <a:t>And with that… we have a model that satisfied the expression! And it involved ZERO backtracking! (note: this doesn’t change the outcome at all, our proof by contradiction will still be the ’same’ end result. We just got there way faster than the initial brute force approach we tried).</a:t>
                </a:r>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2" y="2145983"/>
                <a:ext cx="10987087" cy="3849624"/>
              </a:xfrm>
              <a:blipFill>
                <a:blip r:embed="rId3"/>
                <a:stretch>
                  <a:fillRect l="-462" t="-3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0D76B620-EBB4-5A44-8FD9-0B7B115AC46F}"/>
                  </a:ext>
                </a:extLst>
              </p:cNvPr>
              <p:cNvSpPr txBox="1">
                <a:spLocks/>
              </p:cNvSpPr>
              <p:nvPr/>
            </p:nvSpPr>
            <p:spPr>
              <a:xfrm>
                <a:off x="5977128" y="2145983"/>
                <a:ext cx="482422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Helvetica" pitchFamily="2" charset="0"/>
                  </a:rPr>
                  <a:t>Variables:</a:t>
                </a: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rPr>
                        <m:t>𝐵𝐴</m:t>
                      </m:r>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𝐹</m:t>
                      </m:r>
                    </m:oMath>
                  </m:oMathPara>
                </a14:m>
                <a:endParaRPr lang="en-US" b="0" dirty="0">
                  <a:solidFill>
                    <a:schemeClr val="tx1"/>
                  </a:solidFill>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rPr>
                        <m:t>𝑃</m:t>
                      </m:r>
                      <m:r>
                        <a:rPr lang="en-US" i="1">
                          <a:solidFill>
                            <a:schemeClr val="tx1"/>
                          </a:solidFill>
                          <a:latin typeface="Cambria Math" panose="02040503050406030204" pitchFamily="18" charset="0"/>
                        </a:rPr>
                        <m:t>𝐴</m:t>
                      </m:r>
                      <m:r>
                        <a:rPr lang="en-US" b="0" i="1" smtClean="0">
                          <a:solidFill>
                            <a:schemeClr val="tx1"/>
                          </a:solidFill>
                          <a:latin typeface="Cambria Math" panose="02040503050406030204" pitchFamily="18" charset="0"/>
                        </a:rPr>
                        <m:t>2</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m:oMathPara>
                </a14:m>
                <a:endParaRPr lang="en-US" dirty="0">
                  <a:solidFill>
                    <a:schemeClr val="tx1"/>
                  </a:solidFill>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rPr>
                        <m:t>𝑃𝐵</m:t>
                      </m:r>
                      <m:r>
                        <a:rPr lang="en-US" i="1">
                          <a:solidFill>
                            <a:schemeClr val="tx1"/>
                          </a:solidFill>
                          <a:latin typeface="Cambria Math" panose="02040503050406030204" pitchFamily="18" charset="0"/>
                        </a:rPr>
                        <m:t>1=</m:t>
                      </m:r>
                      <m:r>
                        <a:rPr lang="en-US" b="0" i="1" smtClean="0">
                          <a:solidFill>
                            <a:srgbClr val="FF0000"/>
                          </a:solidFill>
                          <a:latin typeface="Cambria Math" panose="02040503050406030204" pitchFamily="18" charset="0"/>
                        </a:rPr>
                        <m:t>𝐹</m:t>
                      </m:r>
                    </m:oMath>
                  </m:oMathPara>
                </a14:m>
                <a:endParaRPr lang="en-US" dirty="0">
                  <a:solidFill>
                    <a:schemeClr val="tx1"/>
                  </a:solidFill>
                  <a:latin typeface="Helvetica" pitchFamily="2" charset="0"/>
                </a:endParaRPr>
              </a:p>
              <a:p>
                <a:pPr marL="0" indent="0">
                  <a:buNone/>
                </a:pPr>
                <a:endParaRPr lang="en-US" dirty="0"/>
              </a:p>
              <a:p>
                <a:pPr marL="0" indent="0">
                  <a:buFont typeface="Arial" panose="020B0604020202020204" pitchFamily="34" charset="0"/>
                  <a:buNone/>
                </a:pPr>
                <a:endParaRPr lang="en-US" dirty="0"/>
              </a:p>
            </p:txBody>
          </p:sp>
        </mc:Choice>
        <mc:Fallback xmlns="">
          <p:sp>
            <p:nvSpPr>
              <p:cNvPr id="4" name="Content Placeholder 2">
                <a:extLst>
                  <a:ext uri="{FF2B5EF4-FFF2-40B4-BE49-F238E27FC236}">
                    <a16:creationId xmlns:a16="http://schemas.microsoft.com/office/drawing/2014/main" id="{0D76B620-EBB4-5A44-8FD9-0B7B115AC46F}"/>
                  </a:ext>
                </a:extLst>
              </p:cNvPr>
              <p:cNvSpPr txBox="1">
                <a:spLocks noRot="1" noChangeAspect="1" noMove="1" noResize="1" noEditPoints="1" noAdjustHandles="1" noChangeArrowheads="1" noChangeShapeType="1" noTextEdit="1"/>
              </p:cNvSpPr>
              <p:nvPr/>
            </p:nvSpPr>
            <p:spPr>
              <a:xfrm>
                <a:off x="5977128" y="2145983"/>
                <a:ext cx="4824222" cy="4351338"/>
              </a:xfrm>
              <a:prstGeom prst="rect">
                <a:avLst/>
              </a:prstGeom>
              <a:blipFill>
                <a:blip r:embed="rId4"/>
                <a:stretch>
                  <a:fillRect l="-2655" t="-2381"/>
                </a:stretch>
              </a:blipFill>
            </p:spPr>
            <p:txBody>
              <a:bodyPr/>
              <a:lstStyle/>
              <a:p>
                <a:r>
                  <a:rPr lang="en-US">
                    <a:noFill/>
                  </a:rPr>
                  <a:t> </a:t>
                </a:r>
              </a:p>
            </p:txBody>
          </p:sp>
        </mc:Fallback>
      </mc:AlternateContent>
    </p:spTree>
    <p:extLst>
      <p:ext uri="{BB962C8B-B14F-4D97-AF65-F5344CB8AC3E}">
        <p14:creationId xmlns:p14="http://schemas.microsoft.com/office/powerpoint/2010/main" val="398756067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Which Variable to Choose? (Unit Clause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10987087" cy="3849624"/>
          </a:xfrm>
        </p:spPr>
        <p:txBody>
          <a:bodyPr>
            <a:normAutofit/>
          </a:bodyPr>
          <a:lstStyle/>
          <a:p>
            <a:r>
              <a:rPr lang="en-US" sz="2400" dirty="0">
                <a:latin typeface="Helvetica" pitchFamily="2" charset="0"/>
              </a:rPr>
              <a:t>So, hopefully you see how Unit Clauses reduce the amount of ‘bad guesses’ you might otherwise make…</a:t>
            </a:r>
          </a:p>
          <a:p>
            <a:r>
              <a:rPr lang="en-US" sz="2400" dirty="0">
                <a:latin typeface="Helvetica" pitchFamily="2" charset="0"/>
              </a:rPr>
              <a:t>Our two secret weapons:</a:t>
            </a:r>
          </a:p>
          <a:p>
            <a:pPr lvl="1"/>
            <a:r>
              <a:rPr lang="en-US" sz="2200" b="1" strike="sngStrike" dirty="0">
                <a:latin typeface="Helvetica" pitchFamily="2" charset="0"/>
              </a:rPr>
              <a:t>Unit Clauses</a:t>
            </a:r>
          </a:p>
          <a:p>
            <a:pPr lvl="1"/>
            <a:r>
              <a:rPr lang="en-US" sz="2200" b="1" dirty="0">
                <a:latin typeface="Helvetica" pitchFamily="2" charset="0"/>
              </a:rPr>
              <a:t>Pure Symbols</a:t>
            </a:r>
          </a:p>
          <a:p>
            <a:endParaRPr lang="en-US" sz="2400" dirty="0">
              <a:latin typeface="Helvetica" pitchFamily="2" charset="0"/>
            </a:endParaRPr>
          </a:p>
          <a:p>
            <a:r>
              <a:rPr lang="en-US" sz="2400" dirty="0">
                <a:latin typeface="Helvetica" pitchFamily="2" charset="0"/>
              </a:rPr>
              <a:t>Let’s chat about pure symbols now!</a:t>
            </a:r>
          </a:p>
        </p:txBody>
      </p:sp>
      <p:sp>
        <p:nvSpPr>
          <p:cNvPr id="4" name="Content Placeholder 2">
            <a:extLst>
              <a:ext uri="{FF2B5EF4-FFF2-40B4-BE49-F238E27FC236}">
                <a16:creationId xmlns:a16="http://schemas.microsoft.com/office/drawing/2014/main" id="{0D76B620-EBB4-5A44-8FD9-0B7B115AC46F}"/>
              </a:ext>
            </a:extLst>
          </p:cNvPr>
          <p:cNvSpPr txBox="1">
            <a:spLocks/>
          </p:cNvSpPr>
          <p:nvPr/>
        </p:nvSpPr>
        <p:spPr>
          <a:xfrm>
            <a:off x="5977128" y="2145983"/>
            <a:ext cx="482422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110624626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Which Variable to Choose? (Unit Clause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10987087" cy="3849624"/>
              </a:xfrm>
            </p:spPr>
            <p:txBody>
              <a:bodyPr>
                <a:normAutofit lnSpcReduction="10000"/>
              </a:bodyPr>
              <a:lstStyle/>
              <a:p>
                <a:r>
                  <a:rPr lang="en-US" sz="2400" dirty="0">
                    <a:latin typeface="Helvetica" pitchFamily="2" charset="0"/>
                  </a:rPr>
                  <a:t>A Pure Symbol refers to a variable that *always* shows up with the same </a:t>
                </a:r>
                <a:r>
                  <a:rPr lang="en-US" sz="2400" b="1" dirty="0">
                    <a:latin typeface="Helvetica" pitchFamily="2" charset="0"/>
                  </a:rPr>
                  <a:t>valence</a:t>
                </a:r>
                <a:r>
                  <a:rPr lang="en-US" sz="2400" dirty="0">
                    <a:latin typeface="Helvetica" pitchFamily="2" charset="0"/>
                  </a:rPr>
                  <a:t>.</a:t>
                </a:r>
              </a:p>
              <a:p>
                <a:endParaRPr lang="en-US" sz="2400" dirty="0">
                  <a:latin typeface="Helvetica" pitchFamily="2" charset="0"/>
                </a:endParaRPr>
              </a:p>
              <a:p>
                <a:r>
                  <a:rPr lang="en-US" sz="2400" dirty="0">
                    <a:latin typeface="Helvetica" pitchFamily="2" charset="0"/>
                  </a:rPr>
                  <a:t>That is – every literal of that variable is positively </a:t>
                </a:r>
                <a:r>
                  <a:rPr lang="en-US" sz="2400" dirty="0" err="1">
                    <a:latin typeface="Helvetica" pitchFamily="2" charset="0"/>
                  </a:rPr>
                  <a:t>valenced</a:t>
                </a:r>
                <a:endParaRPr lang="en-US" sz="2400" dirty="0">
                  <a:latin typeface="Helvetica" pitchFamily="2" charset="0"/>
                </a:endParaRPr>
              </a:p>
              <a:p>
                <a:pPr lvl="1"/>
                <a:r>
                  <a:rPr lang="en-US" sz="2200" dirty="0">
                    <a:latin typeface="Helvetica" pitchFamily="2" charset="0"/>
                  </a:rPr>
                  <a:t>e.g.:  X</a:t>
                </a:r>
              </a:p>
              <a:p>
                <a:endParaRPr lang="en-US" sz="2400" dirty="0">
                  <a:latin typeface="Helvetica" pitchFamily="2" charset="0"/>
                </a:endParaRPr>
              </a:p>
              <a:p>
                <a:r>
                  <a:rPr lang="en-US" sz="2400" dirty="0">
                    <a:latin typeface="Helvetica" pitchFamily="2" charset="0"/>
                  </a:rPr>
                  <a:t>Or alternatively, every literal of the variable is negatively </a:t>
                </a:r>
                <a:r>
                  <a:rPr lang="en-US" sz="2400" dirty="0" err="1">
                    <a:latin typeface="Helvetica" pitchFamily="2" charset="0"/>
                  </a:rPr>
                  <a:t>valenced</a:t>
                </a:r>
                <a:r>
                  <a:rPr lang="en-US" sz="2400" dirty="0">
                    <a:latin typeface="Helvetica" pitchFamily="2" charset="0"/>
                  </a:rPr>
                  <a:t>:</a:t>
                </a:r>
              </a:p>
              <a:p>
                <a:pPr lvl="1"/>
                <a:r>
                  <a:rPr lang="en-US" sz="2200" dirty="0">
                    <a:latin typeface="Helvetica" pitchFamily="2" charset="0"/>
                  </a:rPr>
                  <a:t>e.g.: </a:t>
                </a:r>
                <a14:m>
                  <m:oMath xmlns:m="http://schemas.openxmlformats.org/officeDocument/2006/math">
                    <m:r>
                      <a:rPr lang="en-US" sz="2000" i="1" smtClean="0">
                        <a:latin typeface="Cambria Math" panose="02040503050406030204" pitchFamily="18" charset="0"/>
                      </a:rPr>
                      <m:t>¬</m:t>
                    </m:r>
                  </m:oMath>
                </a14:m>
                <a:r>
                  <a:rPr lang="en-US" sz="2200" dirty="0">
                    <a:latin typeface="Helvetica" pitchFamily="2" charset="0"/>
                  </a:rPr>
                  <a:t>X</a:t>
                </a: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2" y="2145983"/>
                <a:ext cx="10987087" cy="3849624"/>
              </a:xfrm>
              <a:blipFill>
                <a:blip r:embed="rId3"/>
                <a:stretch>
                  <a:fillRect l="-777" t="-949"/>
                </a:stretch>
              </a:blipFill>
            </p:spPr>
            <p:txBody>
              <a:bodyPr/>
              <a:lstStyle/>
              <a:p>
                <a:r>
                  <a:rPr lang="en-US">
                    <a:noFill/>
                  </a:rPr>
                  <a:t> </a:t>
                </a:r>
              </a:p>
            </p:txBody>
          </p:sp>
        </mc:Fallback>
      </mc:AlternateContent>
      <p:sp>
        <p:nvSpPr>
          <p:cNvPr id="4" name="Content Placeholder 2">
            <a:extLst>
              <a:ext uri="{FF2B5EF4-FFF2-40B4-BE49-F238E27FC236}">
                <a16:creationId xmlns:a16="http://schemas.microsoft.com/office/drawing/2014/main" id="{0D76B620-EBB4-5A44-8FD9-0B7B115AC46F}"/>
              </a:ext>
            </a:extLst>
          </p:cNvPr>
          <p:cNvSpPr txBox="1">
            <a:spLocks/>
          </p:cNvSpPr>
          <p:nvPr/>
        </p:nvSpPr>
        <p:spPr>
          <a:xfrm>
            <a:off x="5977128" y="2145983"/>
            <a:ext cx="482422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3851955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1066800" y="642594"/>
            <a:ext cx="10320338" cy="1371600"/>
          </a:xfrm>
        </p:spPr>
        <p:txBody>
          <a:bodyPr/>
          <a:lstStyle/>
          <a:p>
            <a:r>
              <a:rPr lang="en-US" dirty="0">
                <a:latin typeface="Helvetica" pitchFamily="2" charset="0"/>
              </a:rPr>
              <a:t>Which Variable to Choose? (Pure Symbol Example)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10987087" cy="3849624"/>
              </a:xfrm>
            </p:spPr>
            <p:txBody>
              <a:bodyPr>
                <a:normAutofit/>
              </a:bodyPr>
              <a:lstStyle/>
              <a:p>
                <a:pPr marL="0" indent="0">
                  <a:buNone/>
                </a:pPr>
                <a:r>
                  <a:rPr lang="en-US" sz="2400" b="1" dirty="0">
                    <a:latin typeface="Helvetica" pitchFamily="2" charset="0"/>
                  </a:rPr>
                  <a:t>Knowledge Base:</a:t>
                </a:r>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𝑌</m:t>
                    </m:r>
                    <m:r>
                      <a:rPr lang="en-US" sz="2400" i="1">
                        <a:latin typeface="Cambria Math" panose="02040503050406030204" pitchFamily="18" charset="0"/>
                      </a:rPr>
                      <m:t>∨</m:t>
                    </m:r>
                    <m:r>
                      <a:rPr lang="en-US" sz="2400" b="0" i="1">
                        <a:latin typeface="Cambria Math" panose="02040503050406030204" pitchFamily="18" charset="0"/>
                      </a:rPr>
                      <m:t>𝑍</m:t>
                    </m:r>
                  </m:oMath>
                </a14:m>
                <a:endParaRPr lang="en-US" sz="2400" dirty="0"/>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𝑌</m:t>
                    </m:r>
                    <m:r>
                      <a:rPr lang="en-US" sz="2400" i="1">
                        <a:latin typeface="Cambria Math" panose="02040503050406030204" pitchFamily="18" charset="0"/>
                      </a:rPr>
                      <m:t>∨</m:t>
                    </m:r>
                    <m:r>
                      <a:rPr lang="en-US" sz="2400" b="0" i="1">
                        <a:latin typeface="Cambria Math" panose="02040503050406030204" pitchFamily="18" charset="0"/>
                      </a:rPr>
                      <m:t>𝑍</m:t>
                    </m:r>
                  </m:oMath>
                </a14:m>
                <a:endParaRPr lang="en-US" sz="2400" dirty="0"/>
              </a:p>
              <a:p>
                <a:pPr marL="0" indent="0">
                  <a:buNone/>
                </a:pPr>
                <a:endParaRPr lang="en-US" sz="2400" dirty="0">
                  <a:latin typeface="Helvetica" pitchFamily="2" charset="0"/>
                </a:endParaRPr>
              </a:p>
              <a:p>
                <a:pPr marL="0" indent="0">
                  <a:buNone/>
                </a:pPr>
                <a:r>
                  <a:rPr lang="en-US" sz="2400" dirty="0">
                    <a:latin typeface="Helvetica" pitchFamily="2" charset="0"/>
                  </a:rPr>
                  <a:t>Jumping to a different example for a second…</a:t>
                </a:r>
              </a:p>
              <a:p>
                <a:pPr marL="0" indent="0">
                  <a:buNone/>
                </a:pPr>
                <a:r>
                  <a:rPr lang="en-US" sz="2400" b="1" dirty="0">
                    <a:solidFill>
                      <a:srgbClr val="0070C0"/>
                    </a:solidFill>
                    <a:latin typeface="Helvetica" pitchFamily="2" charset="0"/>
                  </a:rPr>
                  <a:t>What are the pure symbols here (if any)?</a:t>
                </a:r>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2" y="2145983"/>
                <a:ext cx="10987087" cy="3849624"/>
              </a:xfrm>
              <a:blipFill>
                <a:blip r:embed="rId3"/>
                <a:stretch>
                  <a:fillRect l="-9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0D76B620-EBB4-5A44-8FD9-0B7B115AC46F}"/>
                  </a:ext>
                </a:extLst>
              </p:cNvPr>
              <p:cNvSpPr txBox="1">
                <a:spLocks/>
              </p:cNvSpPr>
              <p:nvPr/>
            </p:nvSpPr>
            <p:spPr>
              <a:xfrm>
                <a:off x="5977128" y="2145983"/>
                <a:ext cx="482422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Helvetica" pitchFamily="2" charset="0"/>
                  </a:rPr>
                  <a:t>Variables:</a:t>
                </a:r>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m:t>
                      </m:r>
                    </m:oMath>
                  </m:oMathPara>
                </a14:m>
                <a:endParaRPr lang="en-US" dirty="0"/>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𝑌</m:t>
                      </m:r>
                      <m:r>
                        <a:rPr lang="en-US" i="1">
                          <a:latin typeface="Cambria Math" panose="02040503050406030204" pitchFamily="18" charset="0"/>
                        </a:rPr>
                        <m:t>=?</m:t>
                      </m:r>
                    </m:oMath>
                  </m:oMathPara>
                </a14:m>
                <a:endParaRPr lang="en-US" dirty="0"/>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m:t>
                      </m:r>
                    </m:oMath>
                  </m:oMathPara>
                </a14:m>
                <a:endParaRPr lang="en-US" dirty="0"/>
              </a:p>
              <a:p>
                <a:pPr marL="0" indent="0">
                  <a:buNone/>
                </a:pPr>
                <a:endParaRPr lang="en-US" dirty="0"/>
              </a:p>
              <a:p>
                <a:pPr marL="0" indent="0">
                  <a:buFont typeface="Arial" panose="020B0604020202020204" pitchFamily="34" charset="0"/>
                  <a:buNone/>
                </a:pPr>
                <a:endParaRPr lang="en-US" dirty="0"/>
              </a:p>
            </p:txBody>
          </p:sp>
        </mc:Choice>
        <mc:Fallback xmlns="">
          <p:sp>
            <p:nvSpPr>
              <p:cNvPr id="4" name="Content Placeholder 2">
                <a:extLst>
                  <a:ext uri="{FF2B5EF4-FFF2-40B4-BE49-F238E27FC236}">
                    <a16:creationId xmlns:a16="http://schemas.microsoft.com/office/drawing/2014/main" id="{0D76B620-EBB4-5A44-8FD9-0B7B115AC46F}"/>
                  </a:ext>
                </a:extLst>
              </p:cNvPr>
              <p:cNvSpPr txBox="1">
                <a:spLocks noRot="1" noChangeAspect="1" noMove="1" noResize="1" noEditPoints="1" noAdjustHandles="1" noChangeArrowheads="1" noChangeShapeType="1" noTextEdit="1"/>
              </p:cNvSpPr>
              <p:nvPr/>
            </p:nvSpPr>
            <p:spPr>
              <a:xfrm>
                <a:off x="5977128" y="2145983"/>
                <a:ext cx="4824222" cy="4351338"/>
              </a:xfrm>
              <a:prstGeom prst="rect">
                <a:avLst/>
              </a:prstGeom>
              <a:blipFill>
                <a:blip r:embed="rId4"/>
                <a:stretch>
                  <a:fillRect l="-2625" t="-2326"/>
                </a:stretch>
              </a:blipFill>
            </p:spPr>
            <p:txBody>
              <a:bodyPr/>
              <a:lstStyle/>
              <a:p>
                <a:r>
                  <a:rPr lang="en-US">
                    <a:noFill/>
                  </a:rPr>
                  <a:t> </a:t>
                </a:r>
              </a:p>
            </p:txBody>
          </p:sp>
        </mc:Fallback>
      </mc:AlternateContent>
    </p:spTree>
    <p:extLst>
      <p:ext uri="{BB962C8B-B14F-4D97-AF65-F5344CB8AC3E}">
        <p14:creationId xmlns:p14="http://schemas.microsoft.com/office/powerpoint/2010/main" val="743183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 Logical Inference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103120"/>
            <a:ext cx="10058400" cy="3849624"/>
          </a:xfrm>
        </p:spPr>
        <p:txBody>
          <a:bodyPr>
            <a:normAutofit/>
          </a:bodyPr>
          <a:lstStyle/>
          <a:p>
            <a:r>
              <a:rPr lang="en-US" sz="2400" dirty="0">
                <a:latin typeface="Helvetica" pitchFamily="2" charset="0"/>
              </a:rPr>
              <a:t>Or in other words… given a knowledge base with facts, can we derive new facts?</a:t>
            </a:r>
          </a:p>
          <a:p>
            <a:endParaRPr lang="en-US" sz="2400" dirty="0">
              <a:latin typeface="Helvetica" pitchFamily="2" charset="0"/>
            </a:endParaRPr>
          </a:p>
          <a:p>
            <a:r>
              <a:rPr lang="en-US" sz="2400" dirty="0">
                <a:latin typeface="Helvetica" pitchFamily="2" charset="0"/>
              </a:rPr>
              <a:t>These new facts are </a:t>
            </a:r>
            <a:r>
              <a:rPr lang="en-US" sz="2400" b="1" dirty="0">
                <a:latin typeface="Helvetica" pitchFamily="2" charset="0"/>
              </a:rPr>
              <a:t>entailed</a:t>
            </a:r>
            <a:r>
              <a:rPr lang="en-US" sz="2400" dirty="0">
                <a:latin typeface="Helvetica" pitchFamily="2" charset="0"/>
              </a:rPr>
              <a:t> by the knowledge base.</a:t>
            </a:r>
          </a:p>
          <a:p>
            <a:endParaRPr lang="en-US" sz="2400" dirty="0">
              <a:latin typeface="Helvetica" pitchFamily="2" charset="0"/>
            </a:endParaRPr>
          </a:p>
          <a:p>
            <a:r>
              <a:rPr lang="en-US" sz="2400" dirty="0">
                <a:latin typeface="Helvetica" pitchFamily="2" charset="0"/>
              </a:rPr>
              <a:t>To illustrate, we are going to represent (some of) Wumpus World with propositional logic.</a:t>
            </a:r>
            <a:endParaRPr lang="en-US" sz="2200" dirty="0">
              <a:latin typeface="Helvetica" pitchFamily="2" charset="0"/>
            </a:endParaRPr>
          </a:p>
        </p:txBody>
      </p:sp>
    </p:spTree>
    <p:extLst>
      <p:ext uri="{BB962C8B-B14F-4D97-AF65-F5344CB8AC3E}">
        <p14:creationId xmlns:p14="http://schemas.microsoft.com/office/powerpoint/2010/main" val="321959203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1066800" y="642594"/>
            <a:ext cx="10320338" cy="1371600"/>
          </a:xfrm>
        </p:spPr>
        <p:txBody>
          <a:bodyPr/>
          <a:lstStyle/>
          <a:p>
            <a:r>
              <a:rPr lang="en-US" dirty="0">
                <a:latin typeface="Helvetica" pitchFamily="2" charset="0"/>
              </a:rPr>
              <a:t>Which Variable to Choose? (Pure Symbol Example)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10987087" cy="3849624"/>
              </a:xfrm>
            </p:spPr>
            <p:txBody>
              <a:bodyPr>
                <a:normAutofit fontScale="85000" lnSpcReduction="10000"/>
              </a:bodyPr>
              <a:lstStyle/>
              <a:p>
                <a:pPr marL="0" indent="0">
                  <a:buNone/>
                </a:pPr>
                <a:r>
                  <a:rPr lang="en-US" sz="2400" b="1" dirty="0">
                    <a:latin typeface="Helvetica" pitchFamily="2" charset="0"/>
                  </a:rPr>
                  <a:t>Knowledge Base:</a:t>
                </a:r>
              </a:p>
              <a:p>
                <a14:m>
                  <m:oMath xmlns:m="http://schemas.openxmlformats.org/officeDocument/2006/math">
                    <m:r>
                      <a:rPr lang="en-US" sz="2400" i="1">
                        <a:latin typeface="Cambria Math" panose="02040503050406030204" pitchFamily="18" charset="0"/>
                      </a:rPr>
                      <m:t>¬</m:t>
                    </m:r>
                    <m:r>
                      <a:rPr lang="en-US" sz="2400" b="1" i="1">
                        <a:latin typeface="Cambria Math" panose="02040503050406030204" pitchFamily="18" charset="0"/>
                      </a:rPr>
                      <m:t>𝑿</m:t>
                    </m:r>
                    <m:r>
                      <a:rPr lang="en-US" sz="2400" i="1">
                        <a:latin typeface="Cambria Math" panose="02040503050406030204" pitchFamily="18" charset="0"/>
                      </a:rPr>
                      <m:t>∨</m:t>
                    </m:r>
                    <m:r>
                      <a:rPr lang="en-US" sz="2400" i="1">
                        <a:latin typeface="Cambria Math" panose="02040503050406030204" pitchFamily="18" charset="0"/>
                      </a:rPr>
                      <m:t>𝑌</m:t>
                    </m:r>
                    <m:r>
                      <a:rPr lang="en-US" sz="2400" i="1">
                        <a:latin typeface="Cambria Math" panose="02040503050406030204" pitchFamily="18" charset="0"/>
                      </a:rPr>
                      <m:t>∨</m:t>
                    </m:r>
                    <m:r>
                      <a:rPr lang="en-US" sz="2400" b="1" i="1">
                        <a:latin typeface="Cambria Math" panose="02040503050406030204" pitchFamily="18" charset="0"/>
                      </a:rPr>
                      <m:t>𝒁</m:t>
                    </m:r>
                  </m:oMath>
                </a14:m>
                <a:endParaRPr lang="en-US" sz="2400" b="1" dirty="0"/>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𝑌</m:t>
                    </m:r>
                    <m:r>
                      <a:rPr lang="en-US" sz="2400" i="1">
                        <a:latin typeface="Cambria Math" panose="02040503050406030204" pitchFamily="18" charset="0"/>
                      </a:rPr>
                      <m:t>∨</m:t>
                    </m:r>
                    <m:r>
                      <a:rPr lang="en-US" sz="2400" b="1" i="1">
                        <a:latin typeface="Cambria Math" panose="02040503050406030204" pitchFamily="18" charset="0"/>
                      </a:rPr>
                      <m:t>𝒁</m:t>
                    </m:r>
                  </m:oMath>
                </a14:m>
                <a:endParaRPr lang="en-US" sz="2400" b="1" dirty="0"/>
              </a:p>
              <a:p>
                <a:pPr marL="0" indent="0">
                  <a:buNone/>
                </a:pPr>
                <a:endParaRPr lang="en-US" sz="2400" dirty="0">
                  <a:latin typeface="Helvetica" pitchFamily="2" charset="0"/>
                </a:endParaRPr>
              </a:p>
              <a:p>
                <a:pPr marL="0" indent="0">
                  <a:buNone/>
                </a:pPr>
                <a:r>
                  <a:rPr lang="en-US" sz="2400" dirty="0">
                    <a:latin typeface="Helvetica" pitchFamily="2" charset="0"/>
                  </a:rPr>
                  <a:t>The pure symbols here are X and Z.</a:t>
                </a:r>
              </a:p>
              <a:p>
                <a:pPr marL="0" indent="0">
                  <a:buNone/>
                </a:pPr>
                <a:r>
                  <a:rPr lang="en-US" sz="2400" dirty="0">
                    <a:latin typeface="Helvetica" pitchFamily="2" charset="0"/>
                  </a:rPr>
                  <a:t>X only shows up as negatively </a:t>
                </a:r>
                <a:r>
                  <a:rPr lang="en-US" sz="2400" dirty="0" err="1">
                    <a:latin typeface="Helvetica" pitchFamily="2" charset="0"/>
                  </a:rPr>
                  <a:t>valenced</a:t>
                </a:r>
                <a:r>
                  <a:rPr lang="en-US" sz="2400" dirty="0">
                    <a:latin typeface="Helvetica" pitchFamily="2" charset="0"/>
                  </a:rPr>
                  <a:t>.</a:t>
                </a:r>
              </a:p>
              <a:p>
                <a:pPr marL="0" indent="0">
                  <a:buNone/>
                </a:pPr>
                <a:r>
                  <a:rPr lang="en-US" sz="2400" dirty="0">
                    <a:latin typeface="Helvetica" pitchFamily="2" charset="0"/>
                  </a:rPr>
                  <a:t>Z only shows up as positively </a:t>
                </a:r>
                <a:r>
                  <a:rPr lang="en-US" sz="2400" dirty="0" err="1">
                    <a:latin typeface="Helvetica" pitchFamily="2" charset="0"/>
                  </a:rPr>
                  <a:t>valenced</a:t>
                </a:r>
                <a:r>
                  <a:rPr lang="en-US" sz="2400" dirty="0">
                    <a:latin typeface="Helvetica" pitchFamily="2" charset="0"/>
                  </a:rPr>
                  <a:t>.</a:t>
                </a:r>
              </a:p>
              <a:p>
                <a:pPr marL="0" indent="0">
                  <a:buNone/>
                </a:pPr>
                <a:r>
                  <a:rPr lang="en-US" sz="2400" dirty="0">
                    <a:latin typeface="Helvetica" pitchFamily="2" charset="0"/>
                  </a:rPr>
                  <a:t>Y is not a pure symbol, since it shows up as both positively </a:t>
                </a:r>
                <a:r>
                  <a:rPr lang="en-US" sz="2400" dirty="0" err="1">
                    <a:latin typeface="Helvetica" pitchFamily="2" charset="0"/>
                  </a:rPr>
                  <a:t>valenced</a:t>
                </a:r>
                <a:r>
                  <a:rPr lang="en-US" sz="2400" dirty="0">
                    <a:latin typeface="Helvetica" pitchFamily="2" charset="0"/>
                  </a:rPr>
                  <a:t> AND negatively </a:t>
                </a:r>
                <a:r>
                  <a:rPr lang="en-US" sz="2400" dirty="0" err="1">
                    <a:latin typeface="Helvetica" pitchFamily="2" charset="0"/>
                  </a:rPr>
                  <a:t>valenced</a:t>
                </a:r>
                <a:r>
                  <a:rPr lang="en-US" sz="2400" dirty="0">
                    <a:latin typeface="Helvetica" pitchFamily="2" charset="0"/>
                  </a:rPr>
                  <a:t>.</a:t>
                </a:r>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2" y="2145983"/>
                <a:ext cx="10987087" cy="3849624"/>
              </a:xfrm>
              <a:blipFill>
                <a:blip r:embed="rId3"/>
                <a:stretch>
                  <a:fillRect l="-6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0D76B620-EBB4-5A44-8FD9-0B7B115AC46F}"/>
                  </a:ext>
                </a:extLst>
              </p:cNvPr>
              <p:cNvSpPr txBox="1">
                <a:spLocks/>
              </p:cNvSpPr>
              <p:nvPr/>
            </p:nvSpPr>
            <p:spPr>
              <a:xfrm>
                <a:off x="5977128" y="2145983"/>
                <a:ext cx="482422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Helvetica" pitchFamily="2" charset="0"/>
                  </a:rPr>
                  <a:t>Variables:</a:t>
                </a:r>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m:t>
                      </m:r>
                    </m:oMath>
                  </m:oMathPara>
                </a14:m>
                <a:endParaRPr lang="en-US" dirty="0"/>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𝑌</m:t>
                      </m:r>
                      <m:r>
                        <a:rPr lang="en-US" i="1">
                          <a:latin typeface="Cambria Math" panose="02040503050406030204" pitchFamily="18" charset="0"/>
                        </a:rPr>
                        <m:t>=?</m:t>
                      </m:r>
                    </m:oMath>
                  </m:oMathPara>
                </a14:m>
                <a:endParaRPr lang="en-US" dirty="0"/>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m:t>
                      </m:r>
                    </m:oMath>
                  </m:oMathPara>
                </a14:m>
                <a:endParaRPr lang="en-US" dirty="0"/>
              </a:p>
              <a:p>
                <a:pPr marL="0" indent="0">
                  <a:buNone/>
                </a:pPr>
                <a:endParaRPr lang="en-US" dirty="0"/>
              </a:p>
              <a:p>
                <a:pPr marL="0" indent="0">
                  <a:buFont typeface="Arial" panose="020B0604020202020204" pitchFamily="34" charset="0"/>
                  <a:buNone/>
                </a:pPr>
                <a:endParaRPr lang="en-US" dirty="0"/>
              </a:p>
            </p:txBody>
          </p:sp>
        </mc:Choice>
        <mc:Fallback xmlns="">
          <p:sp>
            <p:nvSpPr>
              <p:cNvPr id="4" name="Content Placeholder 2">
                <a:extLst>
                  <a:ext uri="{FF2B5EF4-FFF2-40B4-BE49-F238E27FC236}">
                    <a16:creationId xmlns:a16="http://schemas.microsoft.com/office/drawing/2014/main" id="{0D76B620-EBB4-5A44-8FD9-0B7B115AC46F}"/>
                  </a:ext>
                </a:extLst>
              </p:cNvPr>
              <p:cNvSpPr txBox="1">
                <a:spLocks noRot="1" noChangeAspect="1" noMove="1" noResize="1" noEditPoints="1" noAdjustHandles="1" noChangeArrowheads="1" noChangeShapeType="1" noTextEdit="1"/>
              </p:cNvSpPr>
              <p:nvPr/>
            </p:nvSpPr>
            <p:spPr>
              <a:xfrm>
                <a:off x="5977128" y="2145983"/>
                <a:ext cx="4824222" cy="4351338"/>
              </a:xfrm>
              <a:prstGeom prst="rect">
                <a:avLst/>
              </a:prstGeom>
              <a:blipFill>
                <a:blip r:embed="rId4"/>
                <a:stretch>
                  <a:fillRect l="-2655" t="-2381"/>
                </a:stretch>
              </a:blipFill>
            </p:spPr>
            <p:txBody>
              <a:bodyPr/>
              <a:lstStyle/>
              <a:p>
                <a:r>
                  <a:rPr lang="en-US">
                    <a:noFill/>
                  </a:rPr>
                  <a:t> </a:t>
                </a:r>
              </a:p>
            </p:txBody>
          </p:sp>
        </mc:Fallback>
      </mc:AlternateContent>
    </p:spTree>
    <p:extLst>
      <p:ext uri="{BB962C8B-B14F-4D97-AF65-F5344CB8AC3E}">
        <p14:creationId xmlns:p14="http://schemas.microsoft.com/office/powerpoint/2010/main" val="22876334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1066800" y="642594"/>
            <a:ext cx="10320338" cy="1371600"/>
          </a:xfrm>
        </p:spPr>
        <p:txBody>
          <a:bodyPr/>
          <a:lstStyle/>
          <a:p>
            <a:r>
              <a:rPr lang="en-US" dirty="0">
                <a:latin typeface="Helvetica" pitchFamily="2" charset="0"/>
              </a:rPr>
              <a:t>Which Variable to Choose? (Pure Symbol Example)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10987087" cy="3849624"/>
              </a:xfrm>
            </p:spPr>
            <p:txBody>
              <a:bodyPr>
                <a:normAutofit/>
              </a:bodyPr>
              <a:lstStyle/>
              <a:p>
                <a:pPr marL="0" indent="0">
                  <a:buNone/>
                </a:pPr>
                <a:r>
                  <a:rPr lang="en-US" sz="2400" b="1" dirty="0">
                    <a:latin typeface="Helvetica" pitchFamily="2" charset="0"/>
                  </a:rPr>
                  <a:t>Knowledge Base:</a:t>
                </a:r>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𝑌</m:t>
                    </m:r>
                    <m:r>
                      <a:rPr lang="en-US" sz="2400" i="1">
                        <a:latin typeface="Cambria Math" panose="02040503050406030204" pitchFamily="18" charset="0"/>
                      </a:rPr>
                      <m:t>∨</m:t>
                    </m:r>
                    <m:r>
                      <a:rPr lang="en-US" sz="2400" b="0" i="1">
                        <a:latin typeface="Cambria Math" panose="02040503050406030204" pitchFamily="18" charset="0"/>
                      </a:rPr>
                      <m:t>𝑍</m:t>
                    </m:r>
                  </m:oMath>
                </a14:m>
                <a:endParaRPr lang="en-US" sz="2400" dirty="0"/>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𝑌</m:t>
                    </m:r>
                    <m:r>
                      <a:rPr lang="en-US" sz="2400" i="1">
                        <a:latin typeface="Cambria Math" panose="02040503050406030204" pitchFamily="18" charset="0"/>
                      </a:rPr>
                      <m:t>∨</m:t>
                    </m:r>
                    <m:r>
                      <a:rPr lang="en-US" sz="2400" b="0" i="1">
                        <a:latin typeface="Cambria Math" panose="02040503050406030204" pitchFamily="18" charset="0"/>
                      </a:rPr>
                      <m:t>𝑍</m:t>
                    </m:r>
                  </m:oMath>
                </a14:m>
                <a:endParaRPr lang="en-US" sz="2400" dirty="0"/>
              </a:p>
              <a:p>
                <a:pPr marL="0" indent="0">
                  <a:buNone/>
                </a:pPr>
                <a:endParaRPr lang="en-US" sz="2400" dirty="0">
                  <a:latin typeface="Helvetica" pitchFamily="2" charset="0"/>
                </a:endParaRPr>
              </a:p>
              <a:p>
                <a:pPr marL="0" indent="0">
                  <a:buNone/>
                </a:pPr>
                <a:r>
                  <a:rPr lang="en-US" sz="2400" dirty="0">
                    <a:latin typeface="Helvetica" pitchFamily="2" charset="0"/>
                  </a:rPr>
                  <a:t>So with that observation under our belts…</a:t>
                </a:r>
              </a:p>
              <a:p>
                <a:pPr marL="0" indent="0">
                  <a:buNone/>
                </a:pPr>
                <a:r>
                  <a:rPr lang="en-US" sz="2400" b="1" dirty="0">
                    <a:solidFill>
                      <a:srgbClr val="0070C0"/>
                    </a:solidFill>
                    <a:latin typeface="Helvetica" pitchFamily="2" charset="0"/>
                  </a:rPr>
                  <a:t>What would be the ‘smart’ value to assign to X?</a:t>
                </a:r>
              </a:p>
              <a:p>
                <a:pPr marL="0" indent="0">
                  <a:buNone/>
                </a:pPr>
                <a:r>
                  <a:rPr lang="en-US" sz="2400" b="1" dirty="0">
                    <a:solidFill>
                      <a:srgbClr val="0070C0"/>
                    </a:solidFill>
                    <a:latin typeface="Helvetica" pitchFamily="2" charset="0"/>
                  </a:rPr>
                  <a:t>What would be the ‘smart’ value to assign to Z?</a:t>
                </a:r>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2" y="2145983"/>
                <a:ext cx="10987087" cy="3849624"/>
              </a:xfrm>
              <a:blipFill>
                <a:blip r:embed="rId3"/>
                <a:stretch>
                  <a:fillRect l="-924" b="-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0D76B620-EBB4-5A44-8FD9-0B7B115AC46F}"/>
                  </a:ext>
                </a:extLst>
              </p:cNvPr>
              <p:cNvSpPr txBox="1">
                <a:spLocks/>
              </p:cNvSpPr>
              <p:nvPr/>
            </p:nvSpPr>
            <p:spPr>
              <a:xfrm>
                <a:off x="5977128" y="2145983"/>
                <a:ext cx="482422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Helvetica" pitchFamily="2" charset="0"/>
                  </a:rPr>
                  <a:t>Variables:</a:t>
                </a:r>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m:t>
                      </m:r>
                    </m:oMath>
                  </m:oMathPara>
                </a14:m>
                <a:endParaRPr lang="en-US" dirty="0"/>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𝑌</m:t>
                      </m:r>
                      <m:r>
                        <a:rPr lang="en-US" i="1">
                          <a:latin typeface="Cambria Math" panose="02040503050406030204" pitchFamily="18" charset="0"/>
                        </a:rPr>
                        <m:t>=?</m:t>
                      </m:r>
                    </m:oMath>
                  </m:oMathPara>
                </a14:m>
                <a:endParaRPr lang="en-US" dirty="0"/>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m:t>
                      </m:r>
                    </m:oMath>
                  </m:oMathPara>
                </a14:m>
                <a:endParaRPr lang="en-US" dirty="0"/>
              </a:p>
              <a:p>
                <a:pPr marL="0" indent="0">
                  <a:buNone/>
                </a:pPr>
                <a:endParaRPr lang="en-US" dirty="0"/>
              </a:p>
              <a:p>
                <a:pPr marL="0" indent="0">
                  <a:buFont typeface="Arial" panose="020B0604020202020204" pitchFamily="34" charset="0"/>
                  <a:buNone/>
                </a:pPr>
                <a:endParaRPr lang="en-US" dirty="0"/>
              </a:p>
            </p:txBody>
          </p:sp>
        </mc:Choice>
        <mc:Fallback xmlns="">
          <p:sp>
            <p:nvSpPr>
              <p:cNvPr id="4" name="Content Placeholder 2">
                <a:extLst>
                  <a:ext uri="{FF2B5EF4-FFF2-40B4-BE49-F238E27FC236}">
                    <a16:creationId xmlns:a16="http://schemas.microsoft.com/office/drawing/2014/main" id="{0D76B620-EBB4-5A44-8FD9-0B7B115AC46F}"/>
                  </a:ext>
                </a:extLst>
              </p:cNvPr>
              <p:cNvSpPr txBox="1">
                <a:spLocks noRot="1" noChangeAspect="1" noMove="1" noResize="1" noEditPoints="1" noAdjustHandles="1" noChangeArrowheads="1" noChangeShapeType="1" noTextEdit="1"/>
              </p:cNvSpPr>
              <p:nvPr/>
            </p:nvSpPr>
            <p:spPr>
              <a:xfrm>
                <a:off x="5977128" y="2145983"/>
                <a:ext cx="4824222" cy="4351338"/>
              </a:xfrm>
              <a:prstGeom prst="rect">
                <a:avLst/>
              </a:prstGeom>
              <a:blipFill>
                <a:blip r:embed="rId4"/>
                <a:stretch>
                  <a:fillRect l="-2655" t="-2381"/>
                </a:stretch>
              </a:blipFill>
            </p:spPr>
            <p:txBody>
              <a:bodyPr/>
              <a:lstStyle/>
              <a:p>
                <a:r>
                  <a:rPr lang="en-US">
                    <a:noFill/>
                  </a:rPr>
                  <a:t> </a:t>
                </a:r>
              </a:p>
            </p:txBody>
          </p:sp>
        </mc:Fallback>
      </mc:AlternateContent>
    </p:spTree>
    <p:extLst>
      <p:ext uri="{BB962C8B-B14F-4D97-AF65-F5344CB8AC3E}">
        <p14:creationId xmlns:p14="http://schemas.microsoft.com/office/powerpoint/2010/main" val="19329986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1066800" y="642594"/>
            <a:ext cx="10320338" cy="1371600"/>
          </a:xfrm>
        </p:spPr>
        <p:txBody>
          <a:bodyPr/>
          <a:lstStyle/>
          <a:p>
            <a:r>
              <a:rPr lang="en-US" dirty="0">
                <a:latin typeface="Helvetica" pitchFamily="2" charset="0"/>
              </a:rPr>
              <a:t>Which Variable to Choose? (Pure Symbol Example)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10987087" cy="3849624"/>
              </a:xfrm>
            </p:spPr>
            <p:txBody>
              <a:bodyPr>
                <a:normAutofit fontScale="92500" lnSpcReduction="10000"/>
              </a:bodyPr>
              <a:lstStyle/>
              <a:p>
                <a:pPr marL="0" indent="0">
                  <a:buNone/>
                </a:pPr>
                <a:r>
                  <a:rPr lang="en-US" sz="2400" b="1" dirty="0">
                    <a:latin typeface="Helvetica" pitchFamily="2" charset="0"/>
                  </a:rPr>
                  <a:t>Knowledge Base:</a:t>
                </a:r>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𝑌</m:t>
                    </m:r>
                    <m:r>
                      <a:rPr lang="en-US" sz="2400" i="1">
                        <a:latin typeface="Cambria Math" panose="02040503050406030204" pitchFamily="18" charset="0"/>
                      </a:rPr>
                      <m:t>∨</m:t>
                    </m:r>
                    <m:r>
                      <a:rPr lang="en-US" sz="2400" b="1" i="1">
                        <a:latin typeface="Cambria Math" panose="02040503050406030204" pitchFamily="18" charset="0"/>
                      </a:rPr>
                      <m:t>𝒁</m:t>
                    </m:r>
                  </m:oMath>
                </a14:m>
                <a:endParaRPr lang="en-US" sz="2400" b="1" dirty="0"/>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𝑌</m:t>
                    </m:r>
                    <m:r>
                      <a:rPr lang="en-US" sz="2400" i="1">
                        <a:latin typeface="Cambria Math" panose="02040503050406030204" pitchFamily="18" charset="0"/>
                      </a:rPr>
                      <m:t>∨</m:t>
                    </m:r>
                    <m:r>
                      <a:rPr lang="en-US" sz="2400" b="1" i="1">
                        <a:latin typeface="Cambria Math" panose="02040503050406030204" pitchFamily="18" charset="0"/>
                      </a:rPr>
                      <m:t>𝒁</m:t>
                    </m:r>
                  </m:oMath>
                </a14:m>
                <a:endParaRPr lang="en-US" sz="2400" b="1" dirty="0"/>
              </a:p>
              <a:p>
                <a:pPr marL="0" indent="0">
                  <a:buNone/>
                </a:pPr>
                <a:endParaRPr lang="en-US" sz="2400" dirty="0">
                  <a:latin typeface="Helvetica" pitchFamily="2" charset="0"/>
                </a:endParaRPr>
              </a:p>
              <a:p>
                <a:pPr marL="0" indent="0">
                  <a:buNone/>
                </a:pPr>
                <a:r>
                  <a:rPr lang="en-US" sz="2400" dirty="0">
                    <a:latin typeface="Helvetica" pitchFamily="2" charset="0"/>
                  </a:rPr>
                  <a:t>As we just established, here Z is an example of </a:t>
                </a:r>
                <a:r>
                  <a:rPr lang="en-US" sz="2400" b="1" dirty="0">
                    <a:latin typeface="Helvetica" pitchFamily="2" charset="0"/>
                  </a:rPr>
                  <a:t>pure symbol</a:t>
                </a:r>
                <a:r>
                  <a:rPr lang="en-US" sz="2400" dirty="0">
                    <a:latin typeface="Helvetica" pitchFamily="2" charset="0"/>
                  </a:rPr>
                  <a:t>. Across every clause, it always appears with the same </a:t>
                </a:r>
                <a:r>
                  <a:rPr lang="en-US" sz="2400" b="1" dirty="0">
                    <a:latin typeface="Helvetica" pitchFamily="2" charset="0"/>
                  </a:rPr>
                  <a:t>valence</a:t>
                </a:r>
                <a:r>
                  <a:rPr lang="en-US" sz="2400" dirty="0">
                    <a:latin typeface="Helvetica" pitchFamily="2" charset="0"/>
                  </a:rPr>
                  <a:t>.</a:t>
                </a:r>
              </a:p>
              <a:p>
                <a:pPr marL="0" indent="0">
                  <a:buNone/>
                </a:pPr>
                <a:r>
                  <a:rPr lang="en-US" sz="2400" dirty="0">
                    <a:latin typeface="Helvetica" pitchFamily="2" charset="0"/>
                  </a:rPr>
                  <a:t>That is to say, we only ever see Z, and we never see </a:t>
                </a:r>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𝑍</m:t>
                    </m:r>
                  </m:oMath>
                </a14:m>
                <a:endParaRPr lang="en-US" sz="2400" dirty="0">
                  <a:latin typeface="Helvetica" pitchFamily="2" charset="0"/>
                </a:endParaRPr>
              </a:p>
              <a:p>
                <a:pPr marL="0" indent="0">
                  <a:buNone/>
                </a:pPr>
                <a:r>
                  <a:rPr lang="en-US" sz="2400" dirty="0">
                    <a:latin typeface="Helvetica" pitchFamily="2" charset="0"/>
                  </a:rPr>
                  <a:t>Because of this, *there’s no reason to try Z = F*. It only makes sense for Z = T.</a:t>
                </a:r>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2" y="2145983"/>
                <a:ext cx="10987087" cy="3849624"/>
              </a:xfrm>
              <a:blipFill>
                <a:blip r:embed="rId3"/>
                <a:stretch>
                  <a:fillRect l="-808" b="-9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0D76B620-EBB4-5A44-8FD9-0B7B115AC46F}"/>
                  </a:ext>
                </a:extLst>
              </p:cNvPr>
              <p:cNvSpPr txBox="1">
                <a:spLocks/>
              </p:cNvSpPr>
              <p:nvPr/>
            </p:nvSpPr>
            <p:spPr>
              <a:xfrm>
                <a:off x="5977128" y="2145983"/>
                <a:ext cx="482422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Helvetica" pitchFamily="2" charset="0"/>
                  </a:rPr>
                  <a:t>Variables:</a:t>
                </a:r>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m:t>
                      </m:r>
                    </m:oMath>
                  </m:oMathPara>
                </a14:m>
                <a:endParaRPr lang="en-US" dirty="0"/>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𝑌</m:t>
                      </m:r>
                      <m:r>
                        <a:rPr lang="en-US" i="1">
                          <a:latin typeface="Cambria Math" panose="02040503050406030204" pitchFamily="18" charset="0"/>
                        </a:rPr>
                        <m:t>=?</m:t>
                      </m:r>
                    </m:oMath>
                  </m:oMathPara>
                </a14:m>
                <a:endParaRPr lang="en-US" dirty="0"/>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m:t>
                      </m:r>
                    </m:oMath>
                  </m:oMathPara>
                </a14:m>
                <a:endParaRPr lang="en-US" dirty="0"/>
              </a:p>
              <a:p>
                <a:pPr marL="0" indent="0">
                  <a:buNone/>
                </a:pPr>
                <a:endParaRPr lang="en-US" dirty="0"/>
              </a:p>
              <a:p>
                <a:pPr marL="0" indent="0">
                  <a:buFont typeface="Arial" panose="020B0604020202020204" pitchFamily="34" charset="0"/>
                  <a:buNone/>
                </a:pPr>
                <a:endParaRPr lang="en-US" dirty="0"/>
              </a:p>
            </p:txBody>
          </p:sp>
        </mc:Choice>
        <mc:Fallback xmlns="">
          <p:sp>
            <p:nvSpPr>
              <p:cNvPr id="4" name="Content Placeholder 2">
                <a:extLst>
                  <a:ext uri="{FF2B5EF4-FFF2-40B4-BE49-F238E27FC236}">
                    <a16:creationId xmlns:a16="http://schemas.microsoft.com/office/drawing/2014/main" id="{0D76B620-EBB4-5A44-8FD9-0B7B115AC46F}"/>
                  </a:ext>
                </a:extLst>
              </p:cNvPr>
              <p:cNvSpPr txBox="1">
                <a:spLocks noRot="1" noChangeAspect="1" noMove="1" noResize="1" noEditPoints="1" noAdjustHandles="1" noChangeArrowheads="1" noChangeShapeType="1" noTextEdit="1"/>
              </p:cNvSpPr>
              <p:nvPr/>
            </p:nvSpPr>
            <p:spPr>
              <a:xfrm>
                <a:off x="5977128" y="2145983"/>
                <a:ext cx="4824222" cy="4351338"/>
              </a:xfrm>
              <a:prstGeom prst="rect">
                <a:avLst/>
              </a:prstGeom>
              <a:blipFill>
                <a:blip r:embed="rId4"/>
                <a:stretch>
                  <a:fillRect l="-2625" t="-2326"/>
                </a:stretch>
              </a:blipFill>
            </p:spPr>
            <p:txBody>
              <a:bodyPr/>
              <a:lstStyle/>
              <a:p>
                <a:r>
                  <a:rPr lang="en-US">
                    <a:noFill/>
                  </a:rPr>
                  <a:t> </a:t>
                </a:r>
              </a:p>
            </p:txBody>
          </p:sp>
        </mc:Fallback>
      </mc:AlternateContent>
    </p:spTree>
    <p:extLst>
      <p:ext uri="{BB962C8B-B14F-4D97-AF65-F5344CB8AC3E}">
        <p14:creationId xmlns:p14="http://schemas.microsoft.com/office/powerpoint/2010/main" val="17581204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1066800" y="642594"/>
            <a:ext cx="10320338" cy="1371600"/>
          </a:xfrm>
        </p:spPr>
        <p:txBody>
          <a:bodyPr/>
          <a:lstStyle/>
          <a:p>
            <a:r>
              <a:rPr lang="en-US" dirty="0">
                <a:latin typeface="Helvetica" pitchFamily="2" charset="0"/>
              </a:rPr>
              <a:t>Which Variable to Choose? (Pure Symbol Example)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10987087" cy="3849624"/>
              </a:xfrm>
            </p:spPr>
            <p:txBody>
              <a:bodyPr>
                <a:normAutofit fontScale="92500" lnSpcReduction="10000"/>
              </a:bodyPr>
              <a:lstStyle/>
              <a:p>
                <a:pPr marL="0" indent="0">
                  <a:buNone/>
                </a:pPr>
                <a:r>
                  <a:rPr lang="en-US" sz="2400" b="1" dirty="0">
                    <a:latin typeface="Helvetica" pitchFamily="2" charset="0"/>
                  </a:rPr>
                  <a:t>Knowledge Base:</a:t>
                </a:r>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𝑌</m:t>
                    </m:r>
                    <m:r>
                      <a:rPr lang="en-US" sz="2400" i="1">
                        <a:latin typeface="Cambria Math" panose="02040503050406030204" pitchFamily="18" charset="0"/>
                      </a:rPr>
                      <m:t>∨</m:t>
                    </m:r>
                    <m:r>
                      <a:rPr lang="en-US" sz="2400" b="0" i="1" smtClean="0">
                        <a:latin typeface="Cambria Math" panose="02040503050406030204" pitchFamily="18" charset="0"/>
                      </a:rPr>
                      <m:t>𝐹</m:t>
                    </m:r>
                  </m:oMath>
                </a14:m>
                <a:endParaRPr lang="en-US" sz="2400" b="1" dirty="0"/>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𝑌</m:t>
                    </m:r>
                    <m:r>
                      <a:rPr lang="en-US" sz="2400" i="1">
                        <a:latin typeface="Cambria Math" panose="02040503050406030204" pitchFamily="18" charset="0"/>
                      </a:rPr>
                      <m:t>∨</m:t>
                    </m:r>
                    <m:r>
                      <a:rPr lang="en-US" sz="2400" b="0" i="1" smtClean="0">
                        <a:latin typeface="Cambria Math" panose="02040503050406030204" pitchFamily="18" charset="0"/>
                      </a:rPr>
                      <m:t>𝐹</m:t>
                    </m:r>
                  </m:oMath>
                </a14:m>
                <a:endParaRPr lang="en-US" sz="2400" b="1" dirty="0"/>
              </a:p>
              <a:p>
                <a:pPr marL="0" indent="0">
                  <a:buNone/>
                </a:pPr>
                <a:endParaRPr lang="en-US" sz="2400" dirty="0">
                  <a:latin typeface="Helvetica" pitchFamily="2" charset="0"/>
                </a:endParaRPr>
              </a:p>
              <a:p>
                <a:pPr marL="0" indent="0">
                  <a:buNone/>
                </a:pPr>
                <a:r>
                  <a:rPr lang="en-US" sz="2400" dirty="0">
                    <a:latin typeface="Helvetica" pitchFamily="2" charset="0"/>
                  </a:rPr>
                  <a:t>Because let’s say that we did make Z = F. We’re just making life more difficult for ourselves needlessly, right?</a:t>
                </a:r>
              </a:p>
              <a:p>
                <a:pPr marL="0" indent="0">
                  <a:buNone/>
                </a:pPr>
                <a:r>
                  <a:rPr lang="en-US" sz="2400" dirty="0">
                    <a:latin typeface="Helvetica" pitchFamily="2" charset="0"/>
                  </a:rPr>
                  <a:t>If we set Z to F, now *neither* of our clauses are true, and we need to do more variable assignments to find a satisfying model.</a:t>
                </a:r>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2" y="2145983"/>
                <a:ext cx="10987087" cy="3849624"/>
              </a:xfrm>
              <a:blipFill>
                <a:blip r:embed="rId3"/>
                <a:stretch>
                  <a:fillRect l="-808" r="-6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0D76B620-EBB4-5A44-8FD9-0B7B115AC46F}"/>
                  </a:ext>
                </a:extLst>
              </p:cNvPr>
              <p:cNvSpPr txBox="1">
                <a:spLocks/>
              </p:cNvSpPr>
              <p:nvPr/>
            </p:nvSpPr>
            <p:spPr>
              <a:xfrm>
                <a:off x="5977128" y="2145983"/>
                <a:ext cx="482422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Helvetica" pitchFamily="2" charset="0"/>
                  </a:rPr>
                  <a:t>Variables:</a:t>
                </a:r>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m:t>
                      </m:r>
                    </m:oMath>
                  </m:oMathPara>
                </a14:m>
                <a:endParaRPr lang="en-US" dirty="0"/>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𝑌</m:t>
                      </m:r>
                      <m:r>
                        <a:rPr lang="en-US" i="1">
                          <a:latin typeface="Cambria Math" panose="02040503050406030204" pitchFamily="18" charset="0"/>
                        </a:rPr>
                        <m:t>=?</m:t>
                      </m:r>
                    </m:oMath>
                  </m:oMathPara>
                </a14:m>
                <a:endParaRPr lang="en-US" dirty="0"/>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m:t>
                      </m:r>
                      <m:r>
                        <a:rPr lang="en-US" b="0" i="1" smtClean="0">
                          <a:latin typeface="Cambria Math" panose="02040503050406030204" pitchFamily="18" charset="0"/>
                        </a:rPr>
                        <m:t>𝐹</m:t>
                      </m:r>
                    </m:oMath>
                  </m:oMathPara>
                </a14:m>
                <a:endParaRPr lang="en-US" dirty="0"/>
              </a:p>
              <a:p>
                <a:pPr marL="0" indent="0">
                  <a:buNone/>
                </a:pPr>
                <a:endParaRPr lang="en-US" dirty="0"/>
              </a:p>
              <a:p>
                <a:pPr marL="0" indent="0">
                  <a:buFont typeface="Arial" panose="020B0604020202020204" pitchFamily="34" charset="0"/>
                  <a:buNone/>
                </a:pPr>
                <a:endParaRPr lang="en-US" dirty="0"/>
              </a:p>
            </p:txBody>
          </p:sp>
        </mc:Choice>
        <mc:Fallback xmlns="">
          <p:sp>
            <p:nvSpPr>
              <p:cNvPr id="4" name="Content Placeholder 2">
                <a:extLst>
                  <a:ext uri="{FF2B5EF4-FFF2-40B4-BE49-F238E27FC236}">
                    <a16:creationId xmlns:a16="http://schemas.microsoft.com/office/drawing/2014/main" id="{0D76B620-EBB4-5A44-8FD9-0B7B115AC46F}"/>
                  </a:ext>
                </a:extLst>
              </p:cNvPr>
              <p:cNvSpPr txBox="1">
                <a:spLocks noRot="1" noChangeAspect="1" noMove="1" noResize="1" noEditPoints="1" noAdjustHandles="1" noChangeArrowheads="1" noChangeShapeType="1" noTextEdit="1"/>
              </p:cNvSpPr>
              <p:nvPr/>
            </p:nvSpPr>
            <p:spPr>
              <a:xfrm>
                <a:off x="5977128" y="2145983"/>
                <a:ext cx="4824222" cy="4351338"/>
              </a:xfrm>
              <a:prstGeom prst="rect">
                <a:avLst/>
              </a:prstGeom>
              <a:blipFill>
                <a:blip r:embed="rId4"/>
                <a:stretch>
                  <a:fillRect l="-2655" t="-2381"/>
                </a:stretch>
              </a:blipFill>
            </p:spPr>
            <p:txBody>
              <a:bodyPr/>
              <a:lstStyle/>
              <a:p>
                <a:r>
                  <a:rPr lang="en-US">
                    <a:noFill/>
                  </a:rPr>
                  <a:t> </a:t>
                </a:r>
              </a:p>
            </p:txBody>
          </p:sp>
        </mc:Fallback>
      </mc:AlternateContent>
    </p:spTree>
    <p:extLst>
      <p:ext uri="{BB962C8B-B14F-4D97-AF65-F5344CB8AC3E}">
        <p14:creationId xmlns:p14="http://schemas.microsoft.com/office/powerpoint/2010/main" val="14084437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1066800" y="642594"/>
            <a:ext cx="10320338" cy="1371600"/>
          </a:xfrm>
        </p:spPr>
        <p:txBody>
          <a:bodyPr/>
          <a:lstStyle/>
          <a:p>
            <a:r>
              <a:rPr lang="en-US" dirty="0">
                <a:latin typeface="Helvetica" pitchFamily="2" charset="0"/>
              </a:rPr>
              <a:t>Which Variable to Choose? (Pure Symbol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10987087" cy="3849624"/>
              </a:xfrm>
            </p:spPr>
            <p:txBody>
              <a:bodyPr>
                <a:normAutofit/>
              </a:bodyPr>
              <a:lstStyle/>
              <a:p>
                <a:pPr marL="0" indent="0">
                  <a:buNone/>
                </a:pPr>
                <a:r>
                  <a:rPr lang="en-US" sz="2400" b="1" dirty="0">
                    <a:latin typeface="Helvetica" pitchFamily="2" charset="0"/>
                  </a:rPr>
                  <a:t>Knowledge Base:</a:t>
                </a:r>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𝑌</m:t>
                    </m:r>
                    <m:r>
                      <a:rPr lang="en-US" sz="2400" i="1">
                        <a:latin typeface="Cambria Math" panose="02040503050406030204" pitchFamily="18" charset="0"/>
                      </a:rPr>
                      <m:t>∨</m:t>
                    </m:r>
                    <m:r>
                      <a:rPr lang="en-US" sz="2400" b="0" i="1" smtClean="0">
                        <a:latin typeface="Cambria Math" panose="02040503050406030204" pitchFamily="18" charset="0"/>
                      </a:rPr>
                      <m:t>𝑇</m:t>
                    </m:r>
                  </m:oMath>
                </a14:m>
                <a:endParaRPr lang="en-US" sz="2400" b="1" dirty="0"/>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𝑌</m:t>
                    </m:r>
                    <m:r>
                      <a:rPr lang="en-US" sz="2400" i="1">
                        <a:latin typeface="Cambria Math" panose="02040503050406030204" pitchFamily="18" charset="0"/>
                      </a:rPr>
                      <m:t>∨</m:t>
                    </m:r>
                    <m:r>
                      <a:rPr lang="en-US" sz="2400" b="0" i="1" smtClean="0">
                        <a:latin typeface="Cambria Math" panose="02040503050406030204" pitchFamily="18" charset="0"/>
                      </a:rPr>
                      <m:t>𝑇</m:t>
                    </m:r>
                  </m:oMath>
                </a14:m>
                <a:endParaRPr lang="en-US" sz="2400" b="1" dirty="0"/>
              </a:p>
              <a:p>
                <a:pPr marL="0" indent="0">
                  <a:buNone/>
                </a:pPr>
                <a:endParaRPr lang="en-US" sz="2400" dirty="0">
                  <a:latin typeface="Helvetica" pitchFamily="2" charset="0"/>
                </a:endParaRPr>
              </a:p>
              <a:p>
                <a:pPr marL="0" indent="0">
                  <a:buNone/>
                </a:pPr>
                <a:r>
                  <a:rPr lang="en-US" sz="2400" dirty="0">
                    <a:latin typeface="Helvetica" pitchFamily="2" charset="0"/>
                  </a:rPr>
                  <a:t>BUT ALTERNATIVELY, If we had set Z to T…</a:t>
                </a:r>
              </a:p>
              <a:p>
                <a:pPr marL="0" indent="0">
                  <a:buNone/>
                </a:pPr>
                <a:r>
                  <a:rPr lang="en-US" sz="2400" dirty="0">
                    <a:latin typeface="Helvetica" pitchFamily="2" charset="0"/>
                  </a:rPr>
                  <a:t>Now both of the clauses are true right then and there, and our model is done!</a:t>
                </a: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2" y="2145983"/>
                <a:ext cx="10987087" cy="3849624"/>
              </a:xfrm>
              <a:blipFill>
                <a:blip r:embed="rId3"/>
                <a:stretch>
                  <a:fillRect l="-888" t="-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0D76B620-EBB4-5A44-8FD9-0B7B115AC46F}"/>
                  </a:ext>
                </a:extLst>
              </p:cNvPr>
              <p:cNvSpPr txBox="1">
                <a:spLocks/>
              </p:cNvSpPr>
              <p:nvPr/>
            </p:nvSpPr>
            <p:spPr>
              <a:xfrm>
                <a:off x="5977128" y="2145983"/>
                <a:ext cx="482422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Helvetica" pitchFamily="2" charset="0"/>
                  </a:rPr>
                  <a:t>Variables:</a:t>
                </a:r>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m:t>
                      </m:r>
                    </m:oMath>
                  </m:oMathPara>
                </a14:m>
                <a:endParaRPr lang="en-US" dirty="0"/>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𝑌</m:t>
                      </m:r>
                      <m:r>
                        <a:rPr lang="en-US" i="1">
                          <a:latin typeface="Cambria Math" panose="02040503050406030204" pitchFamily="18" charset="0"/>
                        </a:rPr>
                        <m:t>=?</m:t>
                      </m:r>
                    </m:oMath>
                  </m:oMathPara>
                </a14:m>
                <a:endParaRPr lang="en-US" dirty="0"/>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m:t>
                      </m:r>
                      <m:r>
                        <a:rPr lang="en-US" b="0" i="1" smtClean="0">
                          <a:latin typeface="Cambria Math" panose="02040503050406030204" pitchFamily="18" charset="0"/>
                        </a:rPr>
                        <m:t>𝑇</m:t>
                      </m:r>
                    </m:oMath>
                  </m:oMathPara>
                </a14:m>
                <a:endParaRPr lang="en-US" dirty="0"/>
              </a:p>
              <a:p>
                <a:pPr marL="0" indent="0">
                  <a:buNone/>
                </a:pPr>
                <a:endParaRPr lang="en-US" dirty="0"/>
              </a:p>
              <a:p>
                <a:pPr marL="0" indent="0">
                  <a:buFont typeface="Arial" panose="020B0604020202020204" pitchFamily="34" charset="0"/>
                  <a:buNone/>
                </a:pPr>
                <a:endParaRPr lang="en-US" dirty="0"/>
              </a:p>
            </p:txBody>
          </p:sp>
        </mc:Choice>
        <mc:Fallback xmlns="">
          <p:sp>
            <p:nvSpPr>
              <p:cNvPr id="4" name="Content Placeholder 2">
                <a:extLst>
                  <a:ext uri="{FF2B5EF4-FFF2-40B4-BE49-F238E27FC236}">
                    <a16:creationId xmlns:a16="http://schemas.microsoft.com/office/drawing/2014/main" id="{0D76B620-EBB4-5A44-8FD9-0B7B115AC46F}"/>
                  </a:ext>
                </a:extLst>
              </p:cNvPr>
              <p:cNvSpPr txBox="1">
                <a:spLocks noRot="1" noChangeAspect="1" noMove="1" noResize="1" noEditPoints="1" noAdjustHandles="1" noChangeArrowheads="1" noChangeShapeType="1" noTextEdit="1"/>
              </p:cNvSpPr>
              <p:nvPr/>
            </p:nvSpPr>
            <p:spPr>
              <a:xfrm>
                <a:off x="5977128" y="2145983"/>
                <a:ext cx="4824222" cy="4351338"/>
              </a:xfrm>
              <a:prstGeom prst="rect">
                <a:avLst/>
              </a:prstGeom>
              <a:blipFill>
                <a:blip r:embed="rId4"/>
                <a:stretch>
                  <a:fillRect l="-2655" t="-2381"/>
                </a:stretch>
              </a:blipFill>
            </p:spPr>
            <p:txBody>
              <a:bodyPr/>
              <a:lstStyle/>
              <a:p>
                <a:r>
                  <a:rPr lang="en-US">
                    <a:noFill/>
                  </a:rPr>
                  <a:t> </a:t>
                </a:r>
              </a:p>
            </p:txBody>
          </p:sp>
        </mc:Fallback>
      </mc:AlternateContent>
    </p:spTree>
    <p:extLst>
      <p:ext uri="{BB962C8B-B14F-4D97-AF65-F5344CB8AC3E}">
        <p14:creationId xmlns:p14="http://schemas.microsoft.com/office/powerpoint/2010/main" val="46181542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1066800" y="642594"/>
            <a:ext cx="10320338" cy="1371600"/>
          </a:xfrm>
        </p:spPr>
        <p:txBody>
          <a:bodyPr/>
          <a:lstStyle/>
          <a:p>
            <a:r>
              <a:rPr lang="en-US" dirty="0">
                <a:latin typeface="Helvetica" pitchFamily="2" charset="0"/>
              </a:rPr>
              <a:t>Which Variable to Choose? (Pure Symbol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10987087" cy="3849624"/>
              </a:xfrm>
            </p:spPr>
            <p:txBody>
              <a:bodyPr>
                <a:normAutofit/>
              </a:bodyPr>
              <a:lstStyle/>
              <a:p>
                <a:pPr marL="0" indent="0">
                  <a:buNone/>
                </a:pPr>
                <a:r>
                  <a:rPr lang="en-US" sz="2400" b="1" dirty="0">
                    <a:latin typeface="Helvetica" pitchFamily="2" charset="0"/>
                  </a:rPr>
                  <a:t>Knowledge Base:</a:t>
                </a:r>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𝑌</m:t>
                    </m:r>
                    <m:r>
                      <a:rPr lang="en-US" sz="2400" i="1">
                        <a:latin typeface="Cambria Math" panose="02040503050406030204" pitchFamily="18" charset="0"/>
                      </a:rPr>
                      <m:t>∨</m:t>
                    </m:r>
                    <m:r>
                      <a:rPr lang="en-US" sz="2400" b="0" i="1" smtClean="0">
                        <a:latin typeface="Cambria Math" panose="02040503050406030204" pitchFamily="18" charset="0"/>
                      </a:rPr>
                      <m:t>𝑇</m:t>
                    </m:r>
                  </m:oMath>
                </a14:m>
                <a:endParaRPr lang="en-US" sz="2400" b="1" dirty="0"/>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𝑌</m:t>
                    </m:r>
                    <m:r>
                      <a:rPr lang="en-US" sz="2400" i="1">
                        <a:latin typeface="Cambria Math" panose="02040503050406030204" pitchFamily="18" charset="0"/>
                      </a:rPr>
                      <m:t>∨</m:t>
                    </m:r>
                    <m:r>
                      <a:rPr lang="en-US" sz="2400" b="0" i="1" smtClean="0">
                        <a:latin typeface="Cambria Math" panose="02040503050406030204" pitchFamily="18" charset="0"/>
                      </a:rPr>
                      <m:t>𝑇</m:t>
                    </m:r>
                  </m:oMath>
                </a14:m>
                <a:endParaRPr lang="en-US" sz="2400" b="1" dirty="0"/>
              </a:p>
              <a:p>
                <a:pPr marL="0" indent="0">
                  <a:buNone/>
                </a:pPr>
                <a:endParaRPr lang="en-US" sz="2400" dirty="0">
                  <a:latin typeface="Helvetica" pitchFamily="2" charset="0"/>
                </a:endParaRPr>
              </a:p>
              <a:p>
                <a:pPr marL="0" indent="0">
                  <a:buNone/>
                </a:pPr>
                <a:r>
                  <a:rPr lang="en-US" sz="2400" dirty="0">
                    <a:latin typeface="Helvetica" pitchFamily="2" charset="0"/>
                  </a:rPr>
                  <a:t>The upshot:</a:t>
                </a:r>
              </a:p>
              <a:p>
                <a:pPr marL="0" indent="0">
                  <a:buNone/>
                </a:pPr>
                <a:r>
                  <a:rPr lang="en-US" sz="2400" dirty="0">
                    <a:latin typeface="Helvetica" pitchFamily="2" charset="0"/>
                  </a:rPr>
                  <a:t>*If you have a positively </a:t>
                </a:r>
                <a:r>
                  <a:rPr lang="en-US" sz="2400" dirty="0" err="1">
                    <a:latin typeface="Helvetica" pitchFamily="2" charset="0"/>
                  </a:rPr>
                  <a:t>valenced</a:t>
                </a:r>
                <a:r>
                  <a:rPr lang="en-US" sz="2400" dirty="0">
                    <a:latin typeface="Helvetica" pitchFamily="2" charset="0"/>
                  </a:rPr>
                  <a:t> pure symbol, you should set that symbol to T</a:t>
                </a:r>
              </a:p>
              <a:p>
                <a:pPr marL="0" indent="0">
                  <a:buNone/>
                </a:pPr>
                <a:r>
                  <a:rPr lang="en-US" sz="2400" dirty="0">
                    <a:latin typeface="Helvetica" pitchFamily="2" charset="0"/>
                  </a:rPr>
                  <a:t>*If you have a negatively </a:t>
                </a:r>
                <a:r>
                  <a:rPr lang="en-US" sz="2400" dirty="0" err="1">
                    <a:latin typeface="Helvetica" pitchFamily="2" charset="0"/>
                  </a:rPr>
                  <a:t>valenced</a:t>
                </a:r>
                <a:r>
                  <a:rPr lang="en-US" sz="2400" dirty="0">
                    <a:latin typeface="Helvetica" pitchFamily="2" charset="0"/>
                  </a:rPr>
                  <a:t> pure symbol, you should set that symbol to F</a:t>
                </a: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2" y="2145983"/>
                <a:ext cx="10987087" cy="3849624"/>
              </a:xfrm>
              <a:blipFill>
                <a:blip r:embed="rId3"/>
                <a:stretch>
                  <a:fillRect l="-888" t="-316" r="-499" b="-26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0D76B620-EBB4-5A44-8FD9-0B7B115AC46F}"/>
                  </a:ext>
                </a:extLst>
              </p:cNvPr>
              <p:cNvSpPr txBox="1">
                <a:spLocks/>
              </p:cNvSpPr>
              <p:nvPr/>
            </p:nvSpPr>
            <p:spPr>
              <a:xfrm>
                <a:off x="5977128" y="2145983"/>
                <a:ext cx="482422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Helvetica" pitchFamily="2" charset="0"/>
                  </a:rPr>
                  <a:t>Variables:</a:t>
                </a:r>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m:t>
                      </m:r>
                    </m:oMath>
                  </m:oMathPara>
                </a14:m>
                <a:endParaRPr lang="en-US" dirty="0"/>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𝑌</m:t>
                      </m:r>
                      <m:r>
                        <a:rPr lang="en-US" i="1">
                          <a:latin typeface="Cambria Math" panose="02040503050406030204" pitchFamily="18" charset="0"/>
                        </a:rPr>
                        <m:t>=?</m:t>
                      </m:r>
                    </m:oMath>
                  </m:oMathPara>
                </a14:m>
                <a:endParaRPr lang="en-US" dirty="0"/>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m:t>
                      </m:r>
                      <m:r>
                        <a:rPr lang="en-US" b="0" i="1" smtClean="0">
                          <a:latin typeface="Cambria Math" panose="02040503050406030204" pitchFamily="18" charset="0"/>
                        </a:rPr>
                        <m:t>𝑇</m:t>
                      </m:r>
                    </m:oMath>
                  </m:oMathPara>
                </a14:m>
                <a:endParaRPr lang="en-US" dirty="0"/>
              </a:p>
              <a:p>
                <a:pPr marL="0" indent="0">
                  <a:buNone/>
                </a:pPr>
                <a:endParaRPr lang="en-US" dirty="0"/>
              </a:p>
              <a:p>
                <a:pPr marL="0" indent="0">
                  <a:buFont typeface="Arial" panose="020B0604020202020204" pitchFamily="34" charset="0"/>
                  <a:buNone/>
                </a:pPr>
                <a:endParaRPr lang="en-US" dirty="0"/>
              </a:p>
            </p:txBody>
          </p:sp>
        </mc:Choice>
        <mc:Fallback xmlns="">
          <p:sp>
            <p:nvSpPr>
              <p:cNvPr id="4" name="Content Placeholder 2">
                <a:extLst>
                  <a:ext uri="{FF2B5EF4-FFF2-40B4-BE49-F238E27FC236}">
                    <a16:creationId xmlns:a16="http://schemas.microsoft.com/office/drawing/2014/main" id="{0D76B620-EBB4-5A44-8FD9-0B7B115AC46F}"/>
                  </a:ext>
                </a:extLst>
              </p:cNvPr>
              <p:cNvSpPr txBox="1">
                <a:spLocks noRot="1" noChangeAspect="1" noMove="1" noResize="1" noEditPoints="1" noAdjustHandles="1" noChangeArrowheads="1" noChangeShapeType="1" noTextEdit="1"/>
              </p:cNvSpPr>
              <p:nvPr/>
            </p:nvSpPr>
            <p:spPr>
              <a:xfrm>
                <a:off x="5977128" y="2145983"/>
                <a:ext cx="4824222" cy="4351338"/>
              </a:xfrm>
              <a:prstGeom prst="rect">
                <a:avLst/>
              </a:prstGeom>
              <a:blipFill>
                <a:blip r:embed="rId4"/>
                <a:stretch>
                  <a:fillRect l="-2655" t="-2381"/>
                </a:stretch>
              </a:blipFill>
            </p:spPr>
            <p:txBody>
              <a:bodyPr/>
              <a:lstStyle/>
              <a:p>
                <a:r>
                  <a:rPr lang="en-US">
                    <a:noFill/>
                  </a:rPr>
                  <a:t> </a:t>
                </a:r>
              </a:p>
            </p:txBody>
          </p:sp>
        </mc:Fallback>
      </mc:AlternateContent>
    </p:spTree>
    <p:extLst>
      <p:ext uri="{BB962C8B-B14F-4D97-AF65-F5344CB8AC3E}">
        <p14:creationId xmlns:p14="http://schemas.microsoft.com/office/powerpoint/2010/main" val="73578352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1066800" y="642594"/>
            <a:ext cx="10320338" cy="1371600"/>
          </a:xfrm>
        </p:spPr>
        <p:txBody>
          <a:bodyPr/>
          <a:lstStyle/>
          <a:p>
            <a:r>
              <a:rPr lang="en-US" dirty="0">
                <a:latin typeface="Helvetica" pitchFamily="2" charset="0"/>
              </a:rPr>
              <a:t>Which Variable to Choose? (Pure Symbol Example)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10987087" cy="3849624"/>
              </a:xfrm>
            </p:spPr>
            <p:txBody>
              <a:bodyPr>
                <a:normAutofit fontScale="92500" lnSpcReduction="10000"/>
              </a:bodyPr>
              <a:lstStyle/>
              <a:p>
                <a:pPr marL="0" indent="0">
                  <a:buNone/>
                </a:pPr>
                <a:r>
                  <a:rPr lang="en-US" sz="2400" b="1" dirty="0">
                    <a:latin typeface="Helvetica" pitchFamily="2" charset="0"/>
                  </a:rPr>
                  <a:t>Knowledge Base:</a:t>
                </a:r>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𝑋</m:t>
                    </m:r>
                    <m:r>
                      <a:rPr lang="en-US" sz="2400" i="1">
                        <a:latin typeface="Cambria Math" panose="02040503050406030204" pitchFamily="18" charset="0"/>
                      </a:rPr>
                      <m:t>∨</m:t>
                    </m:r>
                    <m:r>
                      <a:rPr lang="en-US" sz="2400" b="0" i="1">
                        <a:latin typeface="Cambria Math" panose="02040503050406030204" pitchFamily="18" charset="0"/>
                      </a:rPr>
                      <m:t>𝑌</m:t>
                    </m:r>
                    <m:r>
                      <a:rPr lang="en-US" sz="2400" i="1">
                        <a:latin typeface="Cambria Math" panose="02040503050406030204" pitchFamily="18" charset="0"/>
                      </a:rPr>
                      <m:t>∨</m:t>
                    </m:r>
                    <m:r>
                      <a:rPr lang="en-US" sz="2400" b="0" i="1">
                        <a:latin typeface="Cambria Math" panose="02040503050406030204" pitchFamily="18" charset="0"/>
                      </a:rPr>
                      <m:t>𝑍</m:t>
                    </m:r>
                  </m:oMath>
                </a14:m>
                <a:endParaRPr lang="en-US" sz="2400" dirty="0"/>
              </a:p>
              <a:p>
                <a14:m>
                  <m:oMath xmlns:m="http://schemas.openxmlformats.org/officeDocument/2006/math">
                    <m:r>
                      <a:rPr lang="en-US" sz="2400" b="1" i="1">
                        <a:latin typeface="Cambria Math" panose="02040503050406030204" pitchFamily="18" charset="0"/>
                      </a:rPr>
                      <m:t>¬</m:t>
                    </m:r>
                    <m:r>
                      <a:rPr lang="en-US" sz="2400" b="0" i="1">
                        <a:latin typeface="Cambria Math" panose="02040503050406030204" pitchFamily="18" charset="0"/>
                      </a:rPr>
                      <m:t>𝑌</m:t>
                    </m:r>
                    <m:r>
                      <a:rPr lang="en-US" sz="2400" i="1">
                        <a:latin typeface="Cambria Math" panose="02040503050406030204" pitchFamily="18" charset="0"/>
                      </a:rPr>
                      <m:t>∨</m:t>
                    </m:r>
                    <m:r>
                      <a:rPr lang="en-US" sz="2400" b="0" i="1">
                        <a:latin typeface="Cambria Math" panose="02040503050406030204" pitchFamily="18" charset="0"/>
                      </a:rPr>
                      <m:t>𝑍</m:t>
                    </m:r>
                  </m:oMath>
                </a14:m>
                <a:endParaRPr lang="en-US" sz="2400" dirty="0"/>
              </a:p>
              <a:p>
                <a:pPr marL="0" indent="0">
                  <a:buNone/>
                </a:pPr>
                <a:endParaRPr lang="en-US" sz="2400" dirty="0">
                  <a:latin typeface="Helvetica" pitchFamily="2" charset="0"/>
                </a:endParaRPr>
              </a:p>
              <a:p>
                <a:pPr marL="0" indent="0">
                  <a:buNone/>
                </a:pPr>
                <a:r>
                  <a:rPr lang="en-US" sz="2400" dirty="0">
                    <a:latin typeface="Helvetica" pitchFamily="2" charset="0"/>
                  </a:rPr>
                  <a:t>And just to be complete… X is a pure symbol too, right? It only shows up as negatively </a:t>
                </a:r>
                <a:r>
                  <a:rPr lang="en-US" sz="2400" dirty="0" err="1">
                    <a:latin typeface="Helvetica" pitchFamily="2" charset="0"/>
                  </a:rPr>
                  <a:t>valenced</a:t>
                </a:r>
                <a:r>
                  <a:rPr lang="en-US" sz="2400" dirty="0">
                    <a:latin typeface="Helvetica" pitchFamily="2" charset="0"/>
                  </a:rPr>
                  <a:t>.</a:t>
                </a:r>
              </a:p>
              <a:p>
                <a:pPr marL="0" indent="0">
                  <a:buNone/>
                </a:pPr>
                <a:r>
                  <a:rPr lang="en-US" sz="2400" dirty="0">
                    <a:latin typeface="Helvetica" pitchFamily="2" charset="0"/>
                  </a:rPr>
                  <a:t>So likewise, it makes no sense to ever set X to T.</a:t>
                </a:r>
              </a:p>
              <a:p>
                <a:pPr marL="0" indent="0">
                  <a:buNone/>
                </a:pPr>
                <a:r>
                  <a:rPr lang="en-US" sz="2400" dirty="0">
                    <a:latin typeface="Helvetica" pitchFamily="2" charset="0"/>
                  </a:rPr>
                  <a:t>If we set it to F though…</a:t>
                </a:r>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2" y="2145983"/>
                <a:ext cx="10987087" cy="3849624"/>
              </a:xfrm>
              <a:blipFill>
                <a:blip r:embed="rId3"/>
                <a:stretch>
                  <a:fillRect l="-808" r="-346" b="-9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0D76B620-EBB4-5A44-8FD9-0B7B115AC46F}"/>
                  </a:ext>
                </a:extLst>
              </p:cNvPr>
              <p:cNvSpPr txBox="1">
                <a:spLocks/>
              </p:cNvSpPr>
              <p:nvPr/>
            </p:nvSpPr>
            <p:spPr>
              <a:xfrm>
                <a:off x="5977128" y="2145983"/>
                <a:ext cx="482422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Helvetica" pitchFamily="2" charset="0"/>
                  </a:rPr>
                  <a:t>Variables:</a:t>
                </a:r>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m:t>
                      </m:r>
                      <m:r>
                        <a:rPr lang="en-US" b="0" i="1" smtClean="0">
                          <a:latin typeface="Cambria Math" panose="02040503050406030204" pitchFamily="18" charset="0"/>
                        </a:rPr>
                        <m:t>𝐹</m:t>
                      </m:r>
                    </m:oMath>
                  </m:oMathPara>
                </a14:m>
                <a:endParaRPr lang="en-US" dirty="0"/>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𝑌</m:t>
                      </m:r>
                      <m:r>
                        <a:rPr lang="en-US" i="1">
                          <a:latin typeface="Cambria Math" panose="02040503050406030204" pitchFamily="18" charset="0"/>
                        </a:rPr>
                        <m:t>=?</m:t>
                      </m:r>
                    </m:oMath>
                  </m:oMathPara>
                </a14:m>
                <a:endParaRPr lang="en-US" dirty="0"/>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m:t>
                      </m:r>
                    </m:oMath>
                  </m:oMathPara>
                </a14:m>
                <a:endParaRPr lang="en-US" dirty="0"/>
              </a:p>
              <a:p>
                <a:pPr marL="0" indent="0">
                  <a:buNone/>
                </a:pPr>
                <a:endParaRPr lang="en-US" dirty="0"/>
              </a:p>
              <a:p>
                <a:pPr marL="0" indent="0">
                  <a:buFont typeface="Arial" panose="020B0604020202020204" pitchFamily="34" charset="0"/>
                  <a:buNone/>
                </a:pPr>
                <a:endParaRPr lang="en-US" dirty="0"/>
              </a:p>
            </p:txBody>
          </p:sp>
        </mc:Choice>
        <mc:Fallback xmlns="">
          <p:sp>
            <p:nvSpPr>
              <p:cNvPr id="4" name="Content Placeholder 2">
                <a:extLst>
                  <a:ext uri="{FF2B5EF4-FFF2-40B4-BE49-F238E27FC236}">
                    <a16:creationId xmlns:a16="http://schemas.microsoft.com/office/drawing/2014/main" id="{0D76B620-EBB4-5A44-8FD9-0B7B115AC46F}"/>
                  </a:ext>
                </a:extLst>
              </p:cNvPr>
              <p:cNvSpPr txBox="1">
                <a:spLocks noRot="1" noChangeAspect="1" noMove="1" noResize="1" noEditPoints="1" noAdjustHandles="1" noChangeArrowheads="1" noChangeShapeType="1" noTextEdit="1"/>
              </p:cNvSpPr>
              <p:nvPr/>
            </p:nvSpPr>
            <p:spPr>
              <a:xfrm>
                <a:off x="5977128" y="2145983"/>
                <a:ext cx="4824222" cy="4351338"/>
              </a:xfrm>
              <a:prstGeom prst="rect">
                <a:avLst/>
              </a:prstGeom>
              <a:blipFill>
                <a:blip r:embed="rId4"/>
                <a:stretch>
                  <a:fillRect l="-2655" t="-2381"/>
                </a:stretch>
              </a:blipFill>
            </p:spPr>
            <p:txBody>
              <a:bodyPr/>
              <a:lstStyle/>
              <a:p>
                <a:r>
                  <a:rPr lang="en-US">
                    <a:noFill/>
                  </a:rPr>
                  <a:t> </a:t>
                </a:r>
              </a:p>
            </p:txBody>
          </p:sp>
        </mc:Fallback>
      </mc:AlternateContent>
    </p:spTree>
    <p:extLst>
      <p:ext uri="{BB962C8B-B14F-4D97-AF65-F5344CB8AC3E}">
        <p14:creationId xmlns:p14="http://schemas.microsoft.com/office/powerpoint/2010/main" val="40935061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1066800" y="642594"/>
            <a:ext cx="10320338" cy="1371600"/>
          </a:xfrm>
        </p:spPr>
        <p:txBody>
          <a:bodyPr/>
          <a:lstStyle/>
          <a:p>
            <a:r>
              <a:rPr lang="en-US" dirty="0">
                <a:latin typeface="Helvetica" pitchFamily="2" charset="0"/>
              </a:rPr>
              <a:t>Which Variable to Choose? (Pure Symbol Example)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10987087" cy="3849624"/>
              </a:xfrm>
            </p:spPr>
            <p:txBody>
              <a:bodyPr>
                <a:normAutofit/>
              </a:bodyPr>
              <a:lstStyle/>
              <a:p>
                <a:pPr marL="0" indent="0">
                  <a:buNone/>
                </a:pPr>
                <a:r>
                  <a:rPr lang="en-US" sz="2400" b="1" dirty="0">
                    <a:latin typeface="Helvetica" pitchFamily="2" charset="0"/>
                  </a:rPr>
                  <a:t>Knowledge Base:</a:t>
                </a:r>
              </a:p>
              <a:p>
                <a14:m>
                  <m:oMath xmlns:m="http://schemas.openxmlformats.org/officeDocument/2006/math">
                    <m:r>
                      <a:rPr lang="en-US" sz="2400" b="1" i="1">
                        <a:latin typeface="Cambria Math" panose="02040503050406030204" pitchFamily="18" charset="0"/>
                      </a:rPr>
                      <m:t>𝑻</m:t>
                    </m:r>
                    <m:r>
                      <a:rPr lang="en-US" sz="2400" i="1">
                        <a:latin typeface="Cambria Math" panose="02040503050406030204" pitchFamily="18" charset="0"/>
                      </a:rPr>
                      <m:t>∨</m:t>
                    </m:r>
                    <m:r>
                      <a:rPr lang="en-US" sz="2400" b="0" i="1">
                        <a:latin typeface="Cambria Math" panose="02040503050406030204" pitchFamily="18" charset="0"/>
                      </a:rPr>
                      <m:t>𝑌</m:t>
                    </m:r>
                    <m:r>
                      <a:rPr lang="en-US" sz="2400" i="1">
                        <a:latin typeface="Cambria Math" panose="02040503050406030204" pitchFamily="18" charset="0"/>
                      </a:rPr>
                      <m:t>∨</m:t>
                    </m:r>
                    <m:r>
                      <a:rPr lang="en-US" sz="2400" b="0" i="1">
                        <a:latin typeface="Cambria Math" panose="02040503050406030204" pitchFamily="18" charset="0"/>
                      </a:rPr>
                      <m:t>𝑍</m:t>
                    </m:r>
                  </m:oMath>
                </a14:m>
                <a:endParaRPr lang="en-US" sz="2400" dirty="0"/>
              </a:p>
              <a:p>
                <a14:m>
                  <m:oMath xmlns:m="http://schemas.openxmlformats.org/officeDocument/2006/math">
                    <m:r>
                      <a:rPr lang="en-US" sz="2400" b="1" i="1">
                        <a:latin typeface="Cambria Math" panose="02040503050406030204" pitchFamily="18" charset="0"/>
                      </a:rPr>
                      <m:t>¬</m:t>
                    </m:r>
                    <m:r>
                      <a:rPr lang="en-US" sz="2400" b="0" i="1">
                        <a:latin typeface="Cambria Math" panose="02040503050406030204" pitchFamily="18" charset="0"/>
                      </a:rPr>
                      <m:t>𝑌</m:t>
                    </m:r>
                    <m:r>
                      <a:rPr lang="en-US" sz="2400" i="1">
                        <a:latin typeface="Cambria Math" panose="02040503050406030204" pitchFamily="18" charset="0"/>
                      </a:rPr>
                      <m:t>∨</m:t>
                    </m:r>
                    <m:r>
                      <a:rPr lang="en-US" sz="2400" b="0" i="1">
                        <a:latin typeface="Cambria Math" panose="02040503050406030204" pitchFamily="18" charset="0"/>
                      </a:rPr>
                      <m:t>𝑍</m:t>
                    </m:r>
                  </m:oMath>
                </a14:m>
                <a:endParaRPr lang="en-US" sz="2400" dirty="0"/>
              </a:p>
              <a:p>
                <a:pPr marL="0" indent="0">
                  <a:buNone/>
                </a:pPr>
                <a:endParaRPr lang="en-US" sz="2400" dirty="0">
                  <a:latin typeface="Helvetica" pitchFamily="2" charset="0"/>
                </a:endParaRPr>
              </a:p>
              <a:p>
                <a:pPr marL="0" indent="0">
                  <a:buNone/>
                </a:pPr>
                <a:r>
                  <a:rPr lang="en-US" sz="2400" dirty="0">
                    <a:latin typeface="Helvetica" pitchFamily="2" charset="0"/>
                  </a:rPr>
                  <a:t>Then, voila, that clause immediately becomes true!</a:t>
                </a:r>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2" y="2145983"/>
                <a:ext cx="10987087" cy="3849624"/>
              </a:xfrm>
              <a:blipFill>
                <a:blip r:embed="rId3"/>
                <a:stretch>
                  <a:fillRect l="-9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0D76B620-EBB4-5A44-8FD9-0B7B115AC46F}"/>
                  </a:ext>
                </a:extLst>
              </p:cNvPr>
              <p:cNvSpPr txBox="1">
                <a:spLocks/>
              </p:cNvSpPr>
              <p:nvPr/>
            </p:nvSpPr>
            <p:spPr>
              <a:xfrm>
                <a:off x="5977128" y="2145983"/>
                <a:ext cx="482422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Helvetica" pitchFamily="2" charset="0"/>
                  </a:rPr>
                  <a:t>Variables:</a:t>
                </a:r>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m:t>
                      </m:r>
                      <m:r>
                        <a:rPr lang="en-US" b="0" i="1" smtClean="0">
                          <a:latin typeface="Cambria Math" panose="02040503050406030204" pitchFamily="18" charset="0"/>
                        </a:rPr>
                        <m:t>𝐹</m:t>
                      </m:r>
                    </m:oMath>
                  </m:oMathPara>
                </a14:m>
                <a:endParaRPr lang="en-US" dirty="0"/>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𝑌</m:t>
                      </m:r>
                      <m:r>
                        <a:rPr lang="en-US" i="1">
                          <a:latin typeface="Cambria Math" panose="02040503050406030204" pitchFamily="18" charset="0"/>
                        </a:rPr>
                        <m:t>=?</m:t>
                      </m:r>
                    </m:oMath>
                  </m:oMathPara>
                </a14:m>
                <a:endParaRPr lang="en-US" dirty="0"/>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m:t>
                      </m:r>
                    </m:oMath>
                  </m:oMathPara>
                </a14:m>
                <a:endParaRPr lang="en-US" dirty="0"/>
              </a:p>
              <a:p>
                <a:pPr marL="0" indent="0">
                  <a:buNone/>
                </a:pPr>
                <a:endParaRPr lang="en-US" dirty="0"/>
              </a:p>
              <a:p>
                <a:pPr marL="0" indent="0">
                  <a:buFont typeface="Arial" panose="020B0604020202020204" pitchFamily="34" charset="0"/>
                  <a:buNone/>
                </a:pPr>
                <a:endParaRPr lang="en-US" dirty="0"/>
              </a:p>
            </p:txBody>
          </p:sp>
        </mc:Choice>
        <mc:Fallback xmlns="">
          <p:sp>
            <p:nvSpPr>
              <p:cNvPr id="4" name="Content Placeholder 2">
                <a:extLst>
                  <a:ext uri="{FF2B5EF4-FFF2-40B4-BE49-F238E27FC236}">
                    <a16:creationId xmlns:a16="http://schemas.microsoft.com/office/drawing/2014/main" id="{0D76B620-EBB4-5A44-8FD9-0B7B115AC46F}"/>
                  </a:ext>
                </a:extLst>
              </p:cNvPr>
              <p:cNvSpPr txBox="1">
                <a:spLocks noRot="1" noChangeAspect="1" noMove="1" noResize="1" noEditPoints="1" noAdjustHandles="1" noChangeArrowheads="1" noChangeShapeType="1" noTextEdit="1"/>
              </p:cNvSpPr>
              <p:nvPr/>
            </p:nvSpPr>
            <p:spPr>
              <a:xfrm>
                <a:off x="5977128" y="2145983"/>
                <a:ext cx="4824222" cy="4351338"/>
              </a:xfrm>
              <a:prstGeom prst="rect">
                <a:avLst/>
              </a:prstGeom>
              <a:blipFill>
                <a:blip r:embed="rId4"/>
                <a:stretch>
                  <a:fillRect l="-2655" t="-2381"/>
                </a:stretch>
              </a:blipFill>
            </p:spPr>
            <p:txBody>
              <a:bodyPr/>
              <a:lstStyle/>
              <a:p>
                <a:r>
                  <a:rPr lang="en-US">
                    <a:noFill/>
                  </a:rPr>
                  <a:t> </a:t>
                </a:r>
              </a:p>
            </p:txBody>
          </p:sp>
        </mc:Fallback>
      </mc:AlternateContent>
    </p:spTree>
    <p:extLst>
      <p:ext uri="{BB962C8B-B14F-4D97-AF65-F5344CB8AC3E}">
        <p14:creationId xmlns:p14="http://schemas.microsoft.com/office/powerpoint/2010/main" val="20999300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1066800" y="642594"/>
            <a:ext cx="10320338" cy="1371600"/>
          </a:xfrm>
        </p:spPr>
        <p:txBody>
          <a:bodyPr/>
          <a:lstStyle/>
          <a:p>
            <a:r>
              <a:rPr lang="en-US" dirty="0">
                <a:latin typeface="Helvetica" pitchFamily="2" charset="0"/>
              </a:rPr>
              <a:t>Which Variable to Choose? (Pure Symbol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9915526" cy="3849624"/>
          </a:xfrm>
        </p:spPr>
        <p:txBody>
          <a:bodyPr>
            <a:normAutofit/>
          </a:bodyPr>
          <a:lstStyle/>
          <a:p>
            <a:r>
              <a:rPr lang="en-US" sz="2400" dirty="0">
                <a:latin typeface="Helvetica" pitchFamily="2" charset="0"/>
              </a:rPr>
              <a:t>With Unit Clauses and Pure Symbols under our belts, we can improve our SAT algorithm!</a:t>
            </a:r>
          </a:p>
          <a:p>
            <a:endParaRPr lang="en-US" sz="2400" dirty="0">
              <a:latin typeface="Helvetica" pitchFamily="2" charset="0"/>
            </a:endParaRPr>
          </a:p>
          <a:p>
            <a:r>
              <a:rPr lang="en-US" sz="2400" dirty="0">
                <a:latin typeface="Helvetica" pitchFamily="2" charset="0"/>
              </a:rPr>
              <a:t>The next slide details the </a:t>
            </a:r>
            <a:r>
              <a:rPr lang="en-US" sz="2400" b="1" dirty="0">
                <a:latin typeface="Helvetica" pitchFamily="2" charset="0"/>
              </a:rPr>
              <a:t>DPLL</a:t>
            </a:r>
            <a:r>
              <a:rPr lang="en-US" sz="2400" dirty="0">
                <a:latin typeface="Helvetica" pitchFamily="2" charset="0"/>
              </a:rPr>
              <a:t> Algorithm</a:t>
            </a:r>
          </a:p>
          <a:p>
            <a:pPr lvl="1"/>
            <a:r>
              <a:rPr lang="en-US" sz="2200" dirty="0">
                <a:latin typeface="Helvetica" pitchFamily="2" charset="0"/>
              </a:rPr>
              <a:t>Named for the authors of both it and its predecessor, </a:t>
            </a:r>
          </a:p>
          <a:p>
            <a:pPr lvl="2"/>
            <a:r>
              <a:rPr lang="en-US" sz="2100" dirty="0">
                <a:latin typeface="Helvetica" pitchFamily="2" charset="0"/>
              </a:rPr>
              <a:t>Martin Davis, Hilary Putnam, George </a:t>
            </a:r>
            <a:r>
              <a:rPr lang="en-US" sz="2100" dirty="0" err="1">
                <a:latin typeface="Helvetica" pitchFamily="2" charset="0"/>
              </a:rPr>
              <a:t>Logemann</a:t>
            </a:r>
            <a:r>
              <a:rPr lang="en-US" sz="2100" dirty="0">
                <a:latin typeface="Helvetica" pitchFamily="2" charset="0"/>
              </a:rPr>
              <a:t>, Donald Loveland</a:t>
            </a:r>
          </a:p>
          <a:p>
            <a:pPr lvl="2"/>
            <a:endParaRPr lang="en-US" sz="2100" dirty="0">
              <a:latin typeface="Helvetica" pitchFamily="2" charset="0"/>
            </a:endParaRPr>
          </a:p>
          <a:p>
            <a:r>
              <a:rPr lang="en-US" sz="2400" dirty="0">
                <a:latin typeface="Helvetica" pitchFamily="2" charset="0"/>
              </a:rPr>
              <a:t>This is one of the bots you are provided with for your next project!</a:t>
            </a:r>
          </a:p>
        </p:txBody>
      </p:sp>
    </p:spTree>
    <p:extLst>
      <p:ext uri="{BB962C8B-B14F-4D97-AF65-F5344CB8AC3E}">
        <p14:creationId xmlns:p14="http://schemas.microsoft.com/office/powerpoint/2010/main" val="184922645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1066800" y="642594"/>
            <a:ext cx="10320338" cy="1371600"/>
          </a:xfrm>
        </p:spPr>
        <p:txBody>
          <a:bodyPr/>
          <a:lstStyle/>
          <a:p>
            <a:r>
              <a:rPr lang="en-US" dirty="0">
                <a:latin typeface="Helvetica" pitchFamily="2" charset="0"/>
              </a:rPr>
              <a:t>DPLL Algorithm</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9915526" cy="3849624"/>
          </a:xfrm>
        </p:spPr>
        <p:txBody>
          <a:bodyPr>
            <a:normAutofit fontScale="70000" lnSpcReduction="20000"/>
          </a:bodyPr>
          <a:lstStyle/>
          <a:p>
            <a:pPr marL="0" indent="0">
              <a:buNone/>
            </a:pPr>
            <a:r>
              <a:rPr lang="en-US" sz="2400" dirty="0">
                <a:latin typeface="Consolas" panose="020B0609020204030204" pitchFamily="49" charset="0"/>
                <a:cs typeface="Consolas" panose="020B0609020204030204" pitchFamily="49" charset="0"/>
              </a:rPr>
              <a:t>Begin with every variable’s value unassigned.</a:t>
            </a:r>
          </a:p>
          <a:p>
            <a:pPr marL="0" indent="0">
              <a:buNone/>
            </a:pPr>
            <a:r>
              <a:rPr lang="en-US" sz="2400" dirty="0">
                <a:latin typeface="Consolas" panose="020B0609020204030204" pitchFamily="49" charset="0"/>
                <a:cs typeface="Consolas" panose="020B0609020204030204" pitchFamily="49" charset="0"/>
              </a:rPr>
              <a:t>To find a model which satisfies a CNF expression:</a:t>
            </a:r>
          </a:p>
          <a:p>
            <a:pPr marL="0" indent="0">
              <a:buNone/>
            </a:pPr>
            <a:r>
              <a:rPr lang="en-US" sz="2400" dirty="0">
                <a:latin typeface="Consolas" panose="020B0609020204030204" pitchFamily="49" charset="0"/>
                <a:cs typeface="Consolas" panose="020B0609020204030204" pitchFamily="49" charset="0"/>
              </a:rPr>
              <a:t>    Simplify the model using unit propagation.</a:t>
            </a:r>
          </a:p>
          <a:p>
            <a:pPr marL="0" indent="0">
              <a:buNone/>
            </a:pPr>
            <a:r>
              <a:rPr lang="en-US" sz="2400" dirty="0">
                <a:latin typeface="Consolas" panose="020B0609020204030204" pitchFamily="49" charset="0"/>
                <a:cs typeface="Consolas" panose="020B0609020204030204" pitchFamily="49" charset="0"/>
              </a:rPr>
              <a:t>    Simplify the model using pure symbols.</a:t>
            </a:r>
          </a:p>
          <a:p>
            <a:pPr marL="0" indent="0">
              <a:buNone/>
            </a:pPr>
            <a:r>
              <a:rPr lang="en-US" sz="2400" dirty="0">
                <a:latin typeface="Consolas" panose="020B0609020204030204" pitchFamily="49" charset="0"/>
                <a:cs typeface="Consolas" panose="020B0609020204030204" pitchFamily="49" charset="0"/>
              </a:rPr>
              <a:t>    If every clause is true, return true.</a:t>
            </a:r>
          </a:p>
          <a:p>
            <a:pPr marL="0" indent="0">
              <a:buNone/>
            </a:pPr>
            <a:r>
              <a:rPr lang="en-US" sz="2400" dirty="0">
                <a:latin typeface="Consolas" panose="020B0609020204030204" pitchFamily="49" charset="0"/>
                <a:cs typeface="Consolas" panose="020B0609020204030204" pitchFamily="49" charset="0"/>
              </a:rPr>
              <a:t>    If any clause is empty, return false.</a:t>
            </a:r>
          </a:p>
          <a:p>
            <a:pPr marL="0" indent="0">
              <a:buNone/>
            </a:pPr>
            <a:r>
              <a:rPr lang="en-US" sz="2400" dirty="0">
                <a:latin typeface="Consolas" panose="020B0609020204030204" pitchFamily="49" charset="0"/>
                <a:cs typeface="Consolas" panose="020B0609020204030204" pitchFamily="49" charset="0"/>
              </a:rPr>
              <a:t>    Choose an unassigned variable V.</a:t>
            </a:r>
          </a:p>
          <a:p>
            <a:pPr marL="0" indent="0">
              <a:buNone/>
            </a:pPr>
            <a:r>
              <a:rPr lang="en-US" sz="2400" dirty="0">
                <a:latin typeface="Consolas" panose="020B0609020204030204" pitchFamily="49" charset="0"/>
                <a:cs typeface="Consolas" panose="020B0609020204030204" pitchFamily="49" charset="0"/>
              </a:rPr>
              <a:t>    Set V=T. Try to find a model that satisfies.</a:t>
            </a:r>
          </a:p>
          <a:p>
            <a:pPr marL="0" indent="0">
              <a:buNone/>
            </a:pPr>
            <a:r>
              <a:rPr lang="en-US" sz="2400" dirty="0">
                <a:latin typeface="Consolas" panose="020B0609020204030204" pitchFamily="49" charset="0"/>
                <a:cs typeface="Consolas" panose="020B0609020204030204" pitchFamily="49" charset="0"/>
              </a:rPr>
              <a:t>    Set V=F. Try to find a model that satisfies.</a:t>
            </a:r>
          </a:p>
          <a:p>
            <a:pPr marL="0" indent="0">
              <a:buNone/>
            </a:pPr>
            <a:r>
              <a:rPr lang="en-US" sz="2400" dirty="0">
                <a:latin typeface="Consolas" panose="020B0609020204030204" pitchFamily="49" charset="0"/>
                <a:cs typeface="Consolas" panose="020B0609020204030204" pitchFamily="49" charset="0"/>
              </a:rPr>
              <a:t>    Return false.</a:t>
            </a:r>
          </a:p>
        </p:txBody>
      </p:sp>
    </p:spTree>
    <p:extLst>
      <p:ext uri="{BB962C8B-B14F-4D97-AF65-F5344CB8AC3E}">
        <p14:creationId xmlns:p14="http://schemas.microsoft.com/office/powerpoint/2010/main" val="32427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dissolv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 Propositional Representation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103120"/>
                <a:ext cx="10058400" cy="3849624"/>
              </a:xfrm>
            </p:spPr>
            <p:txBody>
              <a:bodyPr>
                <a:normAutofit/>
              </a:bodyPr>
              <a:lstStyle/>
              <a:p>
                <a:pPr marL="0" indent="0">
                  <a:buNone/>
                </a:pPr>
                <a:r>
                  <a:rPr lang="en-US" sz="2400" dirty="0">
                    <a:latin typeface="Helvetica" pitchFamily="2" charset="0"/>
                  </a:rPr>
                  <a:t>Our Proposition Syntax:</a:t>
                </a:r>
              </a:p>
              <a:p>
                <a14:m>
                  <m:oMath xmlns:m="http://schemas.openxmlformats.org/officeDocument/2006/math">
                    <m:r>
                      <a:rPr lang="en-US" sz="2400" i="1" dirty="0">
                        <a:latin typeface="Cambria Math" panose="02040503050406030204" pitchFamily="18" charset="0"/>
                      </a:rPr>
                      <m:t>𝐵𝐴</m:t>
                    </m:r>
                    <m:r>
                      <a:rPr lang="en-US" sz="2400" i="1" dirty="0">
                        <a:latin typeface="Cambria Math" panose="02040503050406030204" pitchFamily="18" charset="0"/>
                      </a:rPr>
                      <m:t>1</m:t>
                    </m:r>
                  </m:oMath>
                </a14:m>
                <a:r>
                  <a:rPr lang="en-US" sz="2400" dirty="0">
                    <a:latin typeface="Helvetica" pitchFamily="2" charset="0"/>
                  </a:rPr>
                  <a:t> = “There is a breeze at A1.”</a:t>
                </a:r>
              </a:p>
              <a:p>
                <a14:m>
                  <m:oMath xmlns:m="http://schemas.openxmlformats.org/officeDocument/2006/math">
                    <m:r>
                      <a:rPr lang="en-US" sz="2400" i="1" dirty="0">
                        <a:latin typeface="Cambria Math" panose="02040503050406030204" pitchFamily="18" charset="0"/>
                      </a:rPr>
                      <m:t>𝐵𝐵</m:t>
                    </m:r>
                    <m:r>
                      <a:rPr lang="en-US" sz="2400" i="1" dirty="0">
                        <a:latin typeface="Cambria Math" panose="02040503050406030204" pitchFamily="18" charset="0"/>
                      </a:rPr>
                      <m:t>1</m:t>
                    </m:r>
                  </m:oMath>
                </a14:m>
                <a:r>
                  <a:rPr lang="en-US" sz="2400" dirty="0">
                    <a:latin typeface="Helvetica" pitchFamily="2" charset="0"/>
                  </a:rPr>
                  <a:t> = “There is a breeze at B1.”</a:t>
                </a:r>
              </a:p>
              <a:p>
                <a14:m>
                  <m:oMath xmlns:m="http://schemas.openxmlformats.org/officeDocument/2006/math">
                    <m:r>
                      <a:rPr lang="en-US" sz="2400" i="1" dirty="0">
                        <a:latin typeface="Cambria Math" panose="02040503050406030204" pitchFamily="18" charset="0"/>
                      </a:rPr>
                      <m:t>𝑃𝐶</m:t>
                    </m:r>
                    <m:r>
                      <a:rPr lang="en-US" sz="2400" i="1" dirty="0">
                        <a:latin typeface="Cambria Math" panose="02040503050406030204" pitchFamily="18" charset="0"/>
                      </a:rPr>
                      <m:t>1</m:t>
                    </m:r>
                  </m:oMath>
                </a14:m>
                <a:r>
                  <a:rPr lang="en-US" sz="2400" dirty="0">
                    <a:latin typeface="Helvetica" pitchFamily="2" charset="0"/>
                  </a:rPr>
                  <a:t> = “There is a pit at C1.”</a:t>
                </a:r>
              </a:p>
              <a:p>
                <a14:m>
                  <m:oMath xmlns:m="http://schemas.openxmlformats.org/officeDocument/2006/math">
                    <m:r>
                      <a:rPr lang="en-US" sz="2400" i="1" dirty="0">
                        <a:latin typeface="Cambria Math" panose="02040503050406030204" pitchFamily="18" charset="0"/>
                      </a:rPr>
                      <m:t>𝑃𝐴</m:t>
                    </m:r>
                    <m:r>
                      <a:rPr lang="en-US" sz="2400" i="1" dirty="0">
                        <a:latin typeface="Cambria Math" panose="02040503050406030204" pitchFamily="18" charset="0"/>
                      </a:rPr>
                      <m:t>2</m:t>
                    </m:r>
                  </m:oMath>
                </a14:m>
                <a:r>
                  <a:rPr lang="en-US" sz="2400" dirty="0">
                    <a:latin typeface="Helvetica" pitchFamily="2" charset="0"/>
                  </a:rPr>
                  <a:t> = “There is a pit at A2.”</a:t>
                </a:r>
              </a:p>
              <a:p>
                <a14:m>
                  <m:oMath xmlns:m="http://schemas.openxmlformats.org/officeDocument/2006/math">
                    <m:r>
                      <a:rPr lang="en-US" sz="2400" i="1" dirty="0">
                        <a:latin typeface="Cambria Math" panose="02040503050406030204" pitchFamily="18" charset="0"/>
                      </a:rPr>
                      <m:t>𝑃𝐵</m:t>
                    </m:r>
                    <m:r>
                      <a:rPr lang="en-US" sz="2400" i="1" dirty="0">
                        <a:latin typeface="Cambria Math" panose="02040503050406030204" pitchFamily="18" charset="0"/>
                      </a:rPr>
                      <m:t>2</m:t>
                    </m:r>
                  </m:oMath>
                </a14:m>
                <a:r>
                  <a:rPr lang="en-US" sz="2400" dirty="0">
                    <a:latin typeface="Helvetica" pitchFamily="2" charset="0"/>
                  </a:rPr>
                  <a:t> = “There is a pit at B2.”</a:t>
                </a:r>
              </a:p>
              <a:p>
                <a:pPr marL="0" indent="0">
                  <a:buNone/>
                </a:pPr>
                <a:r>
                  <a:rPr lang="en-US" sz="2400" dirty="0">
                    <a:latin typeface="Helvetica" pitchFamily="2" charset="0"/>
                  </a:rPr>
                  <a:t>… and so on</a:t>
                </a: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2103120"/>
                <a:ext cx="10058400" cy="3849624"/>
              </a:xfrm>
              <a:blipFill>
                <a:blip r:embed="rId3"/>
                <a:stretch>
                  <a:fillRect l="-1010" b="-2961"/>
                </a:stretch>
              </a:blipFill>
            </p:spPr>
            <p:txBody>
              <a:bodyPr/>
              <a:lstStyle/>
              <a:p>
                <a:r>
                  <a:rPr lang="en-US">
                    <a:noFill/>
                  </a:rPr>
                  <a:t> </a:t>
                </a:r>
              </a:p>
            </p:txBody>
          </p:sp>
        </mc:Fallback>
      </mc:AlternateContent>
    </p:spTree>
    <p:extLst>
      <p:ext uri="{BB962C8B-B14F-4D97-AF65-F5344CB8AC3E}">
        <p14:creationId xmlns:p14="http://schemas.microsoft.com/office/powerpoint/2010/main" val="140789477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1066800" y="642594"/>
            <a:ext cx="10320338" cy="1371600"/>
          </a:xfrm>
        </p:spPr>
        <p:txBody>
          <a:bodyPr/>
          <a:lstStyle/>
          <a:p>
            <a:r>
              <a:rPr lang="en-US" dirty="0">
                <a:latin typeface="Helvetica" pitchFamily="2" charset="0"/>
              </a:rPr>
              <a:t>DPLL Algorithm</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9915526" cy="3849624"/>
          </a:xfrm>
        </p:spPr>
        <p:txBody>
          <a:bodyPr>
            <a:normAutofit fontScale="70000" lnSpcReduction="20000"/>
          </a:bodyPr>
          <a:lstStyle/>
          <a:p>
            <a:pPr marL="0" indent="0">
              <a:buNone/>
            </a:pPr>
            <a:r>
              <a:rPr lang="en-US" sz="2400" dirty="0">
                <a:latin typeface="Consolas" panose="020B0609020204030204" pitchFamily="49" charset="0"/>
                <a:cs typeface="Consolas" panose="020B0609020204030204" pitchFamily="49" charset="0"/>
              </a:rPr>
              <a:t>Begin with every variable’s value unassigned.</a:t>
            </a:r>
          </a:p>
          <a:p>
            <a:pPr marL="0" indent="0">
              <a:buNone/>
            </a:pPr>
            <a:r>
              <a:rPr lang="en-US" sz="2400" dirty="0">
                <a:latin typeface="Consolas" panose="020B0609020204030204" pitchFamily="49" charset="0"/>
                <a:cs typeface="Consolas" panose="020B0609020204030204" pitchFamily="49" charset="0"/>
              </a:rPr>
              <a:t>To find a model which satisfies a CNF expression:</a:t>
            </a:r>
          </a:p>
          <a:p>
            <a:pPr marL="0" indent="0">
              <a:buNone/>
            </a:pPr>
            <a:r>
              <a:rPr lang="en-US" sz="2400" dirty="0">
                <a:latin typeface="Consolas" panose="020B0609020204030204" pitchFamily="49" charset="0"/>
                <a:cs typeface="Consolas" panose="020B0609020204030204" pitchFamily="49" charset="0"/>
              </a:rPr>
              <a:t>    Simplify the model using </a:t>
            </a:r>
            <a:r>
              <a:rPr lang="en-US" sz="2400" b="1" dirty="0">
                <a:latin typeface="Consolas" panose="020B0609020204030204" pitchFamily="49" charset="0"/>
                <a:cs typeface="Consolas" panose="020B0609020204030204" pitchFamily="49" charset="0"/>
              </a:rPr>
              <a:t>unit propagation</a:t>
            </a:r>
            <a:r>
              <a:rPr lang="en-US" sz="2400" dirty="0">
                <a:latin typeface="Consolas" panose="020B0609020204030204" pitchFamily="49" charset="0"/>
                <a:cs typeface="Consolas" panose="020B0609020204030204" pitchFamily="49" charset="0"/>
              </a:rPr>
              <a:t>.</a:t>
            </a:r>
          </a:p>
          <a:p>
            <a:pPr marL="0" indent="0">
              <a:buNone/>
            </a:pPr>
            <a:r>
              <a:rPr lang="en-US" sz="2400" dirty="0">
                <a:latin typeface="Consolas" panose="020B0609020204030204" pitchFamily="49" charset="0"/>
                <a:cs typeface="Consolas" panose="020B0609020204030204" pitchFamily="49" charset="0"/>
              </a:rPr>
              <a:t>    Simplify the model using pure symbols.</a:t>
            </a:r>
          </a:p>
          <a:p>
            <a:pPr marL="0" indent="0">
              <a:buNone/>
            </a:pPr>
            <a:r>
              <a:rPr lang="en-US" sz="2400" dirty="0">
                <a:latin typeface="Consolas" panose="020B0609020204030204" pitchFamily="49" charset="0"/>
                <a:cs typeface="Consolas" panose="020B0609020204030204" pitchFamily="49" charset="0"/>
              </a:rPr>
              <a:t>    If every clause is true, return true.</a:t>
            </a:r>
          </a:p>
          <a:p>
            <a:pPr marL="0" indent="0">
              <a:buNone/>
            </a:pPr>
            <a:r>
              <a:rPr lang="en-US" sz="2400" dirty="0">
                <a:latin typeface="Consolas" panose="020B0609020204030204" pitchFamily="49" charset="0"/>
                <a:cs typeface="Consolas" panose="020B0609020204030204" pitchFamily="49" charset="0"/>
              </a:rPr>
              <a:t>    If any clause is empty, return false.</a:t>
            </a:r>
          </a:p>
          <a:p>
            <a:pPr marL="0" indent="0">
              <a:buNone/>
            </a:pPr>
            <a:r>
              <a:rPr lang="en-US" sz="2400" dirty="0">
                <a:latin typeface="Consolas" panose="020B0609020204030204" pitchFamily="49" charset="0"/>
                <a:cs typeface="Consolas" panose="020B0609020204030204" pitchFamily="49" charset="0"/>
              </a:rPr>
              <a:t>    Choose an unassigned variable V.</a:t>
            </a:r>
          </a:p>
          <a:p>
            <a:pPr marL="0" indent="0">
              <a:buNone/>
            </a:pPr>
            <a:r>
              <a:rPr lang="en-US" sz="2400" dirty="0">
                <a:latin typeface="Consolas" panose="020B0609020204030204" pitchFamily="49" charset="0"/>
                <a:cs typeface="Consolas" panose="020B0609020204030204" pitchFamily="49" charset="0"/>
              </a:rPr>
              <a:t>    Set V=T. Try to find a model that satisfies.</a:t>
            </a:r>
          </a:p>
          <a:p>
            <a:pPr marL="0" indent="0">
              <a:buNone/>
            </a:pPr>
            <a:r>
              <a:rPr lang="en-US" sz="2400" dirty="0">
                <a:latin typeface="Consolas" panose="020B0609020204030204" pitchFamily="49" charset="0"/>
                <a:cs typeface="Consolas" panose="020B0609020204030204" pitchFamily="49" charset="0"/>
              </a:rPr>
              <a:t>    Set V=F. Try to find a model that satisfies.</a:t>
            </a:r>
          </a:p>
          <a:p>
            <a:pPr marL="0" indent="0">
              <a:buNone/>
            </a:pPr>
            <a:r>
              <a:rPr lang="en-US" sz="2400" dirty="0">
                <a:latin typeface="Consolas" panose="020B0609020204030204" pitchFamily="49" charset="0"/>
                <a:cs typeface="Consolas" panose="020B0609020204030204" pitchFamily="49" charset="0"/>
              </a:rPr>
              <a:t>    Return false.</a:t>
            </a:r>
          </a:p>
        </p:txBody>
      </p:sp>
      <p:sp>
        <p:nvSpPr>
          <p:cNvPr id="4" name="TextBox 3">
            <a:extLst>
              <a:ext uri="{FF2B5EF4-FFF2-40B4-BE49-F238E27FC236}">
                <a16:creationId xmlns:a16="http://schemas.microsoft.com/office/drawing/2014/main" id="{493F1068-B6C2-434B-8BB6-291A36BD02A7}"/>
              </a:ext>
            </a:extLst>
          </p:cNvPr>
          <p:cNvSpPr txBox="1"/>
          <p:nvPr/>
        </p:nvSpPr>
        <p:spPr>
          <a:xfrm>
            <a:off x="8315325" y="862393"/>
            <a:ext cx="3414712" cy="4524315"/>
          </a:xfrm>
          <a:prstGeom prst="rect">
            <a:avLst/>
          </a:prstGeom>
          <a:noFill/>
        </p:spPr>
        <p:txBody>
          <a:bodyPr wrap="square" rtlCol="0">
            <a:spAutoFit/>
          </a:bodyPr>
          <a:lstStyle/>
          <a:p>
            <a:r>
              <a:rPr lang="en-US" sz="2400" dirty="0">
                <a:latin typeface="Helvetica" pitchFamily="2" charset="0"/>
                <a:ea typeface="Linux Libertine" panose="02000503000000000000" pitchFamily="2" charset="0"/>
                <a:cs typeface="Linux Libertine" panose="02000503000000000000" pitchFamily="2" charset="0"/>
              </a:rPr>
              <a:t>Unit propagation means: find unit clauses, and assign variables in those unity clauses the values they need to make the clause true.</a:t>
            </a:r>
          </a:p>
          <a:p>
            <a:endParaRPr lang="en-US" sz="2400" dirty="0">
              <a:latin typeface="Helvetica" pitchFamily="2" charset="0"/>
              <a:ea typeface="Linux Libertine" panose="02000503000000000000" pitchFamily="2" charset="0"/>
              <a:cs typeface="Linux Libertine" panose="02000503000000000000" pitchFamily="2" charset="0"/>
            </a:endParaRPr>
          </a:p>
          <a:p>
            <a:r>
              <a:rPr lang="en-US" sz="2400" dirty="0">
                <a:latin typeface="Helvetica" pitchFamily="2" charset="0"/>
                <a:ea typeface="Linux Libertine" panose="02000503000000000000" pitchFamily="2" charset="0"/>
                <a:cs typeface="Linux Libertine" panose="02000503000000000000" pitchFamily="2" charset="0"/>
              </a:rPr>
              <a:t>(As we saw before, the act of doing this can turn other clauses “into” unit clauses).</a:t>
            </a:r>
          </a:p>
        </p:txBody>
      </p:sp>
    </p:spTree>
    <p:extLst>
      <p:ext uri="{BB962C8B-B14F-4D97-AF65-F5344CB8AC3E}">
        <p14:creationId xmlns:p14="http://schemas.microsoft.com/office/powerpoint/2010/main" val="16253851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1066800" y="642594"/>
            <a:ext cx="10320338" cy="1371600"/>
          </a:xfrm>
        </p:spPr>
        <p:txBody>
          <a:bodyPr/>
          <a:lstStyle/>
          <a:p>
            <a:r>
              <a:rPr lang="en-US" dirty="0">
                <a:latin typeface="Helvetica" pitchFamily="2" charset="0"/>
              </a:rPr>
              <a:t>DPLL Algorithm</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9915526" cy="3849624"/>
          </a:xfrm>
        </p:spPr>
        <p:txBody>
          <a:bodyPr>
            <a:normAutofit fontScale="70000" lnSpcReduction="20000"/>
          </a:bodyPr>
          <a:lstStyle/>
          <a:p>
            <a:pPr marL="0" indent="0">
              <a:buNone/>
            </a:pPr>
            <a:r>
              <a:rPr lang="en-US" sz="2400" dirty="0">
                <a:latin typeface="Consolas" panose="020B0609020204030204" pitchFamily="49" charset="0"/>
                <a:cs typeface="Consolas" panose="020B0609020204030204" pitchFamily="49" charset="0"/>
              </a:rPr>
              <a:t>Begin with every variable’s value unassigned.</a:t>
            </a:r>
          </a:p>
          <a:p>
            <a:pPr marL="0" indent="0">
              <a:buNone/>
            </a:pPr>
            <a:r>
              <a:rPr lang="en-US" sz="2400" dirty="0">
                <a:latin typeface="Consolas" panose="020B0609020204030204" pitchFamily="49" charset="0"/>
                <a:cs typeface="Consolas" panose="020B0609020204030204" pitchFamily="49" charset="0"/>
              </a:rPr>
              <a:t>To find a model which satisfies a CNF expression:</a:t>
            </a:r>
          </a:p>
          <a:p>
            <a:pPr marL="0" indent="0">
              <a:buNone/>
            </a:pPr>
            <a:r>
              <a:rPr lang="en-US" sz="2400" dirty="0">
                <a:latin typeface="Consolas" panose="020B0609020204030204" pitchFamily="49" charset="0"/>
                <a:cs typeface="Consolas" panose="020B0609020204030204" pitchFamily="49" charset="0"/>
              </a:rPr>
              <a:t>    Simplify the model using unit propagation.</a:t>
            </a:r>
          </a:p>
          <a:p>
            <a:pPr marL="0" indent="0">
              <a:buNone/>
            </a:pPr>
            <a:r>
              <a:rPr lang="en-US" sz="2400" dirty="0">
                <a:latin typeface="Consolas" panose="020B0609020204030204" pitchFamily="49" charset="0"/>
                <a:cs typeface="Consolas" panose="020B0609020204030204" pitchFamily="49" charset="0"/>
              </a:rPr>
              <a:t>    Simplify the model using </a:t>
            </a:r>
            <a:r>
              <a:rPr lang="en-US" sz="2400" b="1" dirty="0">
                <a:latin typeface="Consolas" panose="020B0609020204030204" pitchFamily="49" charset="0"/>
                <a:cs typeface="Consolas" panose="020B0609020204030204" pitchFamily="49" charset="0"/>
              </a:rPr>
              <a:t>pure symbols</a:t>
            </a:r>
            <a:r>
              <a:rPr lang="en-US" sz="2400" dirty="0">
                <a:latin typeface="Consolas" panose="020B0609020204030204" pitchFamily="49" charset="0"/>
                <a:cs typeface="Consolas" panose="020B0609020204030204" pitchFamily="49" charset="0"/>
              </a:rPr>
              <a:t>.</a:t>
            </a:r>
          </a:p>
          <a:p>
            <a:pPr marL="0" indent="0">
              <a:buNone/>
            </a:pPr>
            <a:r>
              <a:rPr lang="en-US" sz="2400" dirty="0">
                <a:latin typeface="Consolas" panose="020B0609020204030204" pitchFamily="49" charset="0"/>
                <a:cs typeface="Consolas" panose="020B0609020204030204" pitchFamily="49" charset="0"/>
              </a:rPr>
              <a:t>    If every clause is true, return true.</a:t>
            </a:r>
          </a:p>
          <a:p>
            <a:pPr marL="0" indent="0">
              <a:buNone/>
            </a:pPr>
            <a:r>
              <a:rPr lang="en-US" sz="2400" dirty="0">
                <a:latin typeface="Consolas" panose="020B0609020204030204" pitchFamily="49" charset="0"/>
                <a:cs typeface="Consolas" panose="020B0609020204030204" pitchFamily="49" charset="0"/>
              </a:rPr>
              <a:t>    If any clause is empty, return false.</a:t>
            </a:r>
          </a:p>
          <a:p>
            <a:pPr marL="0" indent="0">
              <a:buNone/>
            </a:pPr>
            <a:r>
              <a:rPr lang="en-US" sz="2400" dirty="0">
                <a:latin typeface="Consolas" panose="020B0609020204030204" pitchFamily="49" charset="0"/>
                <a:cs typeface="Consolas" panose="020B0609020204030204" pitchFamily="49" charset="0"/>
              </a:rPr>
              <a:t>    Choose an unassigned variable V.</a:t>
            </a:r>
          </a:p>
          <a:p>
            <a:pPr marL="0" indent="0">
              <a:buNone/>
            </a:pPr>
            <a:r>
              <a:rPr lang="en-US" sz="2400" dirty="0">
                <a:latin typeface="Consolas" panose="020B0609020204030204" pitchFamily="49" charset="0"/>
                <a:cs typeface="Consolas" panose="020B0609020204030204" pitchFamily="49" charset="0"/>
              </a:rPr>
              <a:t>    Set V=T. Try to find a model that satisfies.</a:t>
            </a:r>
          </a:p>
          <a:p>
            <a:pPr marL="0" indent="0">
              <a:buNone/>
            </a:pPr>
            <a:r>
              <a:rPr lang="en-US" sz="2400" dirty="0">
                <a:latin typeface="Consolas" panose="020B0609020204030204" pitchFamily="49" charset="0"/>
                <a:cs typeface="Consolas" panose="020B0609020204030204" pitchFamily="49" charset="0"/>
              </a:rPr>
              <a:t>    Set V=F. Try to find a model that satisfies.</a:t>
            </a:r>
          </a:p>
          <a:p>
            <a:pPr marL="0" indent="0">
              <a:buNone/>
            </a:pPr>
            <a:r>
              <a:rPr lang="en-US" sz="2400" dirty="0">
                <a:latin typeface="Consolas" panose="020B0609020204030204" pitchFamily="49" charset="0"/>
                <a:cs typeface="Consolas" panose="020B0609020204030204" pitchFamily="49" charset="0"/>
              </a:rPr>
              <a:t>    Return false.</a:t>
            </a:r>
          </a:p>
        </p:txBody>
      </p:sp>
      <p:sp>
        <p:nvSpPr>
          <p:cNvPr id="4" name="TextBox 3">
            <a:extLst>
              <a:ext uri="{FF2B5EF4-FFF2-40B4-BE49-F238E27FC236}">
                <a16:creationId xmlns:a16="http://schemas.microsoft.com/office/drawing/2014/main" id="{493F1068-B6C2-434B-8BB6-291A36BD02A7}"/>
              </a:ext>
            </a:extLst>
          </p:cNvPr>
          <p:cNvSpPr txBox="1"/>
          <p:nvPr/>
        </p:nvSpPr>
        <p:spPr>
          <a:xfrm>
            <a:off x="8315325" y="862393"/>
            <a:ext cx="3071813" cy="4154984"/>
          </a:xfrm>
          <a:prstGeom prst="rect">
            <a:avLst/>
          </a:prstGeom>
          <a:noFill/>
        </p:spPr>
        <p:txBody>
          <a:bodyPr wrap="square" rtlCol="0">
            <a:spAutoFit/>
          </a:bodyPr>
          <a:lstStyle/>
          <a:p>
            <a:r>
              <a:rPr lang="en-US" sz="2400" dirty="0">
                <a:latin typeface="Helvetica" pitchFamily="2" charset="0"/>
                <a:ea typeface="Linux Libertine" panose="02000503000000000000" pitchFamily="2" charset="0"/>
                <a:cs typeface="Linux Libertine" panose="02000503000000000000" pitchFamily="2" charset="0"/>
              </a:rPr>
              <a:t>And then after that, if you have any pure symbols…</a:t>
            </a:r>
          </a:p>
          <a:p>
            <a:endParaRPr lang="en-US" sz="2400" dirty="0">
              <a:latin typeface="Helvetica" pitchFamily="2" charset="0"/>
              <a:ea typeface="Linux Libertine" panose="02000503000000000000" pitchFamily="2" charset="0"/>
              <a:cs typeface="Linux Libertine" panose="02000503000000000000" pitchFamily="2" charset="0"/>
            </a:endParaRPr>
          </a:p>
          <a:p>
            <a:r>
              <a:rPr lang="en-US" sz="2400" dirty="0">
                <a:latin typeface="Helvetica" pitchFamily="2" charset="0"/>
                <a:ea typeface="Linux Libertine" panose="02000503000000000000" pitchFamily="2" charset="0"/>
                <a:cs typeface="Linux Libertine" panose="02000503000000000000" pitchFamily="2" charset="0"/>
              </a:rPr>
              <a:t>i.e., variables that always appear with the same valence…</a:t>
            </a:r>
          </a:p>
          <a:p>
            <a:endParaRPr lang="en-US" sz="2400" dirty="0">
              <a:latin typeface="Helvetica" pitchFamily="2" charset="0"/>
              <a:ea typeface="Linux Libertine" panose="02000503000000000000" pitchFamily="2" charset="0"/>
              <a:cs typeface="Linux Libertine" panose="02000503000000000000" pitchFamily="2" charset="0"/>
            </a:endParaRPr>
          </a:p>
          <a:p>
            <a:r>
              <a:rPr lang="en-US" sz="2400" dirty="0">
                <a:latin typeface="Helvetica" pitchFamily="2" charset="0"/>
                <a:ea typeface="Linux Libertine" panose="02000503000000000000" pitchFamily="2" charset="0"/>
                <a:cs typeface="Linux Libertine" panose="02000503000000000000" pitchFamily="2" charset="0"/>
              </a:rPr>
              <a:t>Assign them the values they need to be to become true. </a:t>
            </a:r>
          </a:p>
        </p:txBody>
      </p:sp>
    </p:spTree>
    <p:extLst>
      <p:ext uri="{BB962C8B-B14F-4D97-AF65-F5344CB8AC3E}">
        <p14:creationId xmlns:p14="http://schemas.microsoft.com/office/powerpoint/2010/main" val="319009558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1066800" y="642594"/>
            <a:ext cx="10320338" cy="1371600"/>
          </a:xfrm>
        </p:spPr>
        <p:txBody>
          <a:bodyPr/>
          <a:lstStyle/>
          <a:p>
            <a:r>
              <a:rPr lang="en-US" dirty="0">
                <a:latin typeface="Helvetica" pitchFamily="2" charset="0"/>
              </a:rPr>
              <a:t>DPLL Algorithm</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9915526" cy="3849624"/>
          </a:xfrm>
        </p:spPr>
        <p:txBody>
          <a:bodyPr>
            <a:normAutofit fontScale="70000" lnSpcReduction="20000"/>
          </a:bodyPr>
          <a:lstStyle/>
          <a:p>
            <a:pPr marL="0" indent="0">
              <a:buNone/>
            </a:pPr>
            <a:r>
              <a:rPr lang="en-US" sz="2400" dirty="0">
                <a:latin typeface="Consolas" panose="020B0609020204030204" pitchFamily="49" charset="0"/>
                <a:cs typeface="Consolas" panose="020B0609020204030204" pitchFamily="49" charset="0"/>
              </a:rPr>
              <a:t>Begin with every variable’s value unassigned.</a:t>
            </a:r>
          </a:p>
          <a:p>
            <a:pPr marL="0" indent="0">
              <a:buNone/>
            </a:pPr>
            <a:r>
              <a:rPr lang="en-US" sz="2400" dirty="0">
                <a:latin typeface="Consolas" panose="020B0609020204030204" pitchFamily="49" charset="0"/>
                <a:cs typeface="Consolas" panose="020B0609020204030204" pitchFamily="49" charset="0"/>
              </a:rPr>
              <a:t>To find a model which satisfies a CNF expression:</a:t>
            </a:r>
          </a:p>
          <a:p>
            <a:pPr marL="0" indent="0">
              <a:buNone/>
            </a:pPr>
            <a:r>
              <a:rPr lang="en-US" sz="2400" dirty="0">
                <a:latin typeface="Consolas" panose="020B0609020204030204" pitchFamily="49" charset="0"/>
                <a:cs typeface="Consolas" panose="020B0609020204030204" pitchFamily="49" charset="0"/>
              </a:rPr>
              <a:t>    Simplify the model using unit propagation.</a:t>
            </a:r>
          </a:p>
          <a:p>
            <a:pPr marL="0" indent="0">
              <a:buNone/>
            </a:pPr>
            <a:r>
              <a:rPr lang="en-US" sz="2400" dirty="0">
                <a:latin typeface="Consolas" panose="020B0609020204030204" pitchFamily="49" charset="0"/>
                <a:cs typeface="Consolas" panose="020B0609020204030204" pitchFamily="49" charset="0"/>
              </a:rPr>
              <a:t>    Simplify the model using </a:t>
            </a:r>
            <a:r>
              <a:rPr lang="en-US" sz="2400" b="1" dirty="0">
                <a:latin typeface="Consolas" panose="020B0609020204030204" pitchFamily="49" charset="0"/>
                <a:cs typeface="Consolas" panose="020B0609020204030204" pitchFamily="49" charset="0"/>
              </a:rPr>
              <a:t>pure symbols</a:t>
            </a:r>
            <a:r>
              <a:rPr lang="en-US" sz="2400" dirty="0">
                <a:latin typeface="Consolas" panose="020B0609020204030204" pitchFamily="49" charset="0"/>
                <a:cs typeface="Consolas" panose="020B0609020204030204" pitchFamily="49" charset="0"/>
              </a:rPr>
              <a:t>.</a:t>
            </a:r>
          </a:p>
          <a:p>
            <a:pPr marL="0" indent="0">
              <a:buNone/>
            </a:pPr>
            <a:r>
              <a:rPr lang="en-US" sz="2400" dirty="0">
                <a:latin typeface="Consolas" panose="020B0609020204030204" pitchFamily="49" charset="0"/>
                <a:cs typeface="Consolas" panose="020B0609020204030204" pitchFamily="49" charset="0"/>
              </a:rPr>
              <a:t>    If every clause is true, return true.</a:t>
            </a:r>
          </a:p>
          <a:p>
            <a:pPr marL="0" indent="0">
              <a:buNone/>
            </a:pPr>
            <a:r>
              <a:rPr lang="en-US" sz="2400" dirty="0">
                <a:latin typeface="Consolas" panose="020B0609020204030204" pitchFamily="49" charset="0"/>
                <a:cs typeface="Consolas" panose="020B0609020204030204" pitchFamily="49" charset="0"/>
              </a:rPr>
              <a:t>    If any clause is empty, return false.</a:t>
            </a:r>
          </a:p>
          <a:p>
            <a:pPr marL="0" indent="0">
              <a:buNone/>
            </a:pPr>
            <a:r>
              <a:rPr lang="en-US" sz="2400" dirty="0">
                <a:latin typeface="Consolas" panose="020B0609020204030204" pitchFamily="49" charset="0"/>
                <a:cs typeface="Consolas" panose="020B0609020204030204" pitchFamily="49" charset="0"/>
              </a:rPr>
              <a:t>    Choose an unassigned variable V.</a:t>
            </a:r>
          </a:p>
          <a:p>
            <a:pPr marL="0" indent="0">
              <a:buNone/>
            </a:pPr>
            <a:r>
              <a:rPr lang="en-US" sz="2400" dirty="0">
                <a:latin typeface="Consolas" panose="020B0609020204030204" pitchFamily="49" charset="0"/>
                <a:cs typeface="Consolas" panose="020B0609020204030204" pitchFamily="49" charset="0"/>
              </a:rPr>
              <a:t>    Set V=T. Try to find a model that satisfies.</a:t>
            </a:r>
          </a:p>
          <a:p>
            <a:pPr marL="0" indent="0">
              <a:buNone/>
            </a:pPr>
            <a:r>
              <a:rPr lang="en-US" sz="2400" dirty="0">
                <a:latin typeface="Consolas" panose="020B0609020204030204" pitchFamily="49" charset="0"/>
                <a:cs typeface="Consolas" panose="020B0609020204030204" pitchFamily="49" charset="0"/>
              </a:rPr>
              <a:t>    Set V=F. Try to find a model that satisfies.</a:t>
            </a:r>
          </a:p>
          <a:p>
            <a:pPr marL="0" indent="0">
              <a:buNone/>
            </a:pPr>
            <a:r>
              <a:rPr lang="en-US" sz="2400" dirty="0">
                <a:latin typeface="Consolas" panose="020B0609020204030204" pitchFamily="49" charset="0"/>
                <a:cs typeface="Consolas" panose="020B0609020204030204" pitchFamily="49" charset="0"/>
              </a:rPr>
              <a:t>    Return false.</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493F1068-B6C2-434B-8BB6-291A36BD02A7}"/>
                  </a:ext>
                </a:extLst>
              </p:cNvPr>
              <p:cNvSpPr txBox="1"/>
              <p:nvPr/>
            </p:nvSpPr>
            <p:spPr>
              <a:xfrm>
                <a:off x="8315325" y="862393"/>
                <a:ext cx="3071813" cy="5632311"/>
              </a:xfrm>
              <a:prstGeom prst="rect">
                <a:avLst/>
              </a:prstGeom>
              <a:noFill/>
            </p:spPr>
            <p:txBody>
              <a:bodyPr wrap="square" rtlCol="0">
                <a:spAutoFit/>
              </a:bodyPr>
              <a:lstStyle/>
              <a:p>
                <a:r>
                  <a:rPr lang="en-US" sz="2400" dirty="0">
                    <a:latin typeface="Helvetica" pitchFamily="2" charset="0"/>
                    <a:ea typeface="Linux Libertine" panose="02000503000000000000" pitchFamily="2" charset="0"/>
                    <a:cs typeface="Linux Libertine" panose="02000503000000000000" pitchFamily="2" charset="0"/>
                  </a:rPr>
                  <a:t>And very similar to how we saw with the unit clauses…</a:t>
                </a:r>
              </a:p>
              <a:p>
                <a:endParaRPr lang="en-US" sz="2400" dirty="0">
                  <a:latin typeface="Helvetica" pitchFamily="2" charset="0"/>
                  <a:ea typeface="Linux Libertine" panose="02000503000000000000" pitchFamily="2" charset="0"/>
                  <a:cs typeface="Linux Libertine" panose="02000503000000000000" pitchFamily="2" charset="0"/>
                </a:endParaRPr>
              </a:p>
              <a:p>
                <a:r>
                  <a:rPr lang="en-US" sz="2400" dirty="0">
                    <a:latin typeface="Helvetica" pitchFamily="2" charset="0"/>
                    <a:ea typeface="Linux Libertine" panose="02000503000000000000" pitchFamily="2" charset="0"/>
                    <a:cs typeface="Linux Libertine" panose="02000503000000000000" pitchFamily="2" charset="0"/>
                  </a:rPr>
                  <a:t>You really only need to consider the ‘unsatisfied clauses;</a:t>
                </a:r>
              </a:p>
              <a:p>
                <a:endParaRPr lang="en-US" sz="2400" dirty="0">
                  <a:latin typeface="Helvetica" pitchFamily="2" charset="0"/>
                  <a:ea typeface="Linux Libertine" panose="02000503000000000000" pitchFamily="2" charset="0"/>
                  <a:cs typeface="Linux Libertine" panose="02000503000000000000" pitchFamily="2" charset="0"/>
                </a:endParaRPr>
              </a:p>
              <a:p>
                <a:r>
                  <a:rPr lang="en-US" sz="2400" dirty="0">
                    <a:latin typeface="Helvetica" pitchFamily="2" charset="0"/>
                    <a:ea typeface="Linux Libertine" panose="02000503000000000000" pitchFamily="2" charset="0"/>
                    <a:cs typeface="Linux Libertine" panose="02000503000000000000" pitchFamily="2" charset="0"/>
                  </a:rPr>
                  <a:t>X V TRUE</a:t>
                </a:r>
              </a:p>
              <a:p>
                <a14:m>
                  <m:oMath xmlns:m="http://schemas.openxmlformats.org/officeDocument/2006/math">
                    <m:r>
                      <a:rPr lang="en-US" sz="2400" b="1" i="1" smtClean="0">
                        <a:latin typeface="Cambria Math" panose="02040503050406030204" pitchFamily="18" charset="0"/>
                      </a:rPr>
                      <m:t>¬</m:t>
                    </m:r>
                  </m:oMath>
                </a14:m>
                <a:r>
                  <a:rPr lang="en-US" sz="2400" dirty="0">
                    <a:latin typeface="Helvetica" pitchFamily="2" charset="0"/>
                    <a:ea typeface="Linux Libertine" panose="02000503000000000000" pitchFamily="2" charset="0"/>
                    <a:cs typeface="Linux Libertine" panose="02000503000000000000" pitchFamily="2" charset="0"/>
                  </a:rPr>
                  <a:t>X V Y</a:t>
                </a:r>
              </a:p>
              <a:p>
                <a14:m>
                  <m:oMath xmlns:m="http://schemas.openxmlformats.org/officeDocument/2006/math">
                    <m:r>
                      <a:rPr lang="en-US" sz="2400" b="1" i="1" smtClean="0">
                        <a:latin typeface="Cambria Math" panose="02040503050406030204" pitchFamily="18" charset="0"/>
                      </a:rPr>
                      <m:t>¬</m:t>
                    </m:r>
                  </m:oMath>
                </a14:m>
                <a:r>
                  <a:rPr lang="en-US" sz="2400" dirty="0">
                    <a:latin typeface="Helvetica" pitchFamily="2" charset="0"/>
                    <a:ea typeface="Linux Libertine" panose="02000503000000000000" pitchFamily="2" charset="0"/>
                    <a:cs typeface="Linux Libertine" panose="02000503000000000000" pitchFamily="2" charset="0"/>
                  </a:rPr>
                  <a:t>X V Z</a:t>
                </a:r>
              </a:p>
              <a:p>
                <a:endParaRPr lang="en-US" sz="2400" dirty="0">
                  <a:latin typeface="Helvetica" pitchFamily="2" charset="0"/>
                  <a:ea typeface="Linux Libertine" panose="02000503000000000000" pitchFamily="2" charset="0"/>
                  <a:cs typeface="Linux Libertine" panose="02000503000000000000" pitchFamily="2" charset="0"/>
                </a:endParaRPr>
              </a:p>
              <a:p>
                <a:r>
                  <a:rPr lang="en-US" sz="2400" b="1" dirty="0">
                    <a:solidFill>
                      <a:schemeClr val="accent1"/>
                    </a:solidFill>
                    <a:latin typeface="Helvetica" pitchFamily="2" charset="0"/>
                    <a:ea typeface="Linux Libertine" panose="02000503000000000000" pitchFamily="2" charset="0"/>
                    <a:cs typeface="Linux Libertine" panose="02000503000000000000" pitchFamily="2" charset="0"/>
                  </a:rPr>
                  <a:t>Is X a pure symbol in the above model?</a:t>
                </a:r>
              </a:p>
            </p:txBody>
          </p:sp>
        </mc:Choice>
        <mc:Fallback>
          <p:sp>
            <p:nvSpPr>
              <p:cNvPr id="4" name="TextBox 3">
                <a:extLst>
                  <a:ext uri="{FF2B5EF4-FFF2-40B4-BE49-F238E27FC236}">
                    <a16:creationId xmlns:a16="http://schemas.microsoft.com/office/drawing/2014/main" id="{493F1068-B6C2-434B-8BB6-291A36BD02A7}"/>
                  </a:ext>
                </a:extLst>
              </p:cNvPr>
              <p:cNvSpPr txBox="1">
                <a:spLocks noRot="1" noChangeAspect="1" noMove="1" noResize="1" noEditPoints="1" noAdjustHandles="1" noChangeArrowheads="1" noChangeShapeType="1" noTextEdit="1"/>
              </p:cNvSpPr>
              <p:nvPr/>
            </p:nvSpPr>
            <p:spPr>
              <a:xfrm>
                <a:off x="8315325" y="862393"/>
                <a:ext cx="3071813" cy="5632311"/>
              </a:xfrm>
              <a:prstGeom prst="rect">
                <a:avLst/>
              </a:prstGeom>
              <a:blipFill>
                <a:blip r:embed="rId3"/>
                <a:stretch>
                  <a:fillRect l="-2881" t="-899" r="-2881" b="-1573"/>
                </a:stretch>
              </a:blipFill>
            </p:spPr>
            <p:txBody>
              <a:bodyPr/>
              <a:lstStyle/>
              <a:p>
                <a:r>
                  <a:rPr lang="en-US">
                    <a:noFill/>
                  </a:rPr>
                  <a:t> </a:t>
                </a:r>
              </a:p>
            </p:txBody>
          </p:sp>
        </mc:Fallback>
      </mc:AlternateContent>
    </p:spTree>
    <p:extLst>
      <p:ext uri="{BB962C8B-B14F-4D97-AF65-F5344CB8AC3E}">
        <p14:creationId xmlns:p14="http://schemas.microsoft.com/office/powerpoint/2010/main" val="68853044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1066800" y="642594"/>
            <a:ext cx="10320338" cy="1371600"/>
          </a:xfrm>
        </p:spPr>
        <p:txBody>
          <a:bodyPr/>
          <a:lstStyle/>
          <a:p>
            <a:r>
              <a:rPr lang="en-US" dirty="0">
                <a:latin typeface="Helvetica" pitchFamily="2" charset="0"/>
              </a:rPr>
              <a:t>DPLL Algorithm</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9915526" cy="3849624"/>
          </a:xfrm>
        </p:spPr>
        <p:txBody>
          <a:bodyPr>
            <a:normAutofit fontScale="70000" lnSpcReduction="20000"/>
          </a:bodyPr>
          <a:lstStyle/>
          <a:p>
            <a:pPr marL="0" indent="0">
              <a:buNone/>
            </a:pPr>
            <a:r>
              <a:rPr lang="en-US" sz="2400" dirty="0">
                <a:latin typeface="Consolas" panose="020B0609020204030204" pitchFamily="49" charset="0"/>
                <a:cs typeface="Consolas" panose="020B0609020204030204" pitchFamily="49" charset="0"/>
              </a:rPr>
              <a:t>Begin with every variable’s value unassigned.</a:t>
            </a:r>
          </a:p>
          <a:p>
            <a:pPr marL="0" indent="0">
              <a:buNone/>
            </a:pPr>
            <a:r>
              <a:rPr lang="en-US" sz="2400" dirty="0">
                <a:latin typeface="Consolas" panose="020B0609020204030204" pitchFamily="49" charset="0"/>
                <a:cs typeface="Consolas" panose="020B0609020204030204" pitchFamily="49" charset="0"/>
              </a:rPr>
              <a:t>To find a model which satisfies a CNF expression:</a:t>
            </a:r>
          </a:p>
          <a:p>
            <a:pPr marL="0" indent="0">
              <a:buNone/>
            </a:pPr>
            <a:r>
              <a:rPr lang="en-US" sz="2400" dirty="0">
                <a:latin typeface="Consolas" panose="020B0609020204030204" pitchFamily="49" charset="0"/>
                <a:cs typeface="Consolas" panose="020B0609020204030204" pitchFamily="49" charset="0"/>
              </a:rPr>
              <a:t>    Simplify the model using unit propagation.</a:t>
            </a:r>
          </a:p>
          <a:p>
            <a:pPr marL="0" indent="0">
              <a:buNone/>
            </a:pPr>
            <a:r>
              <a:rPr lang="en-US" sz="2400" dirty="0">
                <a:latin typeface="Consolas" panose="020B0609020204030204" pitchFamily="49" charset="0"/>
                <a:cs typeface="Consolas" panose="020B0609020204030204" pitchFamily="49" charset="0"/>
              </a:rPr>
              <a:t>    Simplify the model using </a:t>
            </a:r>
            <a:r>
              <a:rPr lang="en-US" sz="2400" b="1" dirty="0">
                <a:latin typeface="Consolas" panose="020B0609020204030204" pitchFamily="49" charset="0"/>
                <a:cs typeface="Consolas" panose="020B0609020204030204" pitchFamily="49" charset="0"/>
              </a:rPr>
              <a:t>pure symbols</a:t>
            </a:r>
            <a:r>
              <a:rPr lang="en-US" sz="2400" dirty="0">
                <a:latin typeface="Consolas" panose="020B0609020204030204" pitchFamily="49" charset="0"/>
                <a:cs typeface="Consolas" panose="020B0609020204030204" pitchFamily="49" charset="0"/>
              </a:rPr>
              <a:t>.</a:t>
            </a:r>
          </a:p>
          <a:p>
            <a:pPr marL="0" indent="0">
              <a:buNone/>
            </a:pPr>
            <a:r>
              <a:rPr lang="en-US" sz="2400" dirty="0">
                <a:latin typeface="Consolas" panose="020B0609020204030204" pitchFamily="49" charset="0"/>
                <a:cs typeface="Consolas" panose="020B0609020204030204" pitchFamily="49" charset="0"/>
              </a:rPr>
              <a:t>    If every clause is true, return true.</a:t>
            </a:r>
          </a:p>
          <a:p>
            <a:pPr marL="0" indent="0">
              <a:buNone/>
            </a:pPr>
            <a:r>
              <a:rPr lang="en-US" sz="2400" dirty="0">
                <a:latin typeface="Consolas" panose="020B0609020204030204" pitchFamily="49" charset="0"/>
                <a:cs typeface="Consolas" panose="020B0609020204030204" pitchFamily="49" charset="0"/>
              </a:rPr>
              <a:t>    If any clause is empty, return false.</a:t>
            </a:r>
          </a:p>
          <a:p>
            <a:pPr marL="0" indent="0">
              <a:buNone/>
            </a:pPr>
            <a:r>
              <a:rPr lang="en-US" sz="2400" dirty="0">
                <a:latin typeface="Consolas" panose="020B0609020204030204" pitchFamily="49" charset="0"/>
                <a:cs typeface="Consolas" panose="020B0609020204030204" pitchFamily="49" charset="0"/>
              </a:rPr>
              <a:t>    Choose an unassigned variable V.</a:t>
            </a:r>
          </a:p>
          <a:p>
            <a:pPr marL="0" indent="0">
              <a:buNone/>
            </a:pPr>
            <a:r>
              <a:rPr lang="en-US" sz="2400" dirty="0">
                <a:latin typeface="Consolas" panose="020B0609020204030204" pitchFamily="49" charset="0"/>
                <a:cs typeface="Consolas" panose="020B0609020204030204" pitchFamily="49" charset="0"/>
              </a:rPr>
              <a:t>    Set V=T. Try to find a model that satisfies.</a:t>
            </a:r>
          </a:p>
          <a:p>
            <a:pPr marL="0" indent="0">
              <a:buNone/>
            </a:pPr>
            <a:r>
              <a:rPr lang="en-US" sz="2400" dirty="0">
                <a:latin typeface="Consolas" panose="020B0609020204030204" pitchFamily="49" charset="0"/>
                <a:cs typeface="Consolas" panose="020B0609020204030204" pitchFamily="49" charset="0"/>
              </a:rPr>
              <a:t>    Set V=F. Try to find a model that satisfies.</a:t>
            </a:r>
          </a:p>
          <a:p>
            <a:pPr marL="0" indent="0">
              <a:buNone/>
            </a:pPr>
            <a:r>
              <a:rPr lang="en-US" sz="2400" dirty="0">
                <a:latin typeface="Consolas" panose="020B0609020204030204" pitchFamily="49" charset="0"/>
                <a:cs typeface="Consolas" panose="020B0609020204030204" pitchFamily="49" charset="0"/>
              </a:rPr>
              <a:t>    Return false.</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493F1068-B6C2-434B-8BB6-291A36BD02A7}"/>
                  </a:ext>
                </a:extLst>
              </p:cNvPr>
              <p:cNvSpPr txBox="1"/>
              <p:nvPr/>
            </p:nvSpPr>
            <p:spPr>
              <a:xfrm>
                <a:off x="7625443" y="487025"/>
                <a:ext cx="3761695" cy="6370975"/>
              </a:xfrm>
              <a:prstGeom prst="rect">
                <a:avLst/>
              </a:prstGeom>
              <a:noFill/>
            </p:spPr>
            <p:txBody>
              <a:bodyPr wrap="square" rtlCol="0">
                <a:spAutoFit/>
              </a:bodyPr>
              <a:lstStyle/>
              <a:p>
                <a:r>
                  <a:rPr lang="en-US" sz="2400" dirty="0">
                    <a:latin typeface="Helvetica" pitchFamily="2" charset="0"/>
                    <a:ea typeface="Linux Libertine" panose="02000503000000000000" pitchFamily="2" charset="0"/>
                    <a:cs typeface="Linux Libertine" panose="02000503000000000000" pitchFamily="2" charset="0"/>
                  </a:rPr>
                  <a:t>Essentially,  yes!</a:t>
                </a:r>
              </a:p>
              <a:p>
                <a:endParaRPr lang="en-US" sz="2400" dirty="0">
                  <a:latin typeface="Helvetica" pitchFamily="2" charset="0"/>
                  <a:ea typeface="Linux Libertine" panose="02000503000000000000" pitchFamily="2" charset="0"/>
                  <a:cs typeface="Linux Libertine" panose="02000503000000000000" pitchFamily="2" charset="0"/>
                </a:endParaRPr>
              </a:p>
              <a:p>
                <a:r>
                  <a:rPr lang="en-US" sz="2400" dirty="0">
                    <a:latin typeface="Helvetica" pitchFamily="2" charset="0"/>
                    <a:ea typeface="Linux Libertine" panose="02000503000000000000" pitchFamily="2" charset="0"/>
                    <a:cs typeface="Linux Libertine" panose="02000503000000000000" pitchFamily="2" charset="0"/>
                  </a:rPr>
                  <a:t>X V TRUE</a:t>
                </a:r>
              </a:p>
              <a:p>
                <a14:m>
                  <m:oMath xmlns:m="http://schemas.openxmlformats.org/officeDocument/2006/math">
                    <m:r>
                      <a:rPr lang="en-US" sz="2400" b="1" i="1" smtClean="0">
                        <a:latin typeface="Cambria Math" panose="02040503050406030204" pitchFamily="18" charset="0"/>
                      </a:rPr>
                      <m:t>¬</m:t>
                    </m:r>
                  </m:oMath>
                </a14:m>
                <a:r>
                  <a:rPr lang="en-US" sz="2400" dirty="0">
                    <a:latin typeface="Helvetica" pitchFamily="2" charset="0"/>
                    <a:ea typeface="Linux Libertine" panose="02000503000000000000" pitchFamily="2" charset="0"/>
                    <a:cs typeface="Linux Libertine" panose="02000503000000000000" pitchFamily="2" charset="0"/>
                  </a:rPr>
                  <a:t>X V Y</a:t>
                </a:r>
              </a:p>
              <a:p>
                <a14:m>
                  <m:oMath xmlns:m="http://schemas.openxmlformats.org/officeDocument/2006/math">
                    <m:r>
                      <a:rPr lang="en-US" sz="2400" b="1" i="1" smtClean="0">
                        <a:latin typeface="Cambria Math" panose="02040503050406030204" pitchFamily="18" charset="0"/>
                      </a:rPr>
                      <m:t>¬</m:t>
                    </m:r>
                  </m:oMath>
                </a14:m>
                <a:r>
                  <a:rPr lang="en-US" sz="2400" dirty="0">
                    <a:latin typeface="Helvetica" pitchFamily="2" charset="0"/>
                    <a:ea typeface="Linux Libertine" panose="02000503000000000000" pitchFamily="2" charset="0"/>
                    <a:cs typeface="Linux Libertine" panose="02000503000000000000" pitchFamily="2" charset="0"/>
                  </a:rPr>
                  <a:t>X V Z</a:t>
                </a:r>
              </a:p>
              <a:p>
                <a:endParaRPr lang="en-US" sz="2400" dirty="0">
                  <a:latin typeface="Helvetica" pitchFamily="2" charset="0"/>
                  <a:ea typeface="Linux Libertine" panose="02000503000000000000" pitchFamily="2" charset="0"/>
                  <a:cs typeface="Linux Libertine" panose="02000503000000000000" pitchFamily="2" charset="0"/>
                </a:endParaRPr>
              </a:p>
              <a:p>
                <a:r>
                  <a:rPr lang="en-US" sz="2400" dirty="0">
                    <a:latin typeface="Helvetica" pitchFamily="2" charset="0"/>
                    <a:ea typeface="Linux Libertine" panose="02000503000000000000" pitchFamily="2" charset="0"/>
                    <a:cs typeface="Linux Libertine" panose="02000503000000000000" pitchFamily="2" charset="0"/>
                  </a:rPr>
                  <a:t>That first clause is already satisfied! It doesn’t care what X’s value is. </a:t>
                </a:r>
              </a:p>
              <a:p>
                <a:endParaRPr lang="en-US" sz="2400" dirty="0">
                  <a:latin typeface="Helvetica" pitchFamily="2" charset="0"/>
                  <a:ea typeface="Linux Libertine" panose="02000503000000000000" pitchFamily="2" charset="0"/>
                  <a:cs typeface="Linux Libertine" panose="02000503000000000000" pitchFamily="2" charset="0"/>
                </a:endParaRPr>
              </a:p>
              <a:p>
                <a:r>
                  <a:rPr lang="en-US" sz="2400" dirty="0">
                    <a:latin typeface="Helvetica" pitchFamily="2" charset="0"/>
                    <a:ea typeface="Linux Libertine" panose="02000503000000000000" pitchFamily="2" charset="0"/>
                    <a:cs typeface="Linux Libertine" panose="02000503000000000000" pitchFamily="2" charset="0"/>
                  </a:rPr>
                  <a:t>So the whole model could be rewritten as:</a:t>
                </a:r>
              </a:p>
              <a:p>
                <a:endParaRPr lang="en-US" sz="2400" dirty="0">
                  <a:latin typeface="Helvetica" pitchFamily="2" charset="0"/>
                  <a:ea typeface="Linux Libertine" panose="02000503000000000000" pitchFamily="2" charset="0"/>
                  <a:cs typeface="Linux Libertine" panose="02000503000000000000" pitchFamily="2" charset="0"/>
                </a:endParaRPr>
              </a:p>
              <a:p>
                <a:r>
                  <a:rPr lang="en-US" sz="2400" dirty="0">
                    <a:latin typeface="Helvetica" pitchFamily="2" charset="0"/>
                    <a:ea typeface="Linux Libertine" panose="02000503000000000000" pitchFamily="2" charset="0"/>
                    <a:cs typeface="Linux Libertine" panose="02000503000000000000" pitchFamily="2" charset="0"/>
                  </a:rPr>
                  <a:t>TRUE</a:t>
                </a:r>
              </a:p>
              <a:p>
                <a14:m>
                  <m:oMath xmlns:m="http://schemas.openxmlformats.org/officeDocument/2006/math">
                    <m:r>
                      <a:rPr lang="en-US" sz="2400" b="1" i="1" smtClean="0">
                        <a:latin typeface="Cambria Math" panose="02040503050406030204" pitchFamily="18" charset="0"/>
                      </a:rPr>
                      <m:t>¬</m:t>
                    </m:r>
                  </m:oMath>
                </a14:m>
                <a:r>
                  <a:rPr lang="en-US" sz="2400" dirty="0">
                    <a:latin typeface="Helvetica" pitchFamily="2" charset="0"/>
                    <a:ea typeface="Linux Libertine" panose="02000503000000000000" pitchFamily="2" charset="0"/>
                    <a:cs typeface="Linux Libertine" panose="02000503000000000000" pitchFamily="2" charset="0"/>
                  </a:rPr>
                  <a:t>X V Y</a:t>
                </a:r>
              </a:p>
              <a:p>
                <a14:m>
                  <m:oMath xmlns:m="http://schemas.openxmlformats.org/officeDocument/2006/math">
                    <m:r>
                      <a:rPr lang="en-US" sz="2400" b="1" i="1" smtClean="0">
                        <a:latin typeface="Cambria Math" panose="02040503050406030204" pitchFamily="18" charset="0"/>
                      </a:rPr>
                      <m:t>¬</m:t>
                    </m:r>
                  </m:oMath>
                </a14:m>
                <a:r>
                  <a:rPr lang="en-US" sz="2400" dirty="0">
                    <a:latin typeface="Helvetica" pitchFamily="2" charset="0"/>
                    <a:ea typeface="Linux Libertine" panose="02000503000000000000" pitchFamily="2" charset="0"/>
                    <a:cs typeface="Linux Libertine" panose="02000503000000000000" pitchFamily="2" charset="0"/>
                  </a:rPr>
                  <a:t>X V Z</a:t>
                </a:r>
              </a:p>
              <a:p>
                <a:endParaRPr lang="en-US" sz="2400" dirty="0">
                  <a:latin typeface="Helvetica" pitchFamily="2" charset="0"/>
                  <a:ea typeface="Linux Libertine" panose="02000503000000000000" pitchFamily="2" charset="0"/>
                  <a:cs typeface="Linux Libertine" panose="02000503000000000000" pitchFamily="2" charset="0"/>
                </a:endParaRPr>
              </a:p>
            </p:txBody>
          </p:sp>
        </mc:Choice>
        <mc:Fallback>
          <p:sp>
            <p:nvSpPr>
              <p:cNvPr id="4" name="TextBox 3">
                <a:extLst>
                  <a:ext uri="{FF2B5EF4-FFF2-40B4-BE49-F238E27FC236}">
                    <a16:creationId xmlns:a16="http://schemas.microsoft.com/office/drawing/2014/main" id="{493F1068-B6C2-434B-8BB6-291A36BD02A7}"/>
                  </a:ext>
                </a:extLst>
              </p:cNvPr>
              <p:cNvSpPr txBox="1">
                <a:spLocks noRot="1" noChangeAspect="1" noMove="1" noResize="1" noEditPoints="1" noAdjustHandles="1" noChangeArrowheads="1" noChangeShapeType="1" noTextEdit="1"/>
              </p:cNvSpPr>
              <p:nvPr/>
            </p:nvSpPr>
            <p:spPr>
              <a:xfrm>
                <a:off x="7625443" y="487025"/>
                <a:ext cx="3761695" cy="6370975"/>
              </a:xfrm>
              <a:prstGeom prst="rect">
                <a:avLst/>
              </a:prstGeom>
              <a:blipFill>
                <a:blip r:embed="rId3"/>
                <a:stretch>
                  <a:fillRect l="-2694" t="-797" r="-1684"/>
                </a:stretch>
              </a:blipFill>
            </p:spPr>
            <p:txBody>
              <a:bodyPr/>
              <a:lstStyle/>
              <a:p>
                <a:r>
                  <a:rPr lang="en-US">
                    <a:noFill/>
                  </a:rPr>
                  <a:t> </a:t>
                </a:r>
              </a:p>
            </p:txBody>
          </p:sp>
        </mc:Fallback>
      </mc:AlternateContent>
    </p:spTree>
    <p:extLst>
      <p:ext uri="{BB962C8B-B14F-4D97-AF65-F5344CB8AC3E}">
        <p14:creationId xmlns:p14="http://schemas.microsoft.com/office/powerpoint/2010/main" val="73359021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1066800" y="642594"/>
            <a:ext cx="10320338" cy="1371600"/>
          </a:xfrm>
        </p:spPr>
        <p:txBody>
          <a:bodyPr/>
          <a:lstStyle/>
          <a:p>
            <a:r>
              <a:rPr lang="en-US" dirty="0">
                <a:latin typeface="Helvetica" pitchFamily="2" charset="0"/>
              </a:rPr>
              <a:t>DPLL Algorithm</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9915526" cy="3849624"/>
          </a:xfrm>
        </p:spPr>
        <p:txBody>
          <a:bodyPr>
            <a:normAutofit fontScale="70000" lnSpcReduction="20000"/>
          </a:bodyPr>
          <a:lstStyle/>
          <a:p>
            <a:pPr marL="0" indent="0">
              <a:buNone/>
            </a:pPr>
            <a:r>
              <a:rPr lang="en-US" sz="2400" dirty="0">
                <a:latin typeface="Consolas" panose="020B0609020204030204" pitchFamily="49" charset="0"/>
                <a:cs typeface="Consolas" panose="020B0609020204030204" pitchFamily="49" charset="0"/>
              </a:rPr>
              <a:t>Begin with every variable’s value unassigned.</a:t>
            </a:r>
          </a:p>
          <a:p>
            <a:pPr marL="0" indent="0">
              <a:buNone/>
            </a:pPr>
            <a:r>
              <a:rPr lang="en-US" sz="2400" dirty="0">
                <a:latin typeface="Consolas" panose="020B0609020204030204" pitchFamily="49" charset="0"/>
                <a:cs typeface="Consolas" panose="020B0609020204030204" pitchFamily="49" charset="0"/>
              </a:rPr>
              <a:t>To find a model which satisfies a CNF expression:</a:t>
            </a:r>
          </a:p>
          <a:p>
            <a:pPr marL="0" indent="0">
              <a:buNone/>
            </a:pPr>
            <a:r>
              <a:rPr lang="en-US" sz="2400" dirty="0">
                <a:latin typeface="Consolas" panose="020B0609020204030204" pitchFamily="49" charset="0"/>
                <a:cs typeface="Consolas" panose="020B0609020204030204" pitchFamily="49" charset="0"/>
              </a:rPr>
              <a:t>    Simplify the model using unit propagation.</a:t>
            </a:r>
          </a:p>
          <a:p>
            <a:pPr marL="0" indent="0">
              <a:buNone/>
            </a:pPr>
            <a:r>
              <a:rPr lang="en-US" sz="2400" dirty="0">
                <a:latin typeface="Consolas" panose="020B0609020204030204" pitchFamily="49" charset="0"/>
                <a:cs typeface="Consolas" panose="020B0609020204030204" pitchFamily="49" charset="0"/>
              </a:rPr>
              <a:t>    Simplify the model using pure symbols.</a:t>
            </a:r>
          </a:p>
          <a:p>
            <a:pPr marL="0" indent="0">
              <a:buNone/>
            </a:pPr>
            <a:r>
              <a:rPr lang="en-US" sz="2400" dirty="0">
                <a:latin typeface="Consolas" panose="020B0609020204030204" pitchFamily="49" charset="0"/>
                <a:cs typeface="Consolas" panose="020B0609020204030204" pitchFamily="49" charset="0"/>
              </a:rPr>
              <a:t>    If every clause is true, return true.</a:t>
            </a:r>
          </a:p>
          <a:p>
            <a:pPr marL="0" indent="0">
              <a:buNone/>
            </a:pPr>
            <a:r>
              <a:rPr lang="en-US" sz="2400" dirty="0">
                <a:latin typeface="Consolas" panose="020B0609020204030204" pitchFamily="49" charset="0"/>
                <a:cs typeface="Consolas" panose="020B0609020204030204" pitchFamily="49" charset="0"/>
              </a:rPr>
              <a:t>    If any clause is empty, return false.</a:t>
            </a:r>
          </a:p>
          <a:p>
            <a:pPr marL="0" indent="0">
              <a:buNone/>
            </a:pPr>
            <a:r>
              <a:rPr lang="en-US" sz="2400" dirty="0">
                <a:latin typeface="Consolas" panose="020B0609020204030204" pitchFamily="49" charset="0"/>
                <a:cs typeface="Consolas" panose="020B0609020204030204" pitchFamily="49" charset="0"/>
              </a:rPr>
              <a:t>    </a:t>
            </a:r>
            <a:r>
              <a:rPr lang="en-US" sz="2400" b="1" dirty="0">
                <a:latin typeface="Consolas" panose="020B0609020204030204" pitchFamily="49" charset="0"/>
                <a:cs typeface="Consolas" panose="020B0609020204030204" pitchFamily="49" charset="0"/>
              </a:rPr>
              <a:t>Choose an unassigned variable V</a:t>
            </a:r>
            <a:r>
              <a:rPr lang="en-US" sz="2400" dirty="0">
                <a:latin typeface="Consolas" panose="020B0609020204030204" pitchFamily="49" charset="0"/>
                <a:cs typeface="Consolas" panose="020B0609020204030204" pitchFamily="49" charset="0"/>
              </a:rPr>
              <a:t>.</a:t>
            </a:r>
          </a:p>
          <a:p>
            <a:pPr marL="0" indent="0">
              <a:buNone/>
            </a:pPr>
            <a:r>
              <a:rPr lang="en-US" sz="2400" dirty="0">
                <a:latin typeface="Consolas" panose="020B0609020204030204" pitchFamily="49" charset="0"/>
                <a:cs typeface="Consolas" panose="020B0609020204030204" pitchFamily="49" charset="0"/>
              </a:rPr>
              <a:t>    Set V=T. Try to find a model that satisfies.</a:t>
            </a:r>
          </a:p>
          <a:p>
            <a:pPr marL="0" indent="0">
              <a:buNone/>
            </a:pPr>
            <a:r>
              <a:rPr lang="en-US" sz="2400" dirty="0">
                <a:latin typeface="Consolas" panose="020B0609020204030204" pitchFamily="49" charset="0"/>
                <a:cs typeface="Consolas" panose="020B0609020204030204" pitchFamily="49" charset="0"/>
              </a:rPr>
              <a:t>    Set V=F. Try to find a model that satisfies.</a:t>
            </a:r>
          </a:p>
          <a:p>
            <a:pPr marL="0" indent="0">
              <a:buNone/>
            </a:pPr>
            <a:r>
              <a:rPr lang="en-US" sz="2400" dirty="0">
                <a:latin typeface="Consolas" panose="020B0609020204030204" pitchFamily="49" charset="0"/>
                <a:cs typeface="Consolas" panose="020B0609020204030204" pitchFamily="49" charset="0"/>
              </a:rPr>
              <a:t>    Return false.</a:t>
            </a:r>
          </a:p>
        </p:txBody>
      </p:sp>
      <p:sp>
        <p:nvSpPr>
          <p:cNvPr id="4" name="TextBox 3">
            <a:extLst>
              <a:ext uri="{FF2B5EF4-FFF2-40B4-BE49-F238E27FC236}">
                <a16:creationId xmlns:a16="http://schemas.microsoft.com/office/drawing/2014/main" id="{493F1068-B6C2-434B-8BB6-291A36BD02A7}"/>
              </a:ext>
            </a:extLst>
          </p:cNvPr>
          <p:cNvSpPr txBox="1"/>
          <p:nvPr/>
        </p:nvSpPr>
        <p:spPr>
          <a:xfrm>
            <a:off x="8315325" y="862393"/>
            <a:ext cx="3071813" cy="3046988"/>
          </a:xfrm>
          <a:prstGeom prst="rect">
            <a:avLst/>
          </a:prstGeom>
          <a:noFill/>
        </p:spPr>
        <p:txBody>
          <a:bodyPr wrap="square" rtlCol="0">
            <a:spAutoFit/>
          </a:bodyPr>
          <a:lstStyle/>
          <a:p>
            <a:r>
              <a:rPr lang="en-US" sz="2400" dirty="0">
                <a:latin typeface="Helvetica" pitchFamily="2" charset="0"/>
                <a:ea typeface="Linux Libertine" panose="02000503000000000000" pitchFamily="2" charset="0"/>
                <a:cs typeface="Linux Libertine" panose="02000503000000000000" pitchFamily="2" charset="0"/>
              </a:rPr>
              <a:t>Now by the time you get here, you’ve done all the “easy stuff” already!</a:t>
            </a:r>
          </a:p>
          <a:p>
            <a:endParaRPr lang="en-US" sz="2400" dirty="0">
              <a:latin typeface="Helvetica" pitchFamily="2" charset="0"/>
              <a:ea typeface="Linux Libertine" panose="02000503000000000000" pitchFamily="2" charset="0"/>
              <a:cs typeface="Linux Libertine" panose="02000503000000000000" pitchFamily="2" charset="0"/>
            </a:endParaRPr>
          </a:p>
          <a:p>
            <a:r>
              <a:rPr lang="en-US" sz="2400" dirty="0">
                <a:latin typeface="Helvetica" pitchFamily="2" charset="0"/>
                <a:ea typeface="Linux Libertine" panose="02000503000000000000" pitchFamily="2" charset="0"/>
                <a:cs typeface="Linux Libertine" panose="02000503000000000000" pitchFamily="2" charset="0"/>
              </a:rPr>
              <a:t>The following slides detail other tricks you can do, too!</a:t>
            </a:r>
          </a:p>
        </p:txBody>
      </p:sp>
    </p:spTree>
    <p:extLst>
      <p:ext uri="{BB962C8B-B14F-4D97-AF65-F5344CB8AC3E}">
        <p14:creationId xmlns:p14="http://schemas.microsoft.com/office/powerpoint/2010/main" val="414543903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Component Analysis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10987087" cy="3849624"/>
              </a:xfrm>
            </p:spPr>
            <p:txBody>
              <a:bodyPr>
                <a:normAutofit/>
              </a:bodyPr>
              <a:lstStyle/>
              <a:p>
                <a:pPr marL="0" indent="0">
                  <a:buNone/>
                </a:pPr>
                <a:r>
                  <a:rPr lang="en-US" sz="2400" b="1" dirty="0">
                    <a:latin typeface="Helvetica" pitchFamily="2" charset="0"/>
                  </a:rPr>
                  <a:t>Knowledge Base:</a:t>
                </a:r>
              </a:p>
              <a:p>
                <a14:m>
                  <m:oMath xmlns:m="http://schemas.openxmlformats.org/officeDocument/2006/math">
                    <m:r>
                      <a:rPr lang="en-US" sz="2400" i="1">
                        <a:latin typeface="Cambria Math" panose="02040503050406030204" pitchFamily="18" charset="0"/>
                      </a:rPr>
                      <m:t>𝐴</m:t>
                    </m:r>
                    <m:r>
                      <a:rPr lang="en-US" sz="2400" i="1">
                        <a:latin typeface="Cambria Math" panose="02040503050406030204" pitchFamily="18" charset="0"/>
                      </a:rPr>
                      <m:t>∨</m:t>
                    </m:r>
                    <m:r>
                      <a:rPr lang="en-US" sz="2400" i="1">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𝐶</m:t>
                    </m:r>
                  </m:oMath>
                </a14:m>
                <a:endParaRPr lang="en-US" sz="2400" i="1" dirty="0">
                  <a:latin typeface="Cambria Math" panose="02040503050406030204" pitchFamily="18" charset="0"/>
                </a:endParaRPr>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𝐴</m:t>
                    </m:r>
                    <m:r>
                      <a:rPr lang="en-US" sz="2400" i="1">
                        <a:latin typeface="Cambria Math" panose="02040503050406030204" pitchFamily="18" charset="0"/>
                      </a:rPr>
                      <m:t>∨</m:t>
                    </m:r>
                    <m:r>
                      <a:rPr lang="en-US" sz="2400" i="1">
                        <a:latin typeface="Cambria Math" panose="02040503050406030204" pitchFamily="18" charset="0"/>
                      </a:rPr>
                      <m:t>𝐵</m:t>
                    </m:r>
                  </m:oMath>
                </a14:m>
                <a:endParaRPr lang="en-US" sz="2400" i="1" dirty="0">
                  <a:latin typeface="Cambria Math" panose="02040503050406030204" pitchFamily="18" charset="0"/>
                </a:endParaRPr>
              </a:p>
              <a:p>
                <a14:m>
                  <m:oMath xmlns:m="http://schemas.openxmlformats.org/officeDocument/2006/math">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𝑌</m:t>
                    </m:r>
                    <m:r>
                      <a:rPr lang="en-US" sz="2400" i="1">
                        <a:latin typeface="Cambria Math" panose="02040503050406030204" pitchFamily="18" charset="0"/>
                      </a:rPr>
                      <m:t>∨</m:t>
                    </m:r>
                    <m:r>
                      <a:rPr lang="en-US" sz="2400" i="1">
                        <a:latin typeface="Cambria Math" panose="02040503050406030204" pitchFamily="18" charset="0"/>
                      </a:rPr>
                      <m:t>𝑍</m:t>
                    </m:r>
                  </m:oMath>
                </a14:m>
                <a:endParaRPr lang="en-US" sz="2400" dirty="0"/>
              </a:p>
              <a:p>
                <a14:m>
                  <m:oMath xmlns:m="http://schemas.openxmlformats.org/officeDocument/2006/math">
                    <m:r>
                      <a:rPr lang="en-US" sz="2400" b="1" i="1">
                        <a:latin typeface="Cambria Math" panose="02040503050406030204" pitchFamily="18" charset="0"/>
                      </a:rPr>
                      <m:t>¬</m:t>
                    </m:r>
                    <m:r>
                      <a:rPr lang="en-US" sz="2400" i="1">
                        <a:latin typeface="Cambria Math" panose="02040503050406030204" pitchFamily="18" charset="0"/>
                      </a:rPr>
                      <m:t>𝑌</m:t>
                    </m:r>
                  </m:oMath>
                </a14:m>
                <a:endParaRPr lang="en-US" sz="2400" dirty="0"/>
              </a:p>
              <a:p>
                <a:pPr marL="0" indent="0">
                  <a:buNone/>
                </a:pPr>
                <a:endParaRPr lang="en-US" sz="2400" dirty="0">
                  <a:latin typeface="Helvetica" pitchFamily="2" charset="0"/>
                </a:endParaRPr>
              </a:p>
              <a:p>
                <a:pPr marL="0" indent="0">
                  <a:buNone/>
                </a:pPr>
                <a:r>
                  <a:rPr lang="en-US" sz="2400" dirty="0">
                    <a:latin typeface="Helvetica" pitchFamily="2" charset="0"/>
                  </a:rPr>
                  <a:t>Let’s say we have this knowledge base with 6 different variables!</a:t>
                </a: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2" y="2145983"/>
                <a:ext cx="10987087" cy="3849624"/>
              </a:xfrm>
              <a:blipFill>
                <a:blip r:embed="rId3"/>
                <a:stretch>
                  <a:fillRect l="-808" b="-2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0D76B620-EBB4-5A44-8FD9-0B7B115AC46F}"/>
                  </a:ext>
                </a:extLst>
              </p:cNvPr>
              <p:cNvSpPr txBox="1">
                <a:spLocks/>
              </p:cNvSpPr>
              <p:nvPr/>
            </p:nvSpPr>
            <p:spPr>
              <a:xfrm>
                <a:off x="5977128" y="2145983"/>
                <a:ext cx="482422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Helvetica" pitchFamily="2" charset="0"/>
                  </a:rPr>
                  <a:t>Variables:</a:t>
                </a:r>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𝐴</m:t>
                      </m:r>
                      <m:r>
                        <a:rPr lang="en-US" i="1">
                          <a:latin typeface="Cambria Math" panose="02040503050406030204" pitchFamily="18" charset="0"/>
                        </a:rPr>
                        <m:t>=?</m:t>
                      </m:r>
                    </m:oMath>
                  </m:oMathPara>
                </a14:m>
                <a:endParaRPr lang="en-US" dirty="0"/>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𝐵</m:t>
                      </m:r>
                      <m:r>
                        <a:rPr lang="en-US" i="1">
                          <a:latin typeface="Cambria Math" panose="02040503050406030204" pitchFamily="18" charset="0"/>
                        </a:rPr>
                        <m:t>=?</m:t>
                      </m:r>
                    </m:oMath>
                  </m:oMathPara>
                </a14:m>
                <a:endParaRPr lang="en-US" dirty="0"/>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𝐶</m:t>
                      </m:r>
                      <m:r>
                        <a:rPr lang="en-US" i="1">
                          <a:latin typeface="Cambria Math" panose="02040503050406030204" pitchFamily="18" charset="0"/>
                        </a:rPr>
                        <m:t>=?</m:t>
                      </m:r>
                    </m:oMath>
                  </m:oMathPara>
                </a14:m>
                <a:endParaRPr lang="en-US" dirty="0"/>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m:t>
                      </m:r>
                    </m:oMath>
                  </m:oMathPara>
                </a14:m>
                <a:endParaRPr lang="en-US" dirty="0"/>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𝑌</m:t>
                      </m:r>
                      <m:r>
                        <a:rPr lang="en-US" i="1">
                          <a:latin typeface="Cambria Math" panose="02040503050406030204" pitchFamily="18" charset="0"/>
                        </a:rPr>
                        <m:t>=?</m:t>
                      </m:r>
                    </m:oMath>
                  </m:oMathPara>
                </a14:m>
                <a:endParaRPr lang="en-US" dirty="0"/>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m:t>
                      </m:r>
                    </m:oMath>
                  </m:oMathPara>
                </a14:m>
                <a:endParaRPr lang="en-US" dirty="0"/>
              </a:p>
              <a:p>
                <a:pPr marL="0" indent="0">
                  <a:buNone/>
                </a:pPr>
                <a:endParaRPr lang="en-US" dirty="0"/>
              </a:p>
              <a:p>
                <a:pPr marL="0" indent="0">
                  <a:buFont typeface="Arial" panose="020B0604020202020204" pitchFamily="34" charset="0"/>
                  <a:buNone/>
                </a:pPr>
                <a:endParaRPr lang="en-US" dirty="0"/>
              </a:p>
            </p:txBody>
          </p:sp>
        </mc:Choice>
        <mc:Fallback xmlns="">
          <p:sp>
            <p:nvSpPr>
              <p:cNvPr id="4" name="Content Placeholder 2">
                <a:extLst>
                  <a:ext uri="{FF2B5EF4-FFF2-40B4-BE49-F238E27FC236}">
                    <a16:creationId xmlns:a16="http://schemas.microsoft.com/office/drawing/2014/main" id="{0D76B620-EBB4-5A44-8FD9-0B7B115AC46F}"/>
                  </a:ext>
                </a:extLst>
              </p:cNvPr>
              <p:cNvSpPr txBox="1">
                <a:spLocks noRot="1" noChangeAspect="1" noMove="1" noResize="1" noEditPoints="1" noAdjustHandles="1" noChangeArrowheads="1" noChangeShapeType="1" noTextEdit="1"/>
              </p:cNvSpPr>
              <p:nvPr/>
            </p:nvSpPr>
            <p:spPr>
              <a:xfrm>
                <a:off x="5977128" y="2145983"/>
                <a:ext cx="4824222" cy="4351338"/>
              </a:xfrm>
              <a:prstGeom prst="rect">
                <a:avLst/>
              </a:prstGeom>
              <a:blipFill>
                <a:blip r:embed="rId4"/>
                <a:stretch>
                  <a:fillRect l="-2625" t="-2326"/>
                </a:stretch>
              </a:blipFill>
            </p:spPr>
            <p:txBody>
              <a:bodyPr/>
              <a:lstStyle/>
              <a:p>
                <a:r>
                  <a:rPr lang="en-US">
                    <a:noFill/>
                  </a:rPr>
                  <a:t> </a:t>
                </a:r>
              </a:p>
            </p:txBody>
          </p:sp>
        </mc:Fallback>
      </mc:AlternateContent>
    </p:spTree>
    <p:extLst>
      <p:ext uri="{BB962C8B-B14F-4D97-AF65-F5344CB8AC3E}">
        <p14:creationId xmlns:p14="http://schemas.microsoft.com/office/powerpoint/2010/main" val="380083458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Component Analysis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10987087" cy="3849624"/>
              </a:xfrm>
            </p:spPr>
            <p:txBody>
              <a:bodyPr>
                <a:normAutofit fontScale="92500" lnSpcReduction="20000"/>
              </a:bodyPr>
              <a:lstStyle/>
              <a:p>
                <a:pPr marL="0" indent="0">
                  <a:buNone/>
                </a:pPr>
                <a:r>
                  <a:rPr lang="en-US" sz="2400" b="1" dirty="0">
                    <a:latin typeface="Helvetica" pitchFamily="2" charset="0"/>
                  </a:rPr>
                  <a:t>Knowledge Base:</a:t>
                </a:r>
              </a:p>
              <a:p>
                <a14:m>
                  <m:oMath xmlns:m="http://schemas.openxmlformats.org/officeDocument/2006/math">
                    <m:r>
                      <a:rPr lang="en-US" sz="2400" i="1">
                        <a:latin typeface="Cambria Math" panose="02040503050406030204" pitchFamily="18" charset="0"/>
                      </a:rPr>
                      <m:t>𝐴</m:t>
                    </m:r>
                    <m:r>
                      <a:rPr lang="en-US" sz="2400" i="1">
                        <a:latin typeface="Cambria Math" panose="02040503050406030204" pitchFamily="18" charset="0"/>
                      </a:rPr>
                      <m:t>∨</m:t>
                    </m:r>
                    <m:r>
                      <a:rPr lang="en-US" sz="2400" i="1">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𝐶</m:t>
                    </m:r>
                  </m:oMath>
                </a14:m>
                <a:endParaRPr lang="en-US" sz="2400" i="1" dirty="0">
                  <a:latin typeface="Cambria Math" panose="02040503050406030204" pitchFamily="18" charset="0"/>
                </a:endParaRPr>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𝐴</m:t>
                    </m:r>
                    <m:r>
                      <a:rPr lang="en-US" sz="2400" i="1">
                        <a:latin typeface="Cambria Math" panose="02040503050406030204" pitchFamily="18" charset="0"/>
                      </a:rPr>
                      <m:t>∨</m:t>
                    </m:r>
                    <m:r>
                      <a:rPr lang="en-US" sz="2400" i="1">
                        <a:latin typeface="Cambria Math" panose="02040503050406030204" pitchFamily="18" charset="0"/>
                      </a:rPr>
                      <m:t>𝐵</m:t>
                    </m:r>
                  </m:oMath>
                </a14:m>
                <a:endParaRPr lang="en-US" sz="2400" i="1" dirty="0">
                  <a:latin typeface="Cambria Math" panose="02040503050406030204" pitchFamily="18" charset="0"/>
                </a:endParaRPr>
              </a:p>
              <a:p>
                <a14:m>
                  <m:oMath xmlns:m="http://schemas.openxmlformats.org/officeDocument/2006/math">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𝑌</m:t>
                    </m:r>
                    <m:r>
                      <a:rPr lang="en-US" sz="2400" i="1">
                        <a:latin typeface="Cambria Math" panose="02040503050406030204" pitchFamily="18" charset="0"/>
                      </a:rPr>
                      <m:t>∨</m:t>
                    </m:r>
                    <m:r>
                      <a:rPr lang="en-US" sz="2400" i="1">
                        <a:latin typeface="Cambria Math" panose="02040503050406030204" pitchFamily="18" charset="0"/>
                      </a:rPr>
                      <m:t>𝑍</m:t>
                    </m:r>
                  </m:oMath>
                </a14:m>
                <a:endParaRPr lang="en-US" sz="2400" dirty="0"/>
              </a:p>
              <a:p>
                <a14:m>
                  <m:oMath xmlns:m="http://schemas.openxmlformats.org/officeDocument/2006/math">
                    <m:r>
                      <a:rPr lang="en-US" sz="2400" b="1" i="1">
                        <a:latin typeface="Cambria Math" panose="02040503050406030204" pitchFamily="18" charset="0"/>
                      </a:rPr>
                      <m:t>¬</m:t>
                    </m:r>
                    <m:r>
                      <a:rPr lang="en-US" sz="2400" i="1">
                        <a:latin typeface="Cambria Math" panose="02040503050406030204" pitchFamily="18" charset="0"/>
                      </a:rPr>
                      <m:t>𝑌</m:t>
                    </m:r>
                  </m:oMath>
                </a14:m>
                <a:endParaRPr lang="en-US" sz="2400" dirty="0"/>
              </a:p>
              <a:p>
                <a:pPr marL="0" indent="0">
                  <a:buNone/>
                </a:pPr>
                <a:endParaRPr lang="en-US" sz="2400" dirty="0">
                  <a:latin typeface="Helvetica" pitchFamily="2" charset="0"/>
                </a:endParaRPr>
              </a:p>
              <a:p>
                <a:pPr marL="0" indent="0">
                  <a:buNone/>
                </a:pPr>
                <a:r>
                  <a:rPr lang="en-US" sz="2400" dirty="0">
                    <a:latin typeface="Helvetica" pitchFamily="2" charset="0"/>
                  </a:rPr>
                  <a:t>We can separate clauses that share no unassigned variables, and solve these  problems in parallel! Each of these subsets is called a </a:t>
                </a:r>
                <a:r>
                  <a:rPr lang="en-US" sz="2400" b="1" dirty="0">
                    <a:latin typeface="Helvetica" pitchFamily="2" charset="0"/>
                  </a:rPr>
                  <a:t>component</a:t>
                </a:r>
                <a:r>
                  <a:rPr lang="en-US" sz="2400" dirty="0">
                    <a:latin typeface="Helvetica" pitchFamily="2" charset="0"/>
                  </a:rPr>
                  <a:t>.</a:t>
                </a: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2" y="2145983"/>
                <a:ext cx="10987087" cy="3849624"/>
              </a:xfrm>
              <a:blipFill>
                <a:blip r:embed="rId3"/>
                <a:stretch>
                  <a:fillRect l="-693" t="-9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0D76B620-EBB4-5A44-8FD9-0B7B115AC46F}"/>
                  </a:ext>
                </a:extLst>
              </p:cNvPr>
              <p:cNvSpPr txBox="1">
                <a:spLocks/>
              </p:cNvSpPr>
              <p:nvPr/>
            </p:nvSpPr>
            <p:spPr>
              <a:xfrm>
                <a:off x="4619816" y="2184876"/>
                <a:ext cx="482422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Helvetica" pitchFamily="2" charset="0"/>
                  </a:rPr>
                  <a:t>Variables set 1:</a:t>
                </a:r>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𝐴</m:t>
                      </m:r>
                      <m:r>
                        <a:rPr lang="en-US" i="1">
                          <a:latin typeface="Cambria Math" panose="02040503050406030204" pitchFamily="18" charset="0"/>
                        </a:rPr>
                        <m:t>=?</m:t>
                      </m:r>
                    </m:oMath>
                  </m:oMathPara>
                </a14:m>
                <a:endParaRPr lang="en-US" dirty="0"/>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𝐵</m:t>
                      </m:r>
                      <m:r>
                        <a:rPr lang="en-US" i="1">
                          <a:latin typeface="Cambria Math" panose="02040503050406030204" pitchFamily="18" charset="0"/>
                        </a:rPr>
                        <m:t>=?</m:t>
                      </m:r>
                    </m:oMath>
                  </m:oMathPara>
                </a14:m>
                <a:endParaRPr lang="en-US" dirty="0"/>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𝐶</m:t>
                      </m:r>
                      <m:r>
                        <a:rPr lang="en-US" i="1">
                          <a:latin typeface="Cambria Math" panose="02040503050406030204" pitchFamily="18" charset="0"/>
                        </a:rPr>
                        <m:t>=?</m:t>
                      </m:r>
                    </m:oMath>
                  </m:oMathPara>
                </a14:m>
                <a:endParaRPr lang="en-US" dirty="0"/>
              </a:p>
              <a:p>
                <a:pPr marL="0" indent="0">
                  <a:buNone/>
                </a:pPr>
                <a:endParaRPr lang="en-US" dirty="0"/>
              </a:p>
              <a:p>
                <a:pPr marL="0" indent="0">
                  <a:buFont typeface="Arial" panose="020B0604020202020204" pitchFamily="34" charset="0"/>
                  <a:buNone/>
                </a:pPr>
                <a:endParaRPr lang="en-US" dirty="0"/>
              </a:p>
            </p:txBody>
          </p:sp>
        </mc:Choice>
        <mc:Fallback xmlns="">
          <p:sp>
            <p:nvSpPr>
              <p:cNvPr id="4" name="Content Placeholder 2">
                <a:extLst>
                  <a:ext uri="{FF2B5EF4-FFF2-40B4-BE49-F238E27FC236}">
                    <a16:creationId xmlns:a16="http://schemas.microsoft.com/office/drawing/2014/main" id="{0D76B620-EBB4-5A44-8FD9-0B7B115AC46F}"/>
                  </a:ext>
                </a:extLst>
              </p:cNvPr>
              <p:cNvSpPr txBox="1">
                <a:spLocks noRot="1" noChangeAspect="1" noMove="1" noResize="1" noEditPoints="1" noAdjustHandles="1" noChangeArrowheads="1" noChangeShapeType="1" noTextEdit="1"/>
              </p:cNvSpPr>
              <p:nvPr/>
            </p:nvSpPr>
            <p:spPr>
              <a:xfrm>
                <a:off x="4619816" y="2184876"/>
                <a:ext cx="4824222" cy="4351338"/>
              </a:xfrm>
              <a:prstGeom prst="rect">
                <a:avLst/>
              </a:prstGeom>
              <a:blipFill>
                <a:blip r:embed="rId4"/>
                <a:stretch>
                  <a:fillRect l="-2625" t="-2326"/>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442D4D31-10DF-0E45-B1B7-D9B293FE285D}"/>
              </a:ext>
            </a:extLst>
          </p:cNvPr>
          <p:cNvSpPr/>
          <p:nvPr/>
        </p:nvSpPr>
        <p:spPr>
          <a:xfrm>
            <a:off x="900112" y="2625945"/>
            <a:ext cx="1947672" cy="107899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24EF41B-429A-B74F-8CFB-8064EBC3FFCE}"/>
              </a:ext>
            </a:extLst>
          </p:cNvPr>
          <p:cNvSpPr/>
          <p:nvPr/>
        </p:nvSpPr>
        <p:spPr>
          <a:xfrm>
            <a:off x="900112" y="3704937"/>
            <a:ext cx="1947672" cy="107899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62EB8942-7F68-AC47-A4B3-17AD99CC5C56}"/>
                  </a:ext>
                </a:extLst>
              </p:cNvPr>
              <p:cNvSpPr txBox="1">
                <a:spLocks/>
              </p:cNvSpPr>
              <p:nvPr/>
            </p:nvSpPr>
            <p:spPr>
              <a:xfrm>
                <a:off x="7948993" y="2184876"/>
                <a:ext cx="482422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Helvetica" pitchFamily="2" charset="0"/>
                  </a:rPr>
                  <a:t>Variable set 2:</a:t>
                </a:r>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m:t>
                      </m:r>
                    </m:oMath>
                  </m:oMathPara>
                </a14:m>
                <a:endParaRPr lang="en-US" dirty="0"/>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𝑌</m:t>
                      </m:r>
                      <m:r>
                        <a:rPr lang="en-US" i="1">
                          <a:latin typeface="Cambria Math" panose="02040503050406030204" pitchFamily="18" charset="0"/>
                        </a:rPr>
                        <m:t>=?</m:t>
                      </m:r>
                    </m:oMath>
                  </m:oMathPara>
                </a14:m>
                <a:endParaRPr lang="en-US" dirty="0"/>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m:t>
                      </m:r>
                    </m:oMath>
                  </m:oMathPara>
                </a14:m>
                <a:endParaRPr lang="en-US" dirty="0"/>
              </a:p>
              <a:p>
                <a:pPr marL="0" indent="0">
                  <a:buNone/>
                </a:pPr>
                <a:endParaRPr lang="en-US" dirty="0"/>
              </a:p>
              <a:p>
                <a:pPr marL="0" indent="0">
                  <a:buFont typeface="Arial" panose="020B0604020202020204" pitchFamily="34" charset="0"/>
                  <a:buNone/>
                </a:pPr>
                <a:endParaRPr lang="en-US" dirty="0"/>
              </a:p>
            </p:txBody>
          </p:sp>
        </mc:Choice>
        <mc:Fallback xmlns="">
          <p:sp>
            <p:nvSpPr>
              <p:cNvPr id="7" name="Content Placeholder 2">
                <a:extLst>
                  <a:ext uri="{FF2B5EF4-FFF2-40B4-BE49-F238E27FC236}">
                    <a16:creationId xmlns:a16="http://schemas.microsoft.com/office/drawing/2014/main" id="{62EB8942-7F68-AC47-A4B3-17AD99CC5C56}"/>
                  </a:ext>
                </a:extLst>
              </p:cNvPr>
              <p:cNvSpPr txBox="1">
                <a:spLocks noRot="1" noChangeAspect="1" noMove="1" noResize="1" noEditPoints="1" noAdjustHandles="1" noChangeArrowheads="1" noChangeShapeType="1" noTextEdit="1"/>
              </p:cNvSpPr>
              <p:nvPr/>
            </p:nvSpPr>
            <p:spPr>
              <a:xfrm>
                <a:off x="7948993" y="2184876"/>
                <a:ext cx="4824222" cy="4351338"/>
              </a:xfrm>
              <a:prstGeom prst="rect">
                <a:avLst/>
              </a:prstGeom>
              <a:blipFill>
                <a:blip r:embed="rId5"/>
                <a:stretch>
                  <a:fillRect l="-2625" t="-2326"/>
                </a:stretch>
              </a:blipFill>
            </p:spPr>
            <p:txBody>
              <a:bodyPr/>
              <a:lstStyle/>
              <a:p>
                <a:r>
                  <a:rPr lang="en-US">
                    <a:noFill/>
                  </a:rPr>
                  <a:t> </a:t>
                </a:r>
              </a:p>
            </p:txBody>
          </p:sp>
        </mc:Fallback>
      </mc:AlternateContent>
    </p:spTree>
    <p:extLst>
      <p:ext uri="{BB962C8B-B14F-4D97-AF65-F5344CB8AC3E}">
        <p14:creationId xmlns:p14="http://schemas.microsoft.com/office/powerpoint/2010/main" val="96764879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1066800" y="642594"/>
            <a:ext cx="10320338" cy="1371600"/>
          </a:xfrm>
        </p:spPr>
        <p:txBody>
          <a:bodyPr/>
          <a:lstStyle/>
          <a:p>
            <a:r>
              <a:rPr lang="en-US" dirty="0">
                <a:latin typeface="Helvetica" pitchFamily="2" charset="0"/>
              </a:rPr>
              <a:t>Borrowing from CSPs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9915526" cy="3849624"/>
          </a:xfrm>
        </p:spPr>
        <p:txBody>
          <a:bodyPr>
            <a:normAutofit/>
          </a:bodyPr>
          <a:lstStyle/>
          <a:p>
            <a:r>
              <a:rPr lang="en-US" sz="2400" dirty="0">
                <a:latin typeface="Helvetica" pitchFamily="2" charset="0"/>
              </a:rPr>
              <a:t>Variable and Value Ordering</a:t>
            </a:r>
          </a:p>
          <a:p>
            <a:r>
              <a:rPr lang="en-US" sz="2400" dirty="0">
                <a:latin typeface="Helvetica" pitchFamily="2" charset="0"/>
              </a:rPr>
              <a:t>Intelligent backtracking and back jumping</a:t>
            </a:r>
          </a:p>
          <a:p>
            <a:r>
              <a:rPr lang="en-US" sz="2400" dirty="0">
                <a:latin typeface="Helvetica" pitchFamily="2" charset="0"/>
              </a:rPr>
              <a:t>Local Search</a:t>
            </a:r>
          </a:p>
        </p:txBody>
      </p:sp>
    </p:spTree>
    <p:extLst>
      <p:ext uri="{BB962C8B-B14F-4D97-AF65-F5344CB8AC3E}">
        <p14:creationId xmlns:p14="http://schemas.microsoft.com/office/powerpoint/2010/main" val="177668582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1066800" y="642594"/>
            <a:ext cx="10320338" cy="1371600"/>
          </a:xfrm>
        </p:spPr>
        <p:txBody>
          <a:bodyPr/>
          <a:lstStyle/>
          <a:p>
            <a:r>
              <a:rPr lang="en-US" dirty="0">
                <a:latin typeface="Helvetica" pitchFamily="2" charset="0"/>
              </a:rPr>
              <a:t>Local Search Recap</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9915526" cy="3849624"/>
          </a:xfrm>
        </p:spPr>
        <p:txBody>
          <a:bodyPr>
            <a:normAutofit/>
          </a:bodyPr>
          <a:lstStyle/>
          <a:p>
            <a:r>
              <a:rPr lang="en-US" sz="2400" b="1" dirty="0">
                <a:latin typeface="Helvetica" pitchFamily="2" charset="0"/>
              </a:rPr>
              <a:t>Traditional Search:</a:t>
            </a:r>
          </a:p>
          <a:p>
            <a:pPr lvl="1"/>
            <a:r>
              <a:rPr lang="en-US" sz="2200" dirty="0">
                <a:latin typeface="Helvetica" pitchFamily="2" charset="0"/>
              </a:rPr>
              <a:t>Start with an empty solution (i.e., empty path).</a:t>
            </a:r>
          </a:p>
          <a:p>
            <a:pPr lvl="1"/>
            <a:r>
              <a:rPr lang="en-US" sz="2200" dirty="0">
                <a:latin typeface="Helvetica" pitchFamily="2" charset="0"/>
              </a:rPr>
              <a:t>At each step, add a thing to the solution.</a:t>
            </a:r>
          </a:p>
          <a:p>
            <a:pPr lvl="1"/>
            <a:r>
              <a:rPr lang="en-US" sz="2200" dirty="0">
                <a:latin typeface="Helvetica" pitchFamily="2" charset="0"/>
              </a:rPr>
              <a:t>Return solution on success; backtrack on fail.</a:t>
            </a:r>
          </a:p>
          <a:p>
            <a:r>
              <a:rPr lang="en-US" sz="2400" b="1" dirty="0">
                <a:latin typeface="Helvetica" pitchFamily="2" charset="0"/>
              </a:rPr>
              <a:t>Local Search:</a:t>
            </a:r>
          </a:p>
          <a:p>
            <a:pPr lvl="1"/>
            <a:r>
              <a:rPr lang="en-US" sz="2200" dirty="0">
                <a:latin typeface="Helvetica" pitchFamily="2" charset="0"/>
              </a:rPr>
              <a:t>Start with a random (probably bad) solution.</a:t>
            </a:r>
          </a:p>
          <a:p>
            <a:pPr lvl="1"/>
            <a:r>
              <a:rPr lang="en-US" sz="2200" dirty="0">
                <a:latin typeface="Helvetica" pitchFamily="2" charset="0"/>
              </a:rPr>
              <a:t>At each step, make one change.</a:t>
            </a:r>
          </a:p>
          <a:p>
            <a:pPr lvl="1"/>
            <a:r>
              <a:rPr lang="en-US" sz="2200" dirty="0">
                <a:latin typeface="Helvetica" pitchFamily="2" charset="0"/>
              </a:rPr>
              <a:t>Run until solution is found or out of time.</a:t>
            </a:r>
          </a:p>
        </p:txBody>
      </p:sp>
    </p:spTree>
    <p:extLst>
      <p:ext uri="{BB962C8B-B14F-4D97-AF65-F5344CB8AC3E}">
        <p14:creationId xmlns:p14="http://schemas.microsoft.com/office/powerpoint/2010/main" val="99728874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1066800" y="642594"/>
            <a:ext cx="10320338" cy="1371600"/>
          </a:xfrm>
        </p:spPr>
        <p:txBody>
          <a:bodyPr/>
          <a:lstStyle/>
          <a:p>
            <a:r>
              <a:rPr lang="en-US" dirty="0">
                <a:latin typeface="Helvetica" pitchFamily="2" charset="0"/>
              </a:rPr>
              <a:t>Local Search SAT Solver</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9915526" cy="3849624"/>
          </a:xfrm>
        </p:spPr>
        <p:txBody>
          <a:bodyPr>
            <a:normAutofit/>
          </a:bodyPr>
          <a:lstStyle/>
          <a:p>
            <a:pPr marL="0" indent="0">
              <a:buNone/>
            </a:pPr>
            <a:r>
              <a:rPr lang="en-US" sz="2400" dirty="0">
                <a:latin typeface="Consolas" panose="020B0609020204030204" pitchFamily="49" charset="0"/>
                <a:cs typeface="Consolas" panose="020B0609020204030204" pitchFamily="49" charset="0"/>
              </a:rPr>
              <a:t>Randomly assign T or F to every variable.</a:t>
            </a:r>
          </a:p>
          <a:p>
            <a:pPr marL="0" indent="0">
              <a:buNone/>
            </a:pPr>
            <a:r>
              <a:rPr lang="en-US" sz="2400" dirty="0">
                <a:latin typeface="Consolas" panose="020B0609020204030204" pitchFamily="49" charset="0"/>
                <a:cs typeface="Consolas" panose="020B0609020204030204" pitchFamily="49" charset="0"/>
              </a:rPr>
              <a:t>Until you run out of time:</a:t>
            </a:r>
          </a:p>
          <a:p>
            <a:pPr marL="0" indent="0">
              <a:buNone/>
            </a:pPr>
            <a:r>
              <a:rPr lang="en-US" sz="2400" dirty="0">
                <a:latin typeface="Consolas" panose="020B0609020204030204" pitchFamily="49" charset="0"/>
                <a:cs typeface="Consolas" panose="020B0609020204030204" pitchFamily="49" charset="0"/>
              </a:rPr>
              <a:t>    If every clause is true, return solution.</a:t>
            </a:r>
          </a:p>
          <a:p>
            <a:pPr marL="0" indent="0">
              <a:buNone/>
            </a:pPr>
            <a:r>
              <a:rPr lang="en-US" sz="2400" dirty="0">
                <a:latin typeface="Consolas" panose="020B0609020204030204" pitchFamily="49" charset="0"/>
                <a:cs typeface="Consolas" panose="020B0609020204030204" pitchFamily="49" charset="0"/>
              </a:rPr>
              <a:t>    Choose a variable V.</a:t>
            </a:r>
          </a:p>
          <a:p>
            <a:pPr marL="0" indent="0">
              <a:buNone/>
            </a:pPr>
            <a:r>
              <a:rPr lang="en-US" sz="2400" dirty="0">
                <a:latin typeface="Consolas" panose="020B0609020204030204" pitchFamily="49" charset="0"/>
                <a:cs typeface="Consolas" panose="020B0609020204030204" pitchFamily="49" charset="0"/>
              </a:rPr>
              <a:t>    Flip the variable (T </a:t>
            </a:r>
            <a:r>
              <a:rPr lang="en-US" sz="2400" dirty="0">
                <a:latin typeface="Consolas" panose="020B0609020204030204" pitchFamily="49" charset="0"/>
                <a:cs typeface="Consolas" panose="020B0609020204030204" pitchFamily="49" charset="0"/>
                <a:sym typeface="Wingdings" panose="05000000000000000000" pitchFamily="2" charset="2"/>
              </a:rPr>
              <a:t> F or F  T</a:t>
            </a:r>
            <a:r>
              <a:rPr lang="en-US" sz="240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825099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 Starting Knowledge Base – Establishing ”breeze” rules.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4371975" y="2145983"/>
            <a:ext cx="6931119" cy="3849624"/>
          </a:xfrm>
        </p:spPr>
        <p:txBody>
          <a:bodyPr>
            <a:normAutofit/>
          </a:bodyPr>
          <a:lstStyle/>
          <a:p>
            <a:pPr marL="0" indent="0">
              <a:buNone/>
            </a:pPr>
            <a:r>
              <a:rPr lang="en-US" sz="2400" dirty="0">
                <a:latin typeface="Helvetica" pitchFamily="2" charset="0"/>
              </a:rPr>
              <a:t>“There is a Breeze in A1 if and only if there is a Pit in A2 or B1”</a:t>
            </a:r>
          </a:p>
          <a:p>
            <a:pPr marL="0" indent="0">
              <a:buNone/>
            </a:pPr>
            <a:r>
              <a:rPr lang="en-US" sz="2400" dirty="0">
                <a:latin typeface="Helvetica" pitchFamily="2" charset="0"/>
              </a:rPr>
              <a:t>“There is a Breeze in B1, in and only if there is a pit in B2 or C1.</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24BC0DF3-579E-5D48-AE5F-1ACCB9BDB0D4}"/>
                  </a:ext>
                </a:extLst>
              </p:cNvPr>
              <p:cNvSpPr txBox="1">
                <a:spLocks/>
              </p:cNvSpPr>
              <p:nvPr/>
            </p:nvSpPr>
            <p:spPr>
              <a:xfrm>
                <a:off x="685799" y="2014194"/>
                <a:ext cx="3814763" cy="4351338"/>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Font typeface="Garamond" pitchFamily="18" charset="0"/>
                  <a:buNone/>
                </a:pPr>
                <a:r>
                  <a:rPr lang="en-US" sz="2400" b="1" dirty="0">
                    <a:latin typeface="Helvetica" pitchFamily="2" charset="0"/>
                  </a:rPr>
                  <a:t>Knowledge Base:</a:t>
                </a:r>
              </a:p>
              <a:p>
                <a14:m>
                  <m:oMath xmlns:m="http://schemas.openxmlformats.org/officeDocument/2006/math">
                    <m:r>
                      <a:rPr lang="en-US" sz="2400" i="1" smtClean="0">
                        <a:latin typeface="Cambria Math" panose="02040503050406030204" pitchFamily="18" charset="0"/>
                      </a:rPr>
                      <m:t>𝐵𝐴</m:t>
                    </m:r>
                    <m:r>
                      <a:rPr lang="en-US" sz="2400" i="1" smtClean="0">
                        <a:latin typeface="Cambria Math" panose="02040503050406030204" pitchFamily="18" charset="0"/>
                      </a:rPr>
                      <m:t>1</m:t>
                    </m:r>
                    <m:r>
                      <a:rPr lang="en-US" sz="2400" i="1" smtClean="0">
                        <a:latin typeface="Cambria Math" panose="02040503050406030204" pitchFamily="18" charset="0"/>
                      </a:rPr>
                      <m:t>↔</m:t>
                    </m:r>
                    <m:r>
                      <a:rPr lang="en-US" sz="2400" i="1" smtClean="0">
                        <a:latin typeface="Cambria Math" panose="02040503050406030204" pitchFamily="18" charset="0"/>
                      </a:rPr>
                      <m:t>𝑃𝐴</m:t>
                    </m:r>
                    <m:r>
                      <a:rPr lang="en-US" sz="2400" i="1" smtClean="0">
                        <a:latin typeface="Cambria Math" panose="02040503050406030204" pitchFamily="18" charset="0"/>
                      </a:rPr>
                      <m:t>2∨</m:t>
                    </m:r>
                    <m:r>
                      <a:rPr lang="en-US" sz="2400" i="1" smtClean="0">
                        <a:latin typeface="Cambria Math" panose="02040503050406030204" pitchFamily="18" charset="0"/>
                      </a:rPr>
                      <m:t>𝑃𝐵</m:t>
                    </m:r>
                    <m:r>
                      <a:rPr lang="en-US" sz="2400" i="1" smtClean="0">
                        <a:latin typeface="Cambria Math" panose="02040503050406030204" pitchFamily="18" charset="0"/>
                      </a:rPr>
                      <m:t>1</m:t>
                    </m:r>
                  </m:oMath>
                </a14:m>
                <a:endParaRPr lang="en-US" sz="2400" dirty="0">
                  <a:latin typeface="Helvetica" pitchFamily="2" charset="0"/>
                </a:endParaRPr>
              </a:p>
              <a:p>
                <a14:m>
                  <m:oMath xmlns:m="http://schemas.openxmlformats.org/officeDocument/2006/math">
                    <m:r>
                      <a:rPr lang="en-US" sz="2400" i="1" smtClean="0">
                        <a:latin typeface="Cambria Math" panose="02040503050406030204" pitchFamily="18" charset="0"/>
                      </a:rPr>
                      <m:t>𝐵𝐵</m:t>
                    </m:r>
                    <m:r>
                      <a:rPr lang="en-US" sz="2400" i="1" smtClean="0">
                        <a:latin typeface="Cambria Math" panose="02040503050406030204" pitchFamily="18" charset="0"/>
                      </a:rPr>
                      <m:t>1</m:t>
                    </m:r>
                    <m:r>
                      <a:rPr lang="en-US" sz="2400" i="1" smtClean="0">
                        <a:latin typeface="Cambria Math" panose="02040503050406030204" pitchFamily="18" charset="0"/>
                      </a:rPr>
                      <m:t>↔</m:t>
                    </m:r>
                    <m:r>
                      <a:rPr lang="en-US" sz="2400" i="1" smtClean="0">
                        <a:latin typeface="Cambria Math" panose="02040503050406030204" pitchFamily="18" charset="0"/>
                      </a:rPr>
                      <m:t>𝑃𝐵</m:t>
                    </m:r>
                    <m:r>
                      <a:rPr lang="en-US" sz="2400" i="1" smtClean="0">
                        <a:latin typeface="Cambria Math" panose="02040503050406030204" pitchFamily="18" charset="0"/>
                      </a:rPr>
                      <m:t>2∨</m:t>
                    </m:r>
                    <m:r>
                      <a:rPr lang="en-US" sz="2400" i="1" smtClean="0">
                        <a:latin typeface="Cambria Math" panose="02040503050406030204" pitchFamily="18" charset="0"/>
                      </a:rPr>
                      <m:t>𝑃𝐶</m:t>
                    </m:r>
                    <m:r>
                      <a:rPr lang="en-US" sz="2400" i="1" smtClean="0">
                        <a:latin typeface="Cambria Math" panose="02040503050406030204" pitchFamily="18" charset="0"/>
                      </a:rPr>
                      <m:t>1</m:t>
                    </m:r>
                  </m:oMath>
                </a14:m>
                <a:endParaRPr lang="en-US" sz="2400" dirty="0">
                  <a:latin typeface="Helvetica" pitchFamily="2" charset="0"/>
                </a:endParaRPr>
              </a:p>
              <a:p>
                <a:pPr marL="0" indent="0">
                  <a:buFont typeface="Garamond" pitchFamily="18" charset="0"/>
                  <a:buNone/>
                </a:pPr>
                <a:r>
                  <a:rPr lang="en-US" sz="2400" dirty="0">
                    <a:latin typeface="Helvetica" pitchFamily="2" charset="0"/>
                  </a:rPr>
                  <a:t>… and so on</a:t>
                </a:r>
              </a:p>
            </p:txBody>
          </p:sp>
        </mc:Choice>
        <mc:Fallback xmlns="">
          <p:sp>
            <p:nvSpPr>
              <p:cNvPr id="4" name="Content Placeholder 2">
                <a:extLst>
                  <a:ext uri="{FF2B5EF4-FFF2-40B4-BE49-F238E27FC236}">
                    <a16:creationId xmlns:a16="http://schemas.microsoft.com/office/drawing/2014/main" id="{24BC0DF3-579E-5D48-AE5F-1ACCB9BDB0D4}"/>
                  </a:ext>
                </a:extLst>
              </p:cNvPr>
              <p:cNvSpPr txBox="1">
                <a:spLocks noRot="1" noChangeAspect="1" noMove="1" noResize="1" noEditPoints="1" noAdjustHandles="1" noChangeArrowheads="1" noChangeShapeType="1" noTextEdit="1"/>
              </p:cNvSpPr>
              <p:nvPr/>
            </p:nvSpPr>
            <p:spPr>
              <a:xfrm>
                <a:off x="685799" y="2014194"/>
                <a:ext cx="3814763" cy="4351338"/>
              </a:xfrm>
              <a:prstGeom prst="rect">
                <a:avLst/>
              </a:prstGeom>
              <a:blipFill>
                <a:blip r:embed="rId3"/>
                <a:stretch>
                  <a:fillRect l="-2326"/>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ACCED5BC-25C3-CD46-9595-B8E098BF151E}"/>
              </a:ext>
            </a:extLst>
          </p:cNvPr>
          <p:cNvGrpSpPr/>
          <p:nvPr/>
        </p:nvGrpSpPr>
        <p:grpSpPr>
          <a:xfrm>
            <a:off x="9825038" y="4070795"/>
            <a:ext cx="2600324" cy="2852867"/>
            <a:chOff x="628650" y="1506854"/>
            <a:chExt cx="3402248" cy="3517764"/>
          </a:xfrm>
        </p:grpSpPr>
        <p:pic>
          <p:nvPicPr>
            <p:cNvPr id="6" name="Picture 5">
              <a:extLst>
                <a:ext uri="{FF2B5EF4-FFF2-40B4-BE49-F238E27FC236}">
                  <a16:creationId xmlns:a16="http://schemas.microsoft.com/office/drawing/2014/main" id="{8D58A40A-B14B-1044-A46A-D2C641CAFE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835" y="1825625"/>
              <a:ext cx="2743583" cy="2743583"/>
            </a:xfrm>
            <a:prstGeom prst="rect">
              <a:avLst/>
            </a:prstGeom>
          </p:spPr>
        </p:pic>
        <p:sp>
          <p:nvSpPr>
            <p:cNvPr id="7" name="TextBox 6">
              <a:extLst>
                <a:ext uri="{FF2B5EF4-FFF2-40B4-BE49-F238E27FC236}">
                  <a16:creationId xmlns:a16="http://schemas.microsoft.com/office/drawing/2014/main" id="{D684538F-2704-0A4D-A2DE-51AFAD26BA54}"/>
                </a:ext>
              </a:extLst>
            </p:cNvPr>
            <p:cNvSpPr txBox="1"/>
            <p:nvPr/>
          </p:nvSpPr>
          <p:spPr>
            <a:xfrm>
              <a:off x="1031835" y="4569208"/>
              <a:ext cx="2999063" cy="455410"/>
            </a:xfrm>
            <a:prstGeom prst="rect">
              <a:avLst/>
            </a:prstGeom>
            <a:noFill/>
          </p:spPr>
          <p:txBody>
            <a:bodyPr wrap="square" rtlCol="0">
              <a:spAutoFit/>
            </a:bodyPr>
            <a:lstStyle/>
            <a:p>
              <a:r>
                <a:rPr lang="en-US" b="1" dirty="0"/>
                <a:t>        A       B       C       D</a:t>
              </a:r>
            </a:p>
          </p:txBody>
        </p:sp>
        <p:sp>
          <p:nvSpPr>
            <p:cNvPr id="8" name="TextBox 7">
              <a:extLst>
                <a:ext uri="{FF2B5EF4-FFF2-40B4-BE49-F238E27FC236}">
                  <a16:creationId xmlns:a16="http://schemas.microsoft.com/office/drawing/2014/main" id="{84616DAE-1E2B-5740-8464-0371C245B2E9}"/>
                </a:ext>
              </a:extLst>
            </p:cNvPr>
            <p:cNvSpPr txBox="1"/>
            <p:nvPr/>
          </p:nvSpPr>
          <p:spPr>
            <a:xfrm>
              <a:off x="628650" y="1506854"/>
              <a:ext cx="403185" cy="2246769"/>
            </a:xfrm>
            <a:prstGeom prst="rect">
              <a:avLst/>
            </a:prstGeom>
            <a:noFill/>
          </p:spPr>
          <p:txBody>
            <a:bodyPr wrap="square" rtlCol="0">
              <a:spAutoFit/>
            </a:bodyPr>
            <a:lstStyle/>
            <a:p>
              <a:pPr algn="r"/>
              <a:endParaRPr lang="en-US" sz="3200" b="1" dirty="0"/>
            </a:p>
            <a:p>
              <a:pPr algn="r"/>
              <a:r>
                <a:rPr lang="en-US" b="1" dirty="0"/>
                <a:t>4</a:t>
              </a:r>
            </a:p>
            <a:p>
              <a:pPr algn="r"/>
              <a:endParaRPr lang="en-US" sz="1200" b="1" dirty="0"/>
            </a:p>
            <a:p>
              <a:pPr algn="r"/>
              <a:r>
                <a:rPr lang="en-US" b="1" dirty="0"/>
                <a:t>3</a:t>
              </a:r>
            </a:p>
            <a:p>
              <a:pPr algn="r"/>
              <a:endParaRPr lang="en-US" sz="1200" b="1" dirty="0"/>
            </a:p>
            <a:p>
              <a:pPr algn="r"/>
              <a:r>
                <a:rPr lang="en-US" b="1" dirty="0"/>
                <a:t>2</a:t>
              </a:r>
            </a:p>
            <a:p>
              <a:pPr algn="r"/>
              <a:endParaRPr lang="en-US" sz="1200" b="1" dirty="0"/>
            </a:p>
            <a:p>
              <a:pPr algn="r"/>
              <a:r>
                <a:rPr lang="en-US" b="1" dirty="0"/>
                <a:t>1</a:t>
              </a:r>
            </a:p>
          </p:txBody>
        </p:sp>
      </p:grpSp>
    </p:spTree>
    <p:extLst>
      <p:ext uri="{BB962C8B-B14F-4D97-AF65-F5344CB8AC3E}">
        <p14:creationId xmlns:p14="http://schemas.microsoft.com/office/powerpoint/2010/main" val="398620446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1066800" y="642594"/>
            <a:ext cx="10320338" cy="1371600"/>
          </a:xfrm>
        </p:spPr>
        <p:txBody>
          <a:bodyPr/>
          <a:lstStyle/>
          <a:p>
            <a:r>
              <a:rPr lang="en-US" dirty="0">
                <a:latin typeface="Helvetica" pitchFamily="2" charset="0"/>
              </a:rPr>
              <a:t>Local Search SAT Solver</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9915526" cy="3849624"/>
          </a:xfrm>
        </p:spPr>
        <p:txBody>
          <a:bodyPr>
            <a:normAutofit/>
          </a:bodyPr>
          <a:lstStyle/>
          <a:p>
            <a:pPr marL="0" indent="0">
              <a:buNone/>
            </a:pPr>
            <a:r>
              <a:rPr lang="en-US" sz="2400" dirty="0">
                <a:latin typeface="Consolas" panose="020B0609020204030204" pitchFamily="49" charset="0"/>
                <a:cs typeface="Consolas" panose="020B0609020204030204" pitchFamily="49" charset="0"/>
              </a:rPr>
              <a:t>Randomly assign T or F to every variable.</a:t>
            </a:r>
          </a:p>
          <a:p>
            <a:pPr marL="0" indent="0">
              <a:buNone/>
            </a:pPr>
            <a:r>
              <a:rPr lang="en-US" sz="2400" dirty="0">
                <a:latin typeface="Consolas" panose="020B0609020204030204" pitchFamily="49" charset="0"/>
                <a:cs typeface="Consolas" panose="020B0609020204030204" pitchFamily="49" charset="0"/>
              </a:rPr>
              <a:t>Until you run out of time:</a:t>
            </a:r>
          </a:p>
          <a:p>
            <a:pPr marL="0" indent="0">
              <a:buNone/>
            </a:pPr>
            <a:r>
              <a:rPr lang="en-US" sz="2400" dirty="0">
                <a:latin typeface="Consolas" panose="020B0609020204030204" pitchFamily="49" charset="0"/>
                <a:cs typeface="Consolas" panose="020B0609020204030204" pitchFamily="49" charset="0"/>
              </a:rPr>
              <a:t>    If every clause is true, return solution.</a:t>
            </a:r>
          </a:p>
          <a:p>
            <a:pPr marL="0" indent="0">
              <a:buNone/>
            </a:pPr>
            <a:r>
              <a:rPr lang="en-US" sz="2400" dirty="0">
                <a:latin typeface="Consolas" panose="020B0609020204030204" pitchFamily="49" charset="0"/>
                <a:cs typeface="Consolas" panose="020B0609020204030204" pitchFamily="49" charset="0"/>
              </a:rPr>
              <a:t>    </a:t>
            </a:r>
            <a:r>
              <a:rPr lang="en-US" sz="2400" b="1" dirty="0">
                <a:latin typeface="Consolas" panose="020B0609020204030204" pitchFamily="49" charset="0"/>
                <a:cs typeface="Consolas" panose="020B0609020204030204" pitchFamily="49" charset="0"/>
              </a:rPr>
              <a:t>Choose a variable V.</a:t>
            </a:r>
          </a:p>
          <a:p>
            <a:pPr marL="0" indent="0">
              <a:buNone/>
            </a:pPr>
            <a:r>
              <a:rPr lang="en-US" sz="2400" dirty="0">
                <a:latin typeface="Consolas" panose="020B0609020204030204" pitchFamily="49" charset="0"/>
                <a:cs typeface="Consolas" panose="020B0609020204030204" pitchFamily="49" charset="0"/>
              </a:rPr>
              <a:t>    Flip the variable (T </a:t>
            </a:r>
            <a:r>
              <a:rPr lang="en-US" sz="2400" dirty="0">
                <a:latin typeface="Consolas" panose="020B0609020204030204" pitchFamily="49" charset="0"/>
                <a:cs typeface="Consolas" panose="020B0609020204030204" pitchFamily="49" charset="0"/>
                <a:sym typeface="Wingdings" panose="05000000000000000000" pitchFamily="2" charset="2"/>
              </a:rPr>
              <a:t> F or F  T</a:t>
            </a:r>
            <a:r>
              <a:rPr lang="en-US" sz="2400" dirty="0">
                <a:latin typeface="Consolas" panose="020B0609020204030204" pitchFamily="49" charset="0"/>
                <a:cs typeface="Consolas" panose="020B0609020204030204" pitchFamily="49" charset="0"/>
              </a:rPr>
              <a:t>).</a:t>
            </a:r>
          </a:p>
        </p:txBody>
      </p:sp>
      <p:sp>
        <p:nvSpPr>
          <p:cNvPr id="4" name="TextBox 3">
            <a:extLst>
              <a:ext uri="{FF2B5EF4-FFF2-40B4-BE49-F238E27FC236}">
                <a16:creationId xmlns:a16="http://schemas.microsoft.com/office/drawing/2014/main" id="{19F864B5-43F2-154E-87C1-79FCBBEA0FAC}"/>
              </a:ext>
            </a:extLst>
          </p:cNvPr>
          <p:cNvSpPr txBox="1"/>
          <p:nvPr/>
        </p:nvSpPr>
        <p:spPr>
          <a:xfrm>
            <a:off x="7112000" y="5533942"/>
            <a:ext cx="4513717" cy="830997"/>
          </a:xfrm>
          <a:prstGeom prst="rect">
            <a:avLst/>
          </a:prstGeom>
          <a:noFill/>
        </p:spPr>
        <p:txBody>
          <a:bodyPr wrap="square" rtlCol="0">
            <a:spAutoFit/>
          </a:bodyPr>
          <a:lstStyle/>
          <a:p>
            <a:r>
              <a:rPr lang="en-US" sz="2400" dirty="0">
                <a:latin typeface="Helvetica" pitchFamily="2" charset="0"/>
                <a:ea typeface="Linux Libertine" panose="02000503000000000000" pitchFamily="2" charset="0"/>
                <a:cs typeface="Linux Libertine" panose="02000503000000000000" pitchFamily="2" charset="0"/>
              </a:rPr>
              <a:t>Once again… perhaps there’s another way…</a:t>
            </a:r>
          </a:p>
        </p:txBody>
      </p:sp>
    </p:spTree>
    <p:extLst>
      <p:ext uri="{BB962C8B-B14F-4D97-AF65-F5344CB8AC3E}">
        <p14:creationId xmlns:p14="http://schemas.microsoft.com/office/powerpoint/2010/main" val="173653002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1066800" y="642594"/>
            <a:ext cx="10320338" cy="1371600"/>
          </a:xfrm>
        </p:spPr>
        <p:txBody>
          <a:bodyPr/>
          <a:lstStyle/>
          <a:p>
            <a:r>
              <a:rPr lang="en-US" dirty="0">
                <a:latin typeface="Helvetica" pitchFamily="2" charset="0"/>
              </a:rPr>
              <a:t>Local Search Recap</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9915526" cy="3849624"/>
          </a:xfrm>
        </p:spPr>
        <p:txBody>
          <a:bodyPr>
            <a:normAutofit/>
          </a:bodyPr>
          <a:lstStyle/>
          <a:p>
            <a:r>
              <a:rPr lang="en-US" sz="2400" b="1" dirty="0">
                <a:latin typeface="Helvetica" pitchFamily="2" charset="0"/>
              </a:rPr>
              <a:t>Local Search:</a:t>
            </a:r>
          </a:p>
          <a:p>
            <a:pPr lvl="1"/>
            <a:r>
              <a:rPr lang="en-US" sz="2200" dirty="0">
                <a:latin typeface="Helvetica" pitchFamily="2" charset="0"/>
              </a:rPr>
              <a:t>Start with a random (probably bad) solution.</a:t>
            </a:r>
          </a:p>
          <a:p>
            <a:pPr lvl="1"/>
            <a:r>
              <a:rPr lang="en-US" sz="2200" dirty="0">
                <a:latin typeface="Helvetica" pitchFamily="2" charset="0"/>
              </a:rPr>
              <a:t>At each step, make one change.</a:t>
            </a:r>
          </a:p>
          <a:p>
            <a:pPr lvl="2"/>
            <a:r>
              <a:rPr lang="en-US" sz="2100" dirty="0">
                <a:latin typeface="Helvetica" pitchFamily="2" charset="0"/>
              </a:rPr>
              <a:t>Usually make a change that improves the solution.</a:t>
            </a:r>
          </a:p>
          <a:p>
            <a:pPr lvl="2"/>
            <a:r>
              <a:rPr lang="en-US" sz="2100" dirty="0">
                <a:latin typeface="Helvetica" pitchFamily="2" charset="0"/>
              </a:rPr>
              <a:t>Sometimes make a random change</a:t>
            </a:r>
          </a:p>
          <a:p>
            <a:pPr lvl="3"/>
            <a:r>
              <a:rPr lang="en-US" sz="2100" dirty="0">
                <a:latin typeface="Helvetica" pitchFamily="2" charset="0"/>
              </a:rPr>
              <a:t>E.g., the simulated annealing “temperature”</a:t>
            </a:r>
          </a:p>
          <a:p>
            <a:pPr lvl="2"/>
            <a:r>
              <a:rPr lang="en-US" sz="2100" dirty="0">
                <a:latin typeface="Helvetica" pitchFamily="2" charset="0"/>
              </a:rPr>
              <a:t>Restart if stuck in local maxima</a:t>
            </a:r>
          </a:p>
          <a:p>
            <a:pPr lvl="3"/>
            <a:r>
              <a:rPr lang="en-US" sz="2100" dirty="0">
                <a:latin typeface="Helvetica" pitchFamily="2" charset="0"/>
              </a:rPr>
              <a:t>E.g., the “hill climbing with random restarts”</a:t>
            </a:r>
          </a:p>
          <a:p>
            <a:pPr lvl="1"/>
            <a:r>
              <a:rPr lang="en-US" sz="2200" dirty="0">
                <a:latin typeface="Helvetica" pitchFamily="2" charset="0"/>
              </a:rPr>
              <a:t>Run until solution is found or out of time.</a:t>
            </a:r>
          </a:p>
        </p:txBody>
      </p:sp>
    </p:spTree>
    <p:extLst>
      <p:ext uri="{BB962C8B-B14F-4D97-AF65-F5344CB8AC3E}">
        <p14:creationId xmlns:p14="http://schemas.microsoft.com/office/powerpoint/2010/main" val="4061708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dissolve">
                                      <p:cBhvr>
                                        <p:cTn id="15" dur="500"/>
                                        <p:tgtEl>
                                          <p:spTgt spid="3">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dissolve">
                                      <p:cBhvr>
                                        <p:cTn id="20" dur="500"/>
                                        <p:tgtEl>
                                          <p:spTgt spid="3">
                                            <p:txEl>
                                              <p:pRg st="6" end="6"/>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dissolve">
                                      <p:cBhvr>
                                        <p:cTn id="2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1066800" y="642594"/>
            <a:ext cx="10320338" cy="1371600"/>
          </a:xfrm>
        </p:spPr>
        <p:txBody>
          <a:bodyPr/>
          <a:lstStyle/>
          <a:p>
            <a:r>
              <a:rPr lang="en-US" dirty="0">
                <a:latin typeface="Helvetica" pitchFamily="2" charset="0"/>
              </a:rPr>
              <a:t>Solution Quality (Utility)</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9915526" cy="3849624"/>
          </a:xfrm>
        </p:spPr>
        <p:txBody>
          <a:bodyPr>
            <a:normAutofit fontScale="85000" lnSpcReduction="10000"/>
          </a:bodyPr>
          <a:lstStyle/>
          <a:p>
            <a:r>
              <a:rPr lang="en-US" sz="2400" b="1" dirty="0">
                <a:solidFill>
                  <a:schemeClr val="accent1"/>
                </a:solidFill>
                <a:latin typeface="Helvetica" pitchFamily="2" charset="0"/>
              </a:rPr>
              <a:t>How do we measure which solutions to a SAT problem are better than others?</a:t>
            </a:r>
          </a:p>
          <a:p>
            <a:pPr lvl="1"/>
            <a:r>
              <a:rPr lang="en-US" sz="2200" dirty="0">
                <a:latin typeface="Helvetica" pitchFamily="2" charset="0"/>
              </a:rPr>
              <a:t>Remember: we are living in a world where we’ve randomly assigned T or F to every variable to start.</a:t>
            </a:r>
          </a:p>
          <a:p>
            <a:pPr lvl="1"/>
            <a:endParaRPr lang="en-US" sz="2200" dirty="0">
              <a:latin typeface="Helvetica" pitchFamily="2" charset="0"/>
            </a:endParaRPr>
          </a:p>
          <a:p>
            <a:r>
              <a:rPr lang="en-US" sz="2400" dirty="0">
                <a:latin typeface="Helvetica" pitchFamily="2" charset="0"/>
              </a:rPr>
              <a:t>If a problem has </a:t>
            </a:r>
            <a:r>
              <a:rPr lang="en-US" sz="2400" i="1" dirty="0">
                <a:latin typeface="Helvetica" pitchFamily="2" charset="0"/>
              </a:rPr>
              <a:t>n</a:t>
            </a:r>
            <a:r>
              <a:rPr lang="en-US" sz="2400" dirty="0">
                <a:latin typeface="Helvetica" pitchFamily="2" charset="0"/>
              </a:rPr>
              <a:t> clauses, then a solution has 0 unsatisfied clauses and </a:t>
            </a:r>
            <a:r>
              <a:rPr lang="en-US" sz="2400" i="1" dirty="0">
                <a:latin typeface="Helvetica" pitchFamily="2" charset="0"/>
              </a:rPr>
              <a:t>n</a:t>
            </a:r>
            <a:r>
              <a:rPr lang="en-US" sz="2400" dirty="0">
                <a:latin typeface="Helvetica" pitchFamily="2" charset="0"/>
              </a:rPr>
              <a:t> satisfied clauses.</a:t>
            </a:r>
          </a:p>
          <a:p>
            <a:endParaRPr lang="en-US" sz="2400" dirty="0">
              <a:latin typeface="Helvetica" pitchFamily="2" charset="0"/>
            </a:endParaRPr>
          </a:p>
          <a:p>
            <a:r>
              <a:rPr lang="en-US" sz="2400" dirty="0">
                <a:latin typeface="Helvetica" pitchFamily="2" charset="0"/>
              </a:rPr>
              <a:t>The number of satisfied clauses is a good measure of how good a solution is. </a:t>
            </a:r>
          </a:p>
          <a:p>
            <a:pPr lvl="1"/>
            <a:r>
              <a:rPr lang="en-US" sz="2200" dirty="0">
                <a:latin typeface="Helvetica" pitchFamily="2" charset="0"/>
              </a:rPr>
              <a:t>In other words, solutions where more clauses are satisfied are better than ones where fewer clauses are satisfied.</a:t>
            </a: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200" dirty="0">
              <a:latin typeface="Helvetica" pitchFamily="2" charset="0"/>
            </a:endParaRPr>
          </a:p>
        </p:txBody>
      </p:sp>
    </p:spTree>
    <p:extLst>
      <p:ext uri="{BB962C8B-B14F-4D97-AF65-F5344CB8AC3E}">
        <p14:creationId xmlns:p14="http://schemas.microsoft.com/office/powerpoint/2010/main" val="4282475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dissolve">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dissolve">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1066800" y="642594"/>
            <a:ext cx="10320338" cy="1371600"/>
          </a:xfrm>
        </p:spPr>
        <p:txBody>
          <a:bodyPr/>
          <a:lstStyle/>
          <a:p>
            <a:r>
              <a:rPr lang="en-US" dirty="0">
                <a:latin typeface="Helvetica" pitchFamily="2" charset="0"/>
              </a:rPr>
              <a:t>GSAT  Algorithm (example of Local Search SAT).</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9915526" cy="3849624"/>
          </a:xfrm>
        </p:spPr>
        <p:txBody>
          <a:bodyPr>
            <a:normAutofit fontScale="92500" lnSpcReduction="10000"/>
          </a:bodyPr>
          <a:lstStyle/>
          <a:p>
            <a:pPr marL="0" indent="0">
              <a:buNone/>
            </a:pPr>
            <a:r>
              <a:rPr lang="en-US" sz="2400" dirty="0">
                <a:latin typeface="Consolas" panose="020B0609020204030204" pitchFamily="49" charset="0"/>
                <a:cs typeface="Consolas" panose="020B0609020204030204" pitchFamily="49" charset="0"/>
              </a:rPr>
              <a:t>Let n be the "noise parameter," where 0 &lt; n &lt; 1.</a:t>
            </a:r>
          </a:p>
          <a:p>
            <a:pPr marL="0" indent="0">
              <a:buNone/>
            </a:pPr>
            <a:r>
              <a:rPr lang="en-US" sz="2400" dirty="0">
                <a:latin typeface="Consolas" panose="020B0609020204030204" pitchFamily="49" charset="0"/>
                <a:cs typeface="Consolas" panose="020B0609020204030204" pitchFamily="49" charset="0"/>
              </a:rPr>
              <a:t>Randomly assign T or F to every variable.</a:t>
            </a:r>
          </a:p>
          <a:p>
            <a:pPr marL="0" indent="0">
              <a:buNone/>
            </a:pPr>
            <a:r>
              <a:rPr lang="en-US" sz="2400" dirty="0">
                <a:latin typeface="Consolas" panose="020B0609020204030204" pitchFamily="49" charset="0"/>
                <a:cs typeface="Consolas" panose="020B0609020204030204" pitchFamily="49" charset="0"/>
              </a:rPr>
              <a:t>Until you run out of time:</a:t>
            </a:r>
          </a:p>
          <a:p>
            <a:pPr marL="0" indent="0">
              <a:buNone/>
            </a:pPr>
            <a:r>
              <a:rPr lang="en-US" sz="2400" dirty="0">
                <a:latin typeface="Consolas" panose="020B0609020204030204" pitchFamily="49" charset="0"/>
                <a:cs typeface="Consolas" panose="020B0609020204030204" pitchFamily="49" charset="0"/>
              </a:rPr>
              <a:t>    If every clause is true, return solution.</a:t>
            </a:r>
          </a:p>
          <a:p>
            <a:pPr marL="0" indent="0">
              <a:buNone/>
            </a:pPr>
            <a:r>
              <a:rPr lang="en-US" sz="2400" dirty="0">
                <a:latin typeface="Consolas" panose="020B0609020204030204" pitchFamily="49" charset="0"/>
                <a:cs typeface="Consolas" panose="020B0609020204030204" pitchFamily="49" charset="0"/>
              </a:rPr>
              <a:t>    With probability p &lt; n:</a:t>
            </a:r>
          </a:p>
          <a:p>
            <a:pPr marL="0" indent="0">
              <a:buNone/>
            </a:pPr>
            <a:r>
              <a:rPr lang="en-US" sz="2400" dirty="0">
                <a:latin typeface="Consolas" panose="020B0609020204030204" pitchFamily="49" charset="0"/>
                <a:cs typeface="Consolas" panose="020B0609020204030204" pitchFamily="49" charset="0"/>
              </a:rPr>
              <a:t>        Flip the variable that leads to higher utility.</a:t>
            </a:r>
          </a:p>
          <a:p>
            <a:pPr marL="0" indent="0">
              <a:buNone/>
            </a:pPr>
            <a:r>
              <a:rPr lang="en-US" sz="2400" dirty="0">
                <a:latin typeface="Consolas" panose="020B0609020204030204" pitchFamily="49" charset="0"/>
                <a:cs typeface="Consolas" panose="020B0609020204030204" pitchFamily="49" charset="0"/>
              </a:rPr>
              <a:t>    Else:</a:t>
            </a:r>
          </a:p>
          <a:p>
            <a:pPr marL="0" indent="0">
              <a:buNone/>
            </a:pPr>
            <a:r>
              <a:rPr lang="en-US" sz="2400" dirty="0">
                <a:latin typeface="Consolas" panose="020B0609020204030204" pitchFamily="49" charset="0"/>
                <a:cs typeface="Consolas" panose="020B0609020204030204" pitchFamily="49" charset="0"/>
              </a:rPr>
              <a:t>        Flip a random variable.</a:t>
            </a: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200" dirty="0">
              <a:latin typeface="Helvetica" pitchFamily="2" charset="0"/>
            </a:endParaRPr>
          </a:p>
        </p:txBody>
      </p:sp>
    </p:spTree>
    <p:extLst>
      <p:ext uri="{BB962C8B-B14F-4D97-AF65-F5344CB8AC3E}">
        <p14:creationId xmlns:p14="http://schemas.microsoft.com/office/powerpoint/2010/main" val="275346024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1066800" y="642594"/>
            <a:ext cx="10320338" cy="1371600"/>
          </a:xfrm>
        </p:spPr>
        <p:txBody>
          <a:bodyPr/>
          <a:lstStyle/>
          <a:p>
            <a:r>
              <a:rPr lang="en-US" dirty="0">
                <a:latin typeface="Helvetica" pitchFamily="2" charset="0"/>
              </a:rPr>
              <a:t>GSAT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9915526" cy="3849624"/>
          </a:xfrm>
        </p:spPr>
        <p:txBody>
          <a:bodyPr>
            <a:normAutofit lnSpcReduction="10000"/>
          </a:bodyPr>
          <a:lstStyle/>
          <a:p>
            <a:pPr marL="0" indent="0">
              <a:buNone/>
            </a:pPr>
            <a:r>
              <a:rPr lang="en-US" sz="2400" dirty="0">
                <a:latin typeface="Helvetica" pitchFamily="2" charset="0"/>
              </a:rPr>
              <a:t>Problem:     	</a:t>
            </a:r>
            <a:r>
              <a:rPr lang="en-US" sz="2400" b="1" dirty="0">
                <a:latin typeface="Courier New" panose="02070309020205020404" pitchFamily="49" charset="0"/>
                <a:cs typeface="Courier New" panose="02070309020205020404" pitchFamily="49" charset="0"/>
              </a:rPr>
              <a:t>(and (or A B) (or (not A) B))</a:t>
            </a:r>
          </a:p>
          <a:p>
            <a:pPr marL="0" indent="0">
              <a:buNone/>
            </a:pPr>
            <a:r>
              <a:rPr lang="en-US" sz="2400" dirty="0">
                <a:latin typeface="Helvetica" pitchFamily="2" charset="0"/>
              </a:rPr>
              <a:t>Solution:</a:t>
            </a:r>
            <a:r>
              <a:rPr lang="en-US" sz="2400" b="1" dirty="0">
                <a:latin typeface="Helvetica" pitchFamily="2" charset="0"/>
                <a:cs typeface="Courier New" panose="02070309020205020404" pitchFamily="49" charset="0"/>
              </a:rPr>
              <a:t>   	</a:t>
            </a:r>
            <a:r>
              <a:rPr lang="en-US" sz="2400" b="1" dirty="0">
                <a:latin typeface="Courier New" panose="02070309020205020404" pitchFamily="49" charset="0"/>
                <a:cs typeface="Courier New" panose="02070309020205020404" pitchFamily="49" charset="0"/>
              </a:rPr>
              <a:t>A=? B=?</a:t>
            </a:r>
          </a:p>
          <a:p>
            <a:pPr marL="0" indent="0">
              <a:buNone/>
            </a:pPr>
            <a:r>
              <a:rPr lang="en-US" sz="2400" dirty="0">
                <a:latin typeface="Helvetica" pitchFamily="2" charset="0"/>
              </a:rPr>
              <a:t>Expression: 	</a:t>
            </a:r>
            <a:r>
              <a:rPr lang="en-US" sz="2400" b="1" dirty="0">
                <a:latin typeface="Courier New" panose="02070309020205020404" pitchFamily="49" charset="0"/>
                <a:cs typeface="Courier New" panose="02070309020205020404" pitchFamily="49" charset="0"/>
              </a:rPr>
              <a:t>(and (or ? ?) (or (not ?) ?))</a:t>
            </a:r>
          </a:p>
          <a:p>
            <a:pPr lvl="1"/>
            <a:endParaRPr lang="en-US" sz="2200" dirty="0">
              <a:latin typeface="Helvetica" pitchFamily="2" charset="0"/>
            </a:endParaRPr>
          </a:p>
          <a:p>
            <a:r>
              <a:rPr lang="en-US" sz="2400" dirty="0">
                <a:latin typeface="Helvetica" pitchFamily="2" charset="0"/>
              </a:rPr>
              <a:t>Here we see both original problem, current attempted solution, and what the CNF expression looks like with our current solution.</a:t>
            </a:r>
          </a:p>
          <a:p>
            <a:endParaRPr lang="en-US" sz="2400" dirty="0">
              <a:latin typeface="Helvetica" pitchFamily="2" charset="0"/>
            </a:endParaRPr>
          </a:p>
          <a:p>
            <a:r>
              <a:rPr lang="en-US" sz="2400" dirty="0">
                <a:latin typeface="Helvetica" pitchFamily="2" charset="0"/>
              </a:rPr>
              <a:t>We start with a random assignment of values to variables.</a:t>
            </a:r>
          </a:p>
          <a:p>
            <a:endParaRPr lang="en-US" sz="2400" dirty="0">
              <a:latin typeface="Helvetica" pitchFamily="2" charset="0"/>
            </a:endParaRPr>
          </a:p>
          <a:p>
            <a:endParaRPr lang="en-US" sz="2400" dirty="0">
              <a:latin typeface="Helvetica" pitchFamily="2" charset="0"/>
            </a:endParaRPr>
          </a:p>
          <a:p>
            <a:endParaRPr lang="en-US" sz="2200" dirty="0">
              <a:latin typeface="Helvetica" pitchFamily="2" charset="0"/>
            </a:endParaRPr>
          </a:p>
        </p:txBody>
      </p:sp>
    </p:spTree>
    <p:extLst>
      <p:ext uri="{BB962C8B-B14F-4D97-AF65-F5344CB8AC3E}">
        <p14:creationId xmlns:p14="http://schemas.microsoft.com/office/powerpoint/2010/main" val="164111747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1066800" y="642594"/>
            <a:ext cx="10320338" cy="1371600"/>
          </a:xfrm>
        </p:spPr>
        <p:txBody>
          <a:bodyPr/>
          <a:lstStyle/>
          <a:p>
            <a:r>
              <a:rPr lang="en-US" dirty="0">
                <a:latin typeface="Helvetica" pitchFamily="2" charset="0"/>
              </a:rPr>
              <a:t>GSAT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9915526" cy="3849624"/>
          </a:xfrm>
        </p:spPr>
        <p:txBody>
          <a:bodyPr>
            <a:normAutofit/>
          </a:bodyPr>
          <a:lstStyle/>
          <a:p>
            <a:pPr marL="0" indent="0">
              <a:buNone/>
            </a:pPr>
            <a:r>
              <a:rPr lang="en-US" sz="2400" dirty="0">
                <a:latin typeface="Helvetica" pitchFamily="2" charset="0"/>
              </a:rPr>
              <a:t>Problem:     	</a:t>
            </a:r>
            <a:r>
              <a:rPr lang="en-US" sz="2400" b="1" dirty="0">
                <a:latin typeface="Courier New" panose="02070309020205020404" pitchFamily="49" charset="0"/>
                <a:cs typeface="Courier New" panose="02070309020205020404" pitchFamily="49" charset="0"/>
              </a:rPr>
              <a:t>(and (or A B) (or (not A) B))</a:t>
            </a:r>
          </a:p>
          <a:p>
            <a:pPr marL="0" indent="0">
              <a:buNone/>
            </a:pPr>
            <a:r>
              <a:rPr lang="en-US" sz="2400" dirty="0">
                <a:latin typeface="Helvetica" pitchFamily="2" charset="0"/>
              </a:rPr>
              <a:t>Solution:</a:t>
            </a:r>
            <a:r>
              <a:rPr lang="en-US" sz="2400" b="1" dirty="0">
                <a:latin typeface="Helvetica" pitchFamily="2" charset="0"/>
                <a:cs typeface="Courier New" panose="02070309020205020404" pitchFamily="49" charset="0"/>
              </a:rPr>
              <a:t>   	</a:t>
            </a:r>
            <a:r>
              <a:rPr lang="en-US" sz="2400" b="1" dirty="0">
                <a:latin typeface="Courier New" panose="02070309020205020404" pitchFamily="49" charset="0"/>
                <a:cs typeface="Courier New" panose="02070309020205020404" pitchFamily="49" charset="0"/>
              </a:rPr>
              <a:t>A=T B=F</a:t>
            </a:r>
          </a:p>
          <a:p>
            <a:pPr marL="0" indent="0">
              <a:buNone/>
            </a:pPr>
            <a:r>
              <a:rPr lang="en-US" sz="2400" dirty="0">
                <a:latin typeface="Helvetica" pitchFamily="2" charset="0"/>
              </a:rPr>
              <a:t>Expression: 	</a:t>
            </a:r>
            <a:r>
              <a:rPr lang="en-US" sz="2400" b="1" dirty="0">
                <a:latin typeface="Courier New" panose="02070309020205020404" pitchFamily="49" charset="0"/>
                <a:cs typeface="Courier New" panose="02070309020205020404" pitchFamily="49" charset="0"/>
              </a:rPr>
              <a:t>(and (or T F) (or (not T) F))</a:t>
            </a:r>
          </a:p>
          <a:p>
            <a:pPr marL="0" indent="0">
              <a:buNone/>
            </a:pPr>
            <a:endParaRPr lang="en-US" sz="2400" dirty="0">
              <a:latin typeface="Helvetica" pitchFamily="2" charset="0"/>
            </a:endParaRPr>
          </a:p>
          <a:p>
            <a:r>
              <a:rPr lang="en-US" sz="2400" dirty="0">
                <a:latin typeface="Helvetica" pitchFamily="2" charset="0"/>
              </a:rPr>
              <a:t>Here is a random assignment of values to variables.</a:t>
            </a:r>
          </a:p>
          <a:p>
            <a:endParaRPr lang="en-US" sz="2400" dirty="0">
              <a:latin typeface="Helvetica" pitchFamily="2" charset="0"/>
            </a:endParaRPr>
          </a:p>
          <a:p>
            <a:r>
              <a:rPr lang="en-US" sz="2400" b="1" dirty="0">
                <a:solidFill>
                  <a:schemeClr val="accent1"/>
                </a:solidFill>
                <a:latin typeface="Helvetica" pitchFamily="2" charset="0"/>
              </a:rPr>
              <a:t>Is this a solution?</a:t>
            </a:r>
          </a:p>
          <a:p>
            <a:endParaRPr lang="en-US" sz="2400" dirty="0">
              <a:latin typeface="Helvetica" pitchFamily="2" charset="0"/>
            </a:endParaRPr>
          </a:p>
          <a:p>
            <a:endParaRPr lang="en-US" sz="2400" dirty="0">
              <a:latin typeface="Helvetica" pitchFamily="2" charset="0"/>
            </a:endParaRPr>
          </a:p>
          <a:p>
            <a:endParaRPr lang="en-US" sz="2200" dirty="0">
              <a:latin typeface="Helvetica" pitchFamily="2" charset="0"/>
            </a:endParaRPr>
          </a:p>
        </p:txBody>
      </p:sp>
    </p:spTree>
    <p:extLst>
      <p:ext uri="{BB962C8B-B14F-4D97-AF65-F5344CB8AC3E}">
        <p14:creationId xmlns:p14="http://schemas.microsoft.com/office/powerpoint/2010/main" val="231316198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1066800" y="642594"/>
            <a:ext cx="10320338" cy="1371600"/>
          </a:xfrm>
        </p:spPr>
        <p:txBody>
          <a:bodyPr/>
          <a:lstStyle/>
          <a:p>
            <a:r>
              <a:rPr lang="en-US" dirty="0">
                <a:latin typeface="Helvetica" pitchFamily="2" charset="0"/>
              </a:rPr>
              <a:t>GSAT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9915526" cy="3849624"/>
          </a:xfrm>
        </p:spPr>
        <p:txBody>
          <a:bodyPr>
            <a:normAutofit/>
          </a:bodyPr>
          <a:lstStyle/>
          <a:p>
            <a:pPr marL="0" indent="0">
              <a:buNone/>
            </a:pPr>
            <a:r>
              <a:rPr lang="en-US" sz="2400" dirty="0">
                <a:latin typeface="Helvetica" pitchFamily="2" charset="0"/>
              </a:rPr>
              <a:t>Problem:     	</a:t>
            </a:r>
            <a:r>
              <a:rPr lang="en-US" sz="2400" b="1" dirty="0">
                <a:latin typeface="Courier New" panose="02070309020205020404" pitchFamily="49" charset="0"/>
                <a:cs typeface="Courier New" panose="02070309020205020404" pitchFamily="49" charset="0"/>
              </a:rPr>
              <a:t>(and (or A B) (or (not A) B))</a:t>
            </a:r>
          </a:p>
          <a:p>
            <a:pPr marL="0" indent="0">
              <a:buNone/>
            </a:pPr>
            <a:r>
              <a:rPr lang="en-US" sz="2400" dirty="0">
                <a:latin typeface="Helvetica" pitchFamily="2" charset="0"/>
              </a:rPr>
              <a:t>Solution:</a:t>
            </a:r>
            <a:r>
              <a:rPr lang="en-US" sz="2400" b="1" dirty="0">
                <a:latin typeface="Helvetica" pitchFamily="2" charset="0"/>
                <a:cs typeface="Courier New" panose="02070309020205020404" pitchFamily="49" charset="0"/>
              </a:rPr>
              <a:t>   	</a:t>
            </a:r>
            <a:r>
              <a:rPr lang="en-US" sz="2400" b="1" dirty="0">
                <a:latin typeface="Courier New" panose="02070309020205020404" pitchFamily="49" charset="0"/>
                <a:cs typeface="Courier New" panose="02070309020205020404" pitchFamily="49" charset="0"/>
              </a:rPr>
              <a:t>A=T B=F</a:t>
            </a:r>
          </a:p>
          <a:p>
            <a:pPr marL="0" indent="0">
              <a:buNone/>
            </a:pPr>
            <a:r>
              <a:rPr lang="en-US" sz="2400" dirty="0">
                <a:latin typeface="Helvetica" pitchFamily="2" charset="0"/>
              </a:rPr>
              <a:t>Expression: 	</a:t>
            </a:r>
            <a:r>
              <a:rPr lang="en-US" sz="2400" b="1" dirty="0">
                <a:latin typeface="Courier New" panose="02070309020205020404" pitchFamily="49" charset="0"/>
                <a:cs typeface="Courier New" panose="02070309020205020404" pitchFamily="49" charset="0"/>
              </a:rPr>
              <a:t>(and (or T F) (or (not T) F))</a:t>
            </a:r>
          </a:p>
          <a:p>
            <a:pPr marL="0" indent="0">
              <a:buNone/>
            </a:pPr>
            <a:endParaRPr lang="en-US" sz="2400" dirty="0">
              <a:latin typeface="Helvetica" pitchFamily="2" charset="0"/>
            </a:endParaRPr>
          </a:p>
          <a:p>
            <a:endParaRPr lang="en-US" sz="2400" dirty="0">
              <a:latin typeface="Helvetica" pitchFamily="2" charset="0"/>
            </a:endParaRPr>
          </a:p>
          <a:p>
            <a:r>
              <a:rPr lang="en-US" sz="2400" dirty="0">
                <a:latin typeface="Helvetica" pitchFamily="2" charset="0"/>
              </a:rPr>
              <a:t>Is this a solution?</a:t>
            </a:r>
          </a:p>
          <a:p>
            <a:r>
              <a:rPr lang="en-US" sz="2400" dirty="0">
                <a:latin typeface="Helvetica" pitchFamily="2" charset="0"/>
              </a:rPr>
              <a:t>No, so we need to choose a variable to flip.</a:t>
            </a:r>
          </a:p>
          <a:p>
            <a:endParaRPr lang="en-US" sz="2400" dirty="0">
              <a:latin typeface="Helvetica" pitchFamily="2" charset="0"/>
            </a:endParaRPr>
          </a:p>
          <a:p>
            <a:endParaRPr lang="en-US" sz="2400" dirty="0">
              <a:latin typeface="Helvetica" pitchFamily="2" charset="0"/>
            </a:endParaRPr>
          </a:p>
          <a:p>
            <a:endParaRPr lang="en-US" sz="2200" dirty="0">
              <a:latin typeface="Helvetica" pitchFamily="2" charset="0"/>
            </a:endParaRPr>
          </a:p>
        </p:txBody>
      </p:sp>
      <p:sp>
        <p:nvSpPr>
          <p:cNvPr id="4" name="Left Brace 3">
            <a:extLst>
              <a:ext uri="{FF2B5EF4-FFF2-40B4-BE49-F238E27FC236}">
                <a16:creationId xmlns:a16="http://schemas.microsoft.com/office/drawing/2014/main" id="{CA8AE8DF-2A95-2347-B029-F5702C016C10}"/>
              </a:ext>
            </a:extLst>
          </p:cNvPr>
          <p:cNvSpPr/>
          <p:nvPr/>
        </p:nvSpPr>
        <p:spPr>
          <a:xfrm rot="16200000">
            <a:off x="4311580" y="3284976"/>
            <a:ext cx="319596" cy="1304330"/>
          </a:xfrm>
          <a:prstGeom prst="leftBrace">
            <a:avLst>
              <a:gd name="adj1" fmla="val 32924"/>
              <a:gd name="adj2" fmla="val 50000"/>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Left Brace 4">
            <a:extLst>
              <a:ext uri="{FF2B5EF4-FFF2-40B4-BE49-F238E27FC236}">
                <a16:creationId xmlns:a16="http://schemas.microsoft.com/office/drawing/2014/main" id="{0E226C97-2B3B-8641-9932-69B9EED6E740}"/>
              </a:ext>
            </a:extLst>
          </p:cNvPr>
          <p:cNvSpPr/>
          <p:nvPr/>
        </p:nvSpPr>
        <p:spPr>
          <a:xfrm rot="16200000">
            <a:off x="6596650" y="2650942"/>
            <a:ext cx="319596" cy="2572397"/>
          </a:xfrm>
          <a:prstGeom prst="leftBrace">
            <a:avLst>
              <a:gd name="adj1" fmla="val 32924"/>
              <a:gd name="adj2" fmla="val 50000"/>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A67FA6D4-42DA-BC4D-86A3-BF64D80B6205}"/>
              </a:ext>
            </a:extLst>
          </p:cNvPr>
          <p:cNvSpPr txBox="1"/>
          <p:nvPr/>
        </p:nvSpPr>
        <p:spPr>
          <a:xfrm>
            <a:off x="3777117" y="4096939"/>
            <a:ext cx="1388522" cy="523220"/>
          </a:xfrm>
          <a:prstGeom prst="rect">
            <a:avLst/>
          </a:prstGeom>
          <a:noFill/>
        </p:spPr>
        <p:txBody>
          <a:bodyPr wrap="none" rtlCol="0">
            <a:spAutoFit/>
          </a:bodyPr>
          <a:lstStyle/>
          <a:p>
            <a:r>
              <a:rPr lang="en-US" sz="2800" dirty="0">
                <a:latin typeface="Linux Libertine" panose="02000503000000000000" pitchFamily="2" charset="0"/>
                <a:ea typeface="Linux Libertine" panose="02000503000000000000" pitchFamily="2" charset="0"/>
                <a:cs typeface="Linux Libertine" panose="02000503000000000000" pitchFamily="2" charset="0"/>
              </a:rPr>
              <a:t>satisfied</a:t>
            </a:r>
          </a:p>
        </p:txBody>
      </p:sp>
      <p:sp>
        <p:nvSpPr>
          <p:cNvPr id="7" name="TextBox 6">
            <a:extLst>
              <a:ext uri="{FF2B5EF4-FFF2-40B4-BE49-F238E27FC236}">
                <a16:creationId xmlns:a16="http://schemas.microsoft.com/office/drawing/2014/main" id="{BCA5D410-8FA7-AD44-9A7C-CC613911F3DD}"/>
              </a:ext>
            </a:extLst>
          </p:cNvPr>
          <p:cNvSpPr txBox="1"/>
          <p:nvPr/>
        </p:nvSpPr>
        <p:spPr>
          <a:xfrm>
            <a:off x="5703916" y="4096939"/>
            <a:ext cx="2105063" cy="523220"/>
          </a:xfrm>
          <a:prstGeom prst="rect">
            <a:avLst/>
          </a:prstGeom>
          <a:noFill/>
        </p:spPr>
        <p:txBody>
          <a:bodyPr wrap="none" rtlCol="0">
            <a:spAutoFit/>
          </a:bodyPr>
          <a:lstStyle/>
          <a:p>
            <a:r>
              <a:rPr lang="en-US" sz="2800" dirty="0">
                <a:latin typeface="Linux Libertine" panose="02000503000000000000" pitchFamily="2" charset="0"/>
                <a:ea typeface="Linux Libertine" panose="02000503000000000000" pitchFamily="2" charset="0"/>
                <a:cs typeface="Linux Libertine" panose="02000503000000000000" pitchFamily="2" charset="0"/>
              </a:rPr>
              <a:t>Not satisfied</a:t>
            </a:r>
          </a:p>
        </p:txBody>
      </p:sp>
    </p:spTree>
    <p:extLst>
      <p:ext uri="{BB962C8B-B14F-4D97-AF65-F5344CB8AC3E}">
        <p14:creationId xmlns:p14="http://schemas.microsoft.com/office/powerpoint/2010/main" val="1854835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dissolv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dissolv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1066800" y="642594"/>
            <a:ext cx="10320338" cy="1371600"/>
          </a:xfrm>
        </p:spPr>
        <p:txBody>
          <a:bodyPr/>
          <a:lstStyle/>
          <a:p>
            <a:r>
              <a:rPr lang="en-US" dirty="0">
                <a:latin typeface="Helvetica" pitchFamily="2" charset="0"/>
              </a:rPr>
              <a:t>GSAT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9915526" cy="3849624"/>
          </a:xfrm>
        </p:spPr>
        <p:txBody>
          <a:bodyPr>
            <a:normAutofit fontScale="85000" lnSpcReduction="10000"/>
          </a:bodyPr>
          <a:lstStyle/>
          <a:p>
            <a:pPr marL="0" indent="0">
              <a:buNone/>
            </a:pPr>
            <a:r>
              <a:rPr lang="en-US" sz="2400" dirty="0">
                <a:latin typeface="Helvetica" pitchFamily="2" charset="0"/>
              </a:rPr>
              <a:t>Problem:     	</a:t>
            </a:r>
            <a:r>
              <a:rPr lang="en-US" sz="2400" b="1" dirty="0">
                <a:latin typeface="Courier New" panose="02070309020205020404" pitchFamily="49" charset="0"/>
                <a:cs typeface="Courier New" panose="02070309020205020404" pitchFamily="49" charset="0"/>
              </a:rPr>
              <a:t>(and (or A B) (or (not A) B))</a:t>
            </a:r>
          </a:p>
          <a:p>
            <a:pPr marL="0" indent="0">
              <a:buNone/>
            </a:pPr>
            <a:r>
              <a:rPr lang="en-US" sz="2400" dirty="0">
                <a:latin typeface="Helvetica" pitchFamily="2" charset="0"/>
              </a:rPr>
              <a:t>Solution:</a:t>
            </a:r>
            <a:r>
              <a:rPr lang="en-US" sz="2400" b="1" dirty="0">
                <a:latin typeface="Helvetica" pitchFamily="2" charset="0"/>
                <a:cs typeface="Courier New" panose="02070309020205020404" pitchFamily="49" charset="0"/>
              </a:rPr>
              <a:t>   	</a:t>
            </a:r>
            <a:r>
              <a:rPr lang="en-US" sz="2400" b="1" dirty="0">
                <a:latin typeface="Courier New" panose="02070309020205020404" pitchFamily="49" charset="0"/>
                <a:cs typeface="Courier New" panose="02070309020205020404" pitchFamily="49" charset="0"/>
              </a:rPr>
              <a:t>A=T B=F</a:t>
            </a:r>
          </a:p>
          <a:p>
            <a:pPr marL="0" indent="0">
              <a:buNone/>
            </a:pPr>
            <a:r>
              <a:rPr lang="en-US" sz="2400" dirty="0">
                <a:latin typeface="Helvetica" pitchFamily="2" charset="0"/>
              </a:rPr>
              <a:t>Expression: 	</a:t>
            </a:r>
            <a:r>
              <a:rPr lang="en-US" sz="2400" b="1" dirty="0">
                <a:latin typeface="Courier New" panose="02070309020205020404" pitchFamily="49" charset="0"/>
                <a:cs typeface="Courier New" panose="02070309020205020404" pitchFamily="49" charset="0"/>
              </a:rPr>
              <a:t>(and (or T F) (or (not T) F))</a:t>
            </a:r>
          </a:p>
          <a:p>
            <a:pPr marL="0" indent="0">
              <a:buNone/>
            </a:pPr>
            <a:endParaRPr lang="en-US" sz="2400" dirty="0">
              <a:latin typeface="Helvetica" pitchFamily="2" charset="0"/>
            </a:endParaRPr>
          </a:p>
          <a:p>
            <a:r>
              <a:rPr lang="en-US" sz="2400" dirty="0">
                <a:latin typeface="Helvetica" pitchFamily="2" charset="0"/>
              </a:rPr>
              <a:t>GSAT is all about this </a:t>
            </a:r>
            <a:r>
              <a:rPr lang="en-US" sz="2400" b="1" dirty="0">
                <a:latin typeface="Helvetica" pitchFamily="2" charset="0"/>
              </a:rPr>
              <a:t>noise parameter</a:t>
            </a:r>
            <a:r>
              <a:rPr lang="en-US" sz="2400" dirty="0">
                <a:latin typeface="Helvetica" pitchFamily="2" charset="0"/>
              </a:rPr>
              <a:t>, </a:t>
            </a:r>
            <a:r>
              <a:rPr lang="en-US" sz="2400" i="1" dirty="0">
                <a:latin typeface="Helvetica" pitchFamily="2" charset="0"/>
              </a:rPr>
              <a:t>n</a:t>
            </a:r>
            <a:r>
              <a:rPr lang="en-US" sz="2400" dirty="0">
                <a:latin typeface="Helvetica" pitchFamily="2" charset="0"/>
              </a:rPr>
              <a:t>. Let’s say </a:t>
            </a:r>
            <a:r>
              <a:rPr lang="en-US" sz="2400" i="1" dirty="0">
                <a:latin typeface="Helvetica" pitchFamily="2" charset="0"/>
              </a:rPr>
              <a:t>n</a:t>
            </a:r>
            <a:r>
              <a:rPr lang="en-US" sz="2400" dirty="0">
                <a:latin typeface="Helvetica" pitchFamily="2" charset="0"/>
              </a:rPr>
              <a:t> = 0.25</a:t>
            </a:r>
          </a:p>
          <a:p>
            <a:r>
              <a:rPr lang="en-US" sz="2400" dirty="0">
                <a:latin typeface="Helvetica" pitchFamily="2" charset="0"/>
              </a:rPr>
              <a:t>This means 25% of the time, we choose a variable at random to flip.</a:t>
            </a:r>
          </a:p>
          <a:p>
            <a:r>
              <a:rPr lang="en-US" sz="2400" dirty="0">
                <a:latin typeface="Helvetica" pitchFamily="2" charset="0"/>
              </a:rPr>
              <a:t>Let’s say we generate a random number </a:t>
            </a:r>
            <a:r>
              <a:rPr lang="en-US" sz="2400" i="1" dirty="0">
                <a:latin typeface="Helvetica" pitchFamily="2" charset="0"/>
              </a:rPr>
              <a:t>p</a:t>
            </a:r>
            <a:r>
              <a:rPr lang="en-US" sz="2400" dirty="0">
                <a:latin typeface="Helvetica" pitchFamily="2" charset="0"/>
              </a:rPr>
              <a:t> between 0 and 1. Let’s say we get 0.13.</a:t>
            </a:r>
          </a:p>
          <a:p>
            <a:r>
              <a:rPr lang="en-US" sz="2400" dirty="0">
                <a:latin typeface="Helvetica" pitchFamily="2" charset="0"/>
              </a:rPr>
              <a:t>Since </a:t>
            </a:r>
            <a:r>
              <a:rPr lang="en-US" sz="2400" i="1" dirty="0">
                <a:latin typeface="Helvetica" pitchFamily="2" charset="0"/>
              </a:rPr>
              <a:t>p &lt; n</a:t>
            </a:r>
            <a:r>
              <a:rPr lang="en-US" sz="2400" dirty="0">
                <a:latin typeface="Helvetica" pitchFamily="2" charset="0"/>
              </a:rPr>
              <a:t>, we pick a variable at random. Let’s say we get </a:t>
            </a:r>
            <a:r>
              <a:rPr lang="en-US" sz="2400" b="1" dirty="0">
                <a:latin typeface="Courier" pitchFamily="2" charset="0"/>
              </a:rPr>
              <a:t>A</a:t>
            </a:r>
            <a:r>
              <a:rPr lang="en-US" sz="2400" dirty="0">
                <a:latin typeface="Helvetica" pitchFamily="2" charset="0"/>
              </a:rPr>
              <a:t>.</a:t>
            </a:r>
            <a:endParaRPr lang="en-US" sz="2200" dirty="0">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200" dirty="0">
              <a:latin typeface="Helvetica" pitchFamily="2" charset="0"/>
            </a:endParaRPr>
          </a:p>
        </p:txBody>
      </p:sp>
    </p:spTree>
    <p:extLst>
      <p:ext uri="{BB962C8B-B14F-4D97-AF65-F5344CB8AC3E}">
        <p14:creationId xmlns:p14="http://schemas.microsoft.com/office/powerpoint/2010/main" val="266377897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1066800" y="642594"/>
            <a:ext cx="10320338" cy="1371600"/>
          </a:xfrm>
        </p:spPr>
        <p:txBody>
          <a:bodyPr/>
          <a:lstStyle/>
          <a:p>
            <a:r>
              <a:rPr lang="en-US" dirty="0">
                <a:latin typeface="Helvetica" pitchFamily="2" charset="0"/>
              </a:rPr>
              <a:t>GSAT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9915526" cy="3849624"/>
          </a:xfrm>
        </p:spPr>
        <p:txBody>
          <a:bodyPr>
            <a:normAutofit/>
          </a:bodyPr>
          <a:lstStyle/>
          <a:p>
            <a:pPr marL="0" indent="0">
              <a:buNone/>
            </a:pPr>
            <a:r>
              <a:rPr lang="en-US" sz="2400" dirty="0">
                <a:latin typeface="Helvetica" pitchFamily="2" charset="0"/>
              </a:rPr>
              <a:t>Problem:     	</a:t>
            </a:r>
            <a:r>
              <a:rPr lang="en-US" sz="2400" b="1" dirty="0">
                <a:latin typeface="Courier New" panose="02070309020205020404" pitchFamily="49" charset="0"/>
                <a:cs typeface="Courier New" panose="02070309020205020404" pitchFamily="49" charset="0"/>
              </a:rPr>
              <a:t>(and (or A B) (or (not A) B))</a:t>
            </a:r>
          </a:p>
          <a:p>
            <a:pPr marL="0" indent="0">
              <a:buNone/>
            </a:pPr>
            <a:r>
              <a:rPr lang="en-US" sz="2400" dirty="0">
                <a:latin typeface="Helvetica" pitchFamily="2" charset="0"/>
              </a:rPr>
              <a:t>Solution:</a:t>
            </a:r>
            <a:r>
              <a:rPr lang="en-US" sz="2400" b="1" dirty="0">
                <a:latin typeface="Helvetica" pitchFamily="2" charset="0"/>
                <a:cs typeface="Courier New" panose="02070309020205020404" pitchFamily="49" charset="0"/>
              </a:rPr>
              <a:t>   	</a:t>
            </a:r>
            <a:r>
              <a:rPr lang="en-US" sz="2400" b="1" dirty="0">
                <a:latin typeface="Courier New" panose="02070309020205020404" pitchFamily="49" charset="0"/>
                <a:cs typeface="Courier New" panose="02070309020205020404" pitchFamily="49" charset="0"/>
              </a:rPr>
              <a:t>A=T B=F</a:t>
            </a:r>
          </a:p>
          <a:p>
            <a:pPr marL="0" indent="0">
              <a:buNone/>
            </a:pPr>
            <a:r>
              <a:rPr lang="en-US" sz="2400" dirty="0">
                <a:latin typeface="Helvetica" pitchFamily="2" charset="0"/>
              </a:rPr>
              <a:t>Expression: 	</a:t>
            </a:r>
            <a:r>
              <a:rPr lang="en-US" sz="2400" b="1" dirty="0">
                <a:latin typeface="Courier New" panose="02070309020205020404" pitchFamily="49" charset="0"/>
                <a:cs typeface="Courier New" panose="02070309020205020404" pitchFamily="49" charset="0"/>
              </a:rPr>
              <a:t>(and (or T F) (or (not T) F))</a:t>
            </a:r>
          </a:p>
          <a:p>
            <a:pPr marL="0" indent="0">
              <a:buNone/>
            </a:pPr>
            <a:endParaRPr lang="en-US" sz="2400" dirty="0">
              <a:latin typeface="Helvetica" pitchFamily="2" charset="0"/>
            </a:endParaRPr>
          </a:p>
          <a:p>
            <a:r>
              <a:rPr lang="en-US" sz="2400" dirty="0">
                <a:latin typeface="Helvetica" pitchFamily="2" charset="0"/>
              </a:rPr>
              <a:t>We flip the value of A. It used to be T…</a:t>
            </a:r>
            <a:endParaRPr lang="en-US" sz="2200" dirty="0">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200" dirty="0">
              <a:latin typeface="Helvetica" pitchFamily="2" charset="0"/>
            </a:endParaRPr>
          </a:p>
        </p:txBody>
      </p:sp>
    </p:spTree>
    <p:extLst>
      <p:ext uri="{BB962C8B-B14F-4D97-AF65-F5344CB8AC3E}">
        <p14:creationId xmlns:p14="http://schemas.microsoft.com/office/powerpoint/2010/main" val="101595751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1066800" y="642594"/>
            <a:ext cx="10320338" cy="1371600"/>
          </a:xfrm>
        </p:spPr>
        <p:txBody>
          <a:bodyPr/>
          <a:lstStyle/>
          <a:p>
            <a:r>
              <a:rPr lang="en-US" dirty="0">
                <a:latin typeface="Helvetica" pitchFamily="2" charset="0"/>
              </a:rPr>
              <a:t>GSAT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9915526" cy="3849624"/>
          </a:xfrm>
        </p:spPr>
        <p:txBody>
          <a:bodyPr>
            <a:normAutofit/>
          </a:bodyPr>
          <a:lstStyle/>
          <a:p>
            <a:pPr marL="0" indent="0">
              <a:buNone/>
            </a:pPr>
            <a:r>
              <a:rPr lang="en-US" sz="2400" dirty="0">
                <a:latin typeface="Helvetica" pitchFamily="2" charset="0"/>
              </a:rPr>
              <a:t>Problem:     	</a:t>
            </a:r>
            <a:r>
              <a:rPr lang="en-US" sz="2400" b="1" dirty="0">
                <a:latin typeface="Courier New" panose="02070309020205020404" pitchFamily="49" charset="0"/>
                <a:cs typeface="Courier New" panose="02070309020205020404" pitchFamily="49" charset="0"/>
              </a:rPr>
              <a:t>(and (or A B) (or (not A) B))</a:t>
            </a:r>
          </a:p>
          <a:p>
            <a:pPr marL="0" indent="0">
              <a:buNone/>
            </a:pPr>
            <a:r>
              <a:rPr lang="en-US" sz="2400" dirty="0">
                <a:latin typeface="Helvetica" pitchFamily="2" charset="0"/>
              </a:rPr>
              <a:t>Solution:</a:t>
            </a:r>
            <a:r>
              <a:rPr lang="en-US" sz="2400" b="1" dirty="0">
                <a:latin typeface="Helvetica" pitchFamily="2" charset="0"/>
                <a:cs typeface="Courier New" panose="02070309020205020404" pitchFamily="49" charset="0"/>
              </a:rPr>
              <a:t>   	</a:t>
            </a:r>
            <a:r>
              <a:rPr lang="en-US" sz="2400" b="1" dirty="0">
                <a:solidFill>
                  <a:srgbClr val="FF0000"/>
                </a:solidFill>
                <a:latin typeface="Courier New" panose="02070309020205020404" pitchFamily="49" charset="0"/>
                <a:cs typeface="Courier New" panose="02070309020205020404" pitchFamily="49" charset="0"/>
              </a:rPr>
              <a:t>A=F </a:t>
            </a:r>
            <a:r>
              <a:rPr lang="en-US" sz="2400" b="1" dirty="0">
                <a:latin typeface="Courier New" panose="02070309020205020404" pitchFamily="49" charset="0"/>
                <a:cs typeface="Courier New" panose="02070309020205020404" pitchFamily="49" charset="0"/>
              </a:rPr>
              <a:t>B=F</a:t>
            </a:r>
          </a:p>
          <a:p>
            <a:pPr marL="0" indent="0">
              <a:buNone/>
            </a:pPr>
            <a:r>
              <a:rPr lang="en-US" sz="2400" dirty="0">
                <a:latin typeface="Helvetica" pitchFamily="2" charset="0"/>
              </a:rPr>
              <a:t>Expression: 	</a:t>
            </a:r>
            <a:r>
              <a:rPr lang="en-US" sz="2400" b="1" dirty="0">
                <a:latin typeface="Courier New" panose="02070309020205020404" pitchFamily="49" charset="0"/>
                <a:cs typeface="Courier New" panose="02070309020205020404" pitchFamily="49" charset="0"/>
              </a:rPr>
              <a:t>(and (or </a:t>
            </a:r>
            <a:r>
              <a:rPr lang="en-US" sz="2400" b="1" dirty="0">
                <a:solidFill>
                  <a:srgbClr val="FF0000"/>
                </a:solidFill>
                <a:latin typeface="Courier New" panose="02070309020205020404" pitchFamily="49" charset="0"/>
                <a:cs typeface="Courier New" panose="02070309020205020404" pitchFamily="49" charset="0"/>
              </a:rPr>
              <a:t>F</a:t>
            </a:r>
            <a:r>
              <a:rPr lang="en-US" sz="2400" b="1" dirty="0">
                <a:latin typeface="Courier New" panose="02070309020205020404" pitchFamily="49" charset="0"/>
                <a:cs typeface="Courier New" panose="02070309020205020404" pitchFamily="49" charset="0"/>
              </a:rPr>
              <a:t> F) (or (not </a:t>
            </a:r>
            <a:r>
              <a:rPr lang="en-US" sz="2400" b="1" dirty="0">
                <a:solidFill>
                  <a:srgbClr val="FF0000"/>
                </a:solidFill>
                <a:latin typeface="Courier New" panose="02070309020205020404" pitchFamily="49" charset="0"/>
                <a:cs typeface="Courier New" panose="02070309020205020404" pitchFamily="49" charset="0"/>
              </a:rPr>
              <a:t>F</a:t>
            </a:r>
            <a:r>
              <a:rPr lang="en-US" sz="2400" b="1" dirty="0">
                <a:latin typeface="Courier New" panose="02070309020205020404" pitchFamily="49" charset="0"/>
                <a:cs typeface="Courier New" panose="02070309020205020404" pitchFamily="49" charset="0"/>
              </a:rPr>
              <a:t>) F))</a:t>
            </a:r>
          </a:p>
          <a:p>
            <a:pPr marL="0" indent="0">
              <a:buNone/>
            </a:pPr>
            <a:endParaRPr lang="en-US" sz="2400" dirty="0">
              <a:latin typeface="Helvetica" pitchFamily="2" charset="0"/>
            </a:endParaRPr>
          </a:p>
          <a:p>
            <a:r>
              <a:rPr lang="en-US" sz="2400" dirty="0">
                <a:latin typeface="Helvetica" pitchFamily="2" charset="0"/>
              </a:rPr>
              <a:t>We flip the value of A. It used to be T… and so it becomes F. </a:t>
            </a:r>
            <a:endParaRPr lang="en-US" sz="2200" dirty="0">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200" dirty="0">
              <a:latin typeface="Helvetica" pitchFamily="2" charset="0"/>
            </a:endParaRPr>
          </a:p>
        </p:txBody>
      </p:sp>
    </p:spTree>
    <p:extLst>
      <p:ext uri="{BB962C8B-B14F-4D97-AF65-F5344CB8AC3E}">
        <p14:creationId xmlns:p14="http://schemas.microsoft.com/office/powerpoint/2010/main" val="16033449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 Starting Knowledge Base – After Sensing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4371975" y="2145983"/>
                <a:ext cx="6931119" cy="3849624"/>
              </a:xfrm>
            </p:spPr>
            <p:txBody>
              <a:bodyPr>
                <a:normAutofit/>
              </a:bodyPr>
              <a:lstStyle/>
              <a:p>
                <a:pPr marL="0" indent="0">
                  <a:buNone/>
                </a:pPr>
                <a:r>
                  <a:rPr lang="en-US" sz="2400" dirty="0">
                    <a:latin typeface="Helvetica" pitchFamily="2" charset="0"/>
                  </a:rPr>
                  <a:t>“There is a Breeze in A1 if and only if there is a Pit in A2 or B1”</a:t>
                </a:r>
              </a:p>
              <a:p>
                <a:pPr marL="0" indent="0">
                  <a:buNone/>
                </a:pPr>
                <a:r>
                  <a:rPr lang="en-US" sz="2400" dirty="0">
                    <a:latin typeface="Helvetica" pitchFamily="2" charset="0"/>
                  </a:rPr>
                  <a:t>“There is a Breeze in B1, in and only if there is a pit in B2 or C1.</a:t>
                </a:r>
              </a:p>
              <a:p>
                <a:pPr marL="0" indent="0">
                  <a:buNone/>
                </a:pPr>
                <a:endParaRPr lang="en-US" sz="2400" dirty="0">
                  <a:latin typeface="Helvetica" pitchFamily="2" charset="0"/>
                </a:endParaRPr>
              </a:p>
              <a:p>
                <a:pPr marL="0" indent="0">
                  <a:buNone/>
                </a:pPr>
                <a:r>
                  <a:rPr lang="en-US" sz="2400" dirty="0">
                    <a:latin typeface="Helvetica" pitchFamily="2" charset="0"/>
                  </a:rPr>
                  <a:t>The player detects no breeze in A1</a:t>
                </a:r>
              </a:p>
              <a:p>
                <a:pPr marL="0" indent="0">
                  <a:buNone/>
                </a:pPr>
                <a:r>
                  <a:rPr lang="en-US" sz="2400" dirty="0">
                    <a:latin typeface="Helvetica" pitchFamily="2" charset="0"/>
                  </a:rPr>
                  <a:t>(where they begin), so </a:t>
                </a:r>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𝐵𝐴</m:t>
                    </m:r>
                    <m:r>
                      <a:rPr lang="en-US" sz="2400" i="1">
                        <a:latin typeface="Cambria Math" panose="02040503050406030204" pitchFamily="18" charset="0"/>
                      </a:rPr>
                      <m:t>1</m:t>
                    </m:r>
                  </m:oMath>
                </a14:m>
                <a:r>
                  <a:rPr lang="en-US" sz="2400" dirty="0">
                    <a:latin typeface="Helvetica" pitchFamily="2" charset="0"/>
                  </a:rPr>
                  <a:t> is added.</a:t>
                </a: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4371975" y="2145983"/>
                <a:ext cx="6931119" cy="3849624"/>
              </a:xfrm>
              <a:blipFill>
                <a:blip r:embed="rId3"/>
                <a:stretch>
                  <a:fillRect l="-12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24BC0DF3-579E-5D48-AE5F-1ACCB9BDB0D4}"/>
                  </a:ext>
                </a:extLst>
              </p:cNvPr>
              <p:cNvSpPr txBox="1">
                <a:spLocks/>
              </p:cNvSpPr>
              <p:nvPr/>
            </p:nvSpPr>
            <p:spPr>
              <a:xfrm>
                <a:off x="685799" y="2014194"/>
                <a:ext cx="3814763" cy="4351338"/>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Font typeface="Garamond" pitchFamily="18" charset="0"/>
                  <a:buNone/>
                </a:pPr>
                <a:r>
                  <a:rPr lang="en-US" sz="2400" b="1" dirty="0">
                    <a:latin typeface="Helvetica" pitchFamily="2" charset="0"/>
                  </a:rPr>
                  <a:t>Knowledge Base:</a:t>
                </a:r>
              </a:p>
              <a:p>
                <a14:m>
                  <m:oMath xmlns:m="http://schemas.openxmlformats.org/officeDocument/2006/math">
                    <m:r>
                      <a:rPr lang="en-US" sz="2400" i="1" smtClean="0">
                        <a:latin typeface="Cambria Math" panose="02040503050406030204" pitchFamily="18" charset="0"/>
                      </a:rPr>
                      <m:t>𝐵𝐴</m:t>
                    </m:r>
                    <m:r>
                      <a:rPr lang="en-US" sz="2400" i="1" smtClean="0">
                        <a:latin typeface="Cambria Math" panose="02040503050406030204" pitchFamily="18" charset="0"/>
                      </a:rPr>
                      <m:t>1</m:t>
                    </m:r>
                    <m:r>
                      <a:rPr lang="en-US" sz="2400" i="1" smtClean="0">
                        <a:latin typeface="Cambria Math" panose="02040503050406030204" pitchFamily="18" charset="0"/>
                      </a:rPr>
                      <m:t>↔</m:t>
                    </m:r>
                    <m:r>
                      <a:rPr lang="en-US" sz="2400" i="1" smtClean="0">
                        <a:latin typeface="Cambria Math" panose="02040503050406030204" pitchFamily="18" charset="0"/>
                      </a:rPr>
                      <m:t>𝑃𝐴</m:t>
                    </m:r>
                    <m:r>
                      <a:rPr lang="en-US" sz="2400" i="1" smtClean="0">
                        <a:latin typeface="Cambria Math" panose="02040503050406030204" pitchFamily="18" charset="0"/>
                      </a:rPr>
                      <m:t>2∨</m:t>
                    </m:r>
                    <m:r>
                      <a:rPr lang="en-US" sz="2400" i="1" smtClean="0">
                        <a:latin typeface="Cambria Math" panose="02040503050406030204" pitchFamily="18" charset="0"/>
                      </a:rPr>
                      <m:t>𝑃𝐵</m:t>
                    </m:r>
                    <m:r>
                      <a:rPr lang="en-US" sz="2400" i="1" smtClean="0">
                        <a:latin typeface="Cambria Math" panose="02040503050406030204" pitchFamily="18" charset="0"/>
                      </a:rPr>
                      <m:t>1</m:t>
                    </m:r>
                  </m:oMath>
                </a14:m>
                <a:endParaRPr lang="en-US" sz="2400" dirty="0">
                  <a:latin typeface="Helvetica" pitchFamily="2" charset="0"/>
                </a:endParaRPr>
              </a:p>
              <a:p>
                <a14:m>
                  <m:oMath xmlns:m="http://schemas.openxmlformats.org/officeDocument/2006/math">
                    <m:r>
                      <a:rPr lang="en-US" sz="2400" i="1" smtClean="0">
                        <a:latin typeface="Cambria Math" panose="02040503050406030204" pitchFamily="18" charset="0"/>
                      </a:rPr>
                      <m:t>𝐵𝐵</m:t>
                    </m:r>
                    <m:r>
                      <a:rPr lang="en-US" sz="2400" i="1" smtClean="0">
                        <a:latin typeface="Cambria Math" panose="02040503050406030204" pitchFamily="18" charset="0"/>
                      </a:rPr>
                      <m:t>1</m:t>
                    </m:r>
                    <m:r>
                      <a:rPr lang="en-US" sz="2400" i="1" smtClean="0">
                        <a:latin typeface="Cambria Math" panose="02040503050406030204" pitchFamily="18" charset="0"/>
                      </a:rPr>
                      <m:t>↔</m:t>
                    </m:r>
                    <m:r>
                      <a:rPr lang="en-US" sz="2400" i="1" smtClean="0">
                        <a:latin typeface="Cambria Math" panose="02040503050406030204" pitchFamily="18" charset="0"/>
                      </a:rPr>
                      <m:t>𝑃𝐵</m:t>
                    </m:r>
                    <m:r>
                      <a:rPr lang="en-US" sz="2400" i="1" smtClean="0">
                        <a:latin typeface="Cambria Math" panose="02040503050406030204" pitchFamily="18" charset="0"/>
                      </a:rPr>
                      <m:t>2∨</m:t>
                    </m:r>
                    <m:r>
                      <a:rPr lang="en-US" sz="2400" i="1" smtClean="0">
                        <a:latin typeface="Cambria Math" panose="02040503050406030204" pitchFamily="18" charset="0"/>
                      </a:rPr>
                      <m:t>𝑃𝐶</m:t>
                    </m:r>
                    <m:r>
                      <a:rPr lang="en-US" sz="2400" i="1" smtClean="0">
                        <a:latin typeface="Cambria Math" panose="02040503050406030204" pitchFamily="18" charset="0"/>
                      </a:rPr>
                      <m:t>1</m:t>
                    </m:r>
                  </m:oMath>
                </a14:m>
                <a:endParaRPr lang="en-US" sz="2400" dirty="0">
                  <a:latin typeface="Helvetica" pitchFamily="2" charset="0"/>
                </a:endParaRPr>
              </a:p>
              <a:p>
                <a:pPr marL="0" indent="0">
                  <a:buFont typeface="Garamond" pitchFamily="18" charset="0"/>
                  <a:buNone/>
                </a:pPr>
                <a:r>
                  <a:rPr lang="en-US" sz="2400" dirty="0">
                    <a:latin typeface="Helvetica" pitchFamily="2" charset="0"/>
                  </a:rPr>
                  <a:t>… and so on</a:t>
                </a:r>
              </a:p>
              <a:p>
                <a:pPr marL="0" indent="0">
                  <a:buFont typeface="Garamond" pitchFamily="18" charset="0"/>
                  <a:buNone/>
                </a:pPr>
                <a:endParaRPr lang="en-US" sz="2400" dirty="0">
                  <a:latin typeface="Helvetica" pitchFamily="2" charset="0"/>
                </a:endParaRPr>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𝐵𝐴</m:t>
                    </m:r>
                    <m:r>
                      <a:rPr lang="en-US" sz="2400" i="1">
                        <a:latin typeface="Cambria Math" panose="02040503050406030204" pitchFamily="18" charset="0"/>
                      </a:rPr>
                      <m:t>1</m:t>
                    </m:r>
                  </m:oMath>
                </a14:m>
                <a:endParaRPr lang="en-US" sz="2400" dirty="0">
                  <a:latin typeface="Helvetica" pitchFamily="2" charset="0"/>
                </a:endParaRPr>
              </a:p>
              <a:p>
                <a:pPr marL="0" indent="0">
                  <a:buFont typeface="Garamond" pitchFamily="18" charset="0"/>
                  <a:buNone/>
                </a:pPr>
                <a:endParaRPr lang="en-US" sz="2400" dirty="0">
                  <a:latin typeface="Helvetica" pitchFamily="2" charset="0"/>
                </a:endParaRPr>
              </a:p>
            </p:txBody>
          </p:sp>
        </mc:Choice>
        <mc:Fallback xmlns="">
          <p:sp>
            <p:nvSpPr>
              <p:cNvPr id="4" name="Content Placeholder 2">
                <a:extLst>
                  <a:ext uri="{FF2B5EF4-FFF2-40B4-BE49-F238E27FC236}">
                    <a16:creationId xmlns:a16="http://schemas.microsoft.com/office/drawing/2014/main" id="{24BC0DF3-579E-5D48-AE5F-1ACCB9BDB0D4}"/>
                  </a:ext>
                </a:extLst>
              </p:cNvPr>
              <p:cNvSpPr txBox="1">
                <a:spLocks noRot="1" noChangeAspect="1" noMove="1" noResize="1" noEditPoints="1" noAdjustHandles="1" noChangeArrowheads="1" noChangeShapeType="1" noTextEdit="1"/>
              </p:cNvSpPr>
              <p:nvPr/>
            </p:nvSpPr>
            <p:spPr>
              <a:xfrm>
                <a:off x="685799" y="2014194"/>
                <a:ext cx="3814763" cy="4351338"/>
              </a:xfrm>
              <a:prstGeom prst="rect">
                <a:avLst/>
              </a:prstGeom>
              <a:blipFill>
                <a:blip r:embed="rId4"/>
                <a:stretch>
                  <a:fillRect l="-2326"/>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ACCED5BC-25C3-CD46-9595-B8E098BF151E}"/>
              </a:ext>
            </a:extLst>
          </p:cNvPr>
          <p:cNvGrpSpPr/>
          <p:nvPr/>
        </p:nvGrpSpPr>
        <p:grpSpPr>
          <a:xfrm>
            <a:off x="9825038" y="4070795"/>
            <a:ext cx="2600324" cy="2852867"/>
            <a:chOff x="628650" y="1506854"/>
            <a:chExt cx="3402248" cy="3517764"/>
          </a:xfrm>
        </p:grpSpPr>
        <p:pic>
          <p:nvPicPr>
            <p:cNvPr id="6" name="Picture 5">
              <a:extLst>
                <a:ext uri="{FF2B5EF4-FFF2-40B4-BE49-F238E27FC236}">
                  <a16:creationId xmlns:a16="http://schemas.microsoft.com/office/drawing/2014/main" id="{8D58A40A-B14B-1044-A46A-D2C641CAFE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1835" y="1825625"/>
              <a:ext cx="2743583" cy="2743583"/>
            </a:xfrm>
            <a:prstGeom prst="rect">
              <a:avLst/>
            </a:prstGeom>
          </p:spPr>
        </p:pic>
        <p:sp>
          <p:nvSpPr>
            <p:cNvPr id="7" name="TextBox 6">
              <a:extLst>
                <a:ext uri="{FF2B5EF4-FFF2-40B4-BE49-F238E27FC236}">
                  <a16:creationId xmlns:a16="http://schemas.microsoft.com/office/drawing/2014/main" id="{D684538F-2704-0A4D-A2DE-51AFAD26BA54}"/>
                </a:ext>
              </a:extLst>
            </p:cNvPr>
            <p:cNvSpPr txBox="1"/>
            <p:nvPr/>
          </p:nvSpPr>
          <p:spPr>
            <a:xfrm>
              <a:off x="1031835" y="4569208"/>
              <a:ext cx="2999063" cy="455410"/>
            </a:xfrm>
            <a:prstGeom prst="rect">
              <a:avLst/>
            </a:prstGeom>
            <a:noFill/>
          </p:spPr>
          <p:txBody>
            <a:bodyPr wrap="square" rtlCol="0">
              <a:spAutoFit/>
            </a:bodyPr>
            <a:lstStyle/>
            <a:p>
              <a:r>
                <a:rPr lang="en-US" b="1" dirty="0"/>
                <a:t>        A       B       C       D</a:t>
              </a:r>
            </a:p>
          </p:txBody>
        </p:sp>
        <p:sp>
          <p:nvSpPr>
            <p:cNvPr id="8" name="TextBox 7">
              <a:extLst>
                <a:ext uri="{FF2B5EF4-FFF2-40B4-BE49-F238E27FC236}">
                  <a16:creationId xmlns:a16="http://schemas.microsoft.com/office/drawing/2014/main" id="{84616DAE-1E2B-5740-8464-0371C245B2E9}"/>
                </a:ext>
              </a:extLst>
            </p:cNvPr>
            <p:cNvSpPr txBox="1"/>
            <p:nvPr/>
          </p:nvSpPr>
          <p:spPr>
            <a:xfrm>
              <a:off x="628650" y="1506854"/>
              <a:ext cx="403185" cy="2246769"/>
            </a:xfrm>
            <a:prstGeom prst="rect">
              <a:avLst/>
            </a:prstGeom>
            <a:noFill/>
          </p:spPr>
          <p:txBody>
            <a:bodyPr wrap="square" rtlCol="0">
              <a:spAutoFit/>
            </a:bodyPr>
            <a:lstStyle/>
            <a:p>
              <a:pPr algn="r"/>
              <a:endParaRPr lang="en-US" sz="3200" b="1" dirty="0"/>
            </a:p>
            <a:p>
              <a:pPr algn="r"/>
              <a:r>
                <a:rPr lang="en-US" b="1" dirty="0"/>
                <a:t>4</a:t>
              </a:r>
            </a:p>
            <a:p>
              <a:pPr algn="r"/>
              <a:endParaRPr lang="en-US" sz="1200" b="1" dirty="0"/>
            </a:p>
            <a:p>
              <a:pPr algn="r"/>
              <a:r>
                <a:rPr lang="en-US" b="1" dirty="0"/>
                <a:t>3</a:t>
              </a:r>
            </a:p>
            <a:p>
              <a:pPr algn="r"/>
              <a:endParaRPr lang="en-US" sz="1200" b="1" dirty="0"/>
            </a:p>
            <a:p>
              <a:pPr algn="r"/>
              <a:r>
                <a:rPr lang="en-US" b="1" dirty="0"/>
                <a:t>2</a:t>
              </a:r>
            </a:p>
            <a:p>
              <a:pPr algn="r"/>
              <a:endParaRPr lang="en-US" sz="1200" b="1" dirty="0"/>
            </a:p>
            <a:p>
              <a:pPr algn="r"/>
              <a:r>
                <a:rPr lang="en-US" b="1" dirty="0"/>
                <a:t>1</a:t>
              </a:r>
            </a:p>
          </p:txBody>
        </p:sp>
      </p:grpSp>
      <p:sp>
        <p:nvSpPr>
          <p:cNvPr id="9" name="Oval 8">
            <a:extLst>
              <a:ext uri="{FF2B5EF4-FFF2-40B4-BE49-F238E27FC236}">
                <a16:creationId xmlns:a16="http://schemas.microsoft.com/office/drawing/2014/main" id="{A7427F9B-36C0-B94B-A2BB-5D2CAB7AF253}"/>
              </a:ext>
            </a:extLst>
          </p:cNvPr>
          <p:cNvSpPr/>
          <p:nvPr/>
        </p:nvSpPr>
        <p:spPr>
          <a:xfrm>
            <a:off x="10546915" y="5995606"/>
            <a:ext cx="212944" cy="21979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500940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1066800" y="642594"/>
            <a:ext cx="10320338" cy="1371600"/>
          </a:xfrm>
        </p:spPr>
        <p:txBody>
          <a:bodyPr/>
          <a:lstStyle/>
          <a:p>
            <a:r>
              <a:rPr lang="en-US" dirty="0">
                <a:latin typeface="Helvetica" pitchFamily="2" charset="0"/>
              </a:rPr>
              <a:t>GSAT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9915526" cy="3849624"/>
          </a:xfrm>
        </p:spPr>
        <p:txBody>
          <a:bodyPr>
            <a:normAutofit/>
          </a:bodyPr>
          <a:lstStyle/>
          <a:p>
            <a:pPr marL="0" indent="0">
              <a:buNone/>
            </a:pPr>
            <a:r>
              <a:rPr lang="en-US" sz="2400" dirty="0">
                <a:latin typeface="Helvetica" pitchFamily="2" charset="0"/>
              </a:rPr>
              <a:t>Problem:     	</a:t>
            </a:r>
            <a:r>
              <a:rPr lang="en-US" sz="2400" b="1" dirty="0">
                <a:latin typeface="Courier New" panose="02070309020205020404" pitchFamily="49" charset="0"/>
                <a:cs typeface="Courier New" panose="02070309020205020404" pitchFamily="49" charset="0"/>
              </a:rPr>
              <a:t>(and (or A B) (or (not A) B))</a:t>
            </a:r>
          </a:p>
          <a:p>
            <a:pPr marL="0" indent="0">
              <a:buNone/>
            </a:pPr>
            <a:r>
              <a:rPr lang="en-US" sz="2400" dirty="0">
                <a:latin typeface="Helvetica" pitchFamily="2" charset="0"/>
              </a:rPr>
              <a:t>Solution:</a:t>
            </a:r>
            <a:r>
              <a:rPr lang="en-US" sz="2400" b="1" dirty="0">
                <a:latin typeface="Helvetica" pitchFamily="2" charset="0"/>
                <a:cs typeface="Courier New" panose="02070309020205020404" pitchFamily="49" charset="0"/>
              </a:rPr>
              <a:t>   	</a:t>
            </a:r>
            <a:r>
              <a:rPr lang="en-US" sz="2400" b="1" dirty="0">
                <a:latin typeface="Courier New" panose="02070309020205020404" pitchFamily="49" charset="0"/>
                <a:cs typeface="Courier New" panose="02070309020205020404" pitchFamily="49" charset="0"/>
              </a:rPr>
              <a:t>A=F B=F</a:t>
            </a:r>
          </a:p>
          <a:p>
            <a:pPr marL="0" indent="0">
              <a:buNone/>
            </a:pPr>
            <a:r>
              <a:rPr lang="en-US" sz="2400" dirty="0">
                <a:latin typeface="Helvetica" pitchFamily="2" charset="0"/>
              </a:rPr>
              <a:t>Expression: 	</a:t>
            </a:r>
            <a:r>
              <a:rPr lang="en-US" sz="2400" b="1" dirty="0">
                <a:latin typeface="Courier New" panose="02070309020205020404" pitchFamily="49" charset="0"/>
                <a:cs typeface="Courier New" panose="02070309020205020404" pitchFamily="49" charset="0"/>
              </a:rPr>
              <a:t>(and (or F F) (or (not F) F))</a:t>
            </a:r>
          </a:p>
          <a:p>
            <a:pPr marL="0" indent="0">
              <a:buNone/>
            </a:pPr>
            <a:endParaRPr lang="en-US" sz="2400" dirty="0">
              <a:latin typeface="Helvetica" pitchFamily="2" charset="0"/>
            </a:endParaRPr>
          </a:p>
          <a:p>
            <a:r>
              <a:rPr lang="en-US" sz="2400" dirty="0">
                <a:latin typeface="Helvetica" pitchFamily="2" charset="0"/>
              </a:rPr>
              <a:t>Is this a solution?</a:t>
            </a:r>
          </a:p>
          <a:p>
            <a:endParaRPr lang="en-US" sz="2400" dirty="0">
              <a:latin typeface="Helvetica" pitchFamily="2" charset="0"/>
            </a:endParaRPr>
          </a:p>
          <a:p>
            <a:r>
              <a:rPr lang="en-US" sz="2400" dirty="0">
                <a:latin typeface="Helvetica" pitchFamily="2" charset="0"/>
              </a:rPr>
              <a:t>No! So we need to choose another variable to flip.</a:t>
            </a:r>
            <a:endParaRPr lang="en-US" sz="2200" dirty="0">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200" dirty="0">
              <a:latin typeface="Helvetica" pitchFamily="2" charset="0"/>
            </a:endParaRPr>
          </a:p>
        </p:txBody>
      </p:sp>
      <p:sp>
        <p:nvSpPr>
          <p:cNvPr id="4" name="Left Brace 3">
            <a:extLst>
              <a:ext uri="{FF2B5EF4-FFF2-40B4-BE49-F238E27FC236}">
                <a16:creationId xmlns:a16="http://schemas.microsoft.com/office/drawing/2014/main" id="{BB0918FA-AAA2-1F4E-83E4-CAF47049FCCD}"/>
              </a:ext>
            </a:extLst>
          </p:cNvPr>
          <p:cNvSpPr/>
          <p:nvPr/>
        </p:nvSpPr>
        <p:spPr>
          <a:xfrm rot="16200000">
            <a:off x="4311580" y="3284976"/>
            <a:ext cx="319596" cy="1304330"/>
          </a:xfrm>
          <a:prstGeom prst="leftBrace">
            <a:avLst>
              <a:gd name="adj1" fmla="val 32924"/>
              <a:gd name="adj2" fmla="val 50000"/>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Left Brace 4">
            <a:extLst>
              <a:ext uri="{FF2B5EF4-FFF2-40B4-BE49-F238E27FC236}">
                <a16:creationId xmlns:a16="http://schemas.microsoft.com/office/drawing/2014/main" id="{445D0BD7-0AB8-D449-A163-A155F6D004F2}"/>
              </a:ext>
            </a:extLst>
          </p:cNvPr>
          <p:cNvSpPr/>
          <p:nvPr/>
        </p:nvSpPr>
        <p:spPr>
          <a:xfrm rot="16200000">
            <a:off x="6596650" y="2650942"/>
            <a:ext cx="319596" cy="2572397"/>
          </a:xfrm>
          <a:prstGeom prst="leftBrace">
            <a:avLst>
              <a:gd name="adj1" fmla="val 32924"/>
              <a:gd name="adj2" fmla="val 50000"/>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E40B00C7-5CA4-0F48-8815-67E74AD266E4}"/>
              </a:ext>
            </a:extLst>
          </p:cNvPr>
          <p:cNvSpPr txBox="1"/>
          <p:nvPr/>
        </p:nvSpPr>
        <p:spPr>
          <a:xfrm>
            <a:off x="3418846" y="3967118"/>
            <a:ext cx="2105063" cy="523220"/>
          </a:xfrm>
          <a:prstGeom prst="rect">
            <a:avLst/>
          </a:prstGeom>
          <a:noFill/>
        </p:spPr>
        <p:txBody>
          <a:bodyPr wrap="none" rtlCol="0">
            <a:spAutoFit/>
          </a:bodyPr>
          <a:lstStyle/>
          <a:p>
            <a:r>
              <a:rPr lang="en-US" sz="2800" dirty="0">
                <a:latin typeface="Linux Libertine" panose="02000503000000000000" pitchFamily="2" charset="0"/>
                <a:ea typeface="Linux Libertine" panose="02000503000000000000" pitchFamily="2" charset="0"/>
                <a:cs typeface="Linux Libertine" panose="02000503000000000000" pitchFamily="2" charset="0"/>
              </a:rPr>
              <a:t>Not satisfied</a:t>
            </a:r>
          </a:p>
        </p:txBody>
      </p:sp>
      <p:sp>
        <p:nvSpPr>
          <p:cNvPr id="7" name="TextBox 6">
            <a:extLst>
              <a:ext uri="{FF2B5EF4-FFF2-40B4-BE49-F238E27FC236}">
                <a16:creationId xmlns:a16="http://schemas.microsoft.com/office/drawing/2014/main" id="{6D768B43-E3DB-A649-AFDB-D37CE4071EEF}"/>
              </a:ext>
            </a:extLst>
          </p:cNvPr>
          <p:cNvSpPr txBox="1"/>
          <p:nvPr/>
        </p:nvSpPr>
        <p:spPr>
          <a:xfrm>
            <a:off x="6048141" y="3967118"/>
            <a:ext cx="1494320" cy="523220"/>
          </a:xfrm>
          <a:prstGeom prst="rect">
            <a:avLst/>
          </a:prstGeom>
          <a:noFill/>
        </p:spPr>
        <p:txBody>
          <a:bodyPr wrap="none" rtlCol="0">
            <a:spAutoFit/>
          </a:bodyPr>
          <a:lstStyle/>
          <a:p>
            <a:r>
              <a:rPr lang="en-US" sz="2800" dirty="0">
                <a:latin typeface="Linux Libertine" panose="02000503000000000000" pitchFamily="2" charset="0"/>
                <a:ea typeface="Linux Libertine" panose="02000503000000000000" pitchFamily="2" charset="0"/>
                <a:cs typeface="Linux Libertine" panose="02000503000000000000" pitchFamily="2" charset="0"/>
              </a:rPr>
              <a:t>Satisfied</a:t>
            </a:r>
          </a:p>
        </p:txBody>
      </p:sp>
    </p:spTree>
    <p:extLst>
      <p:ext uri="{BB962C8B-B14F-4D97-AF65-F5344CB8AC3E}">
        <p14:creationId xmlns:p14="http://schemas.microsoft.com/office/powerpoint/2010/main" val="3256551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dissolv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1066800" y="642594"/>
            <a:ext cx="10320338" cy="1371600"/>
          </a:xfrm>
        </p:spPr>
        <p:txBody>
          <a:bodyPr/>
          <a:lstStyle/>
          <a:p>
            <a:r>
              <a:rPr lang="en-US" dirty="0">
                <a:latin typeface="Helvetica" pitchFamily="2" charset="0"/>
              </a:rPr>
              <a:t>GSAT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9915526" cy="3849624"/>
          </a:xfrm>
        </p:spPr>
        <p:txBody>
          <a:bodyPr>
            <a:normAutofit fontScale="92500" lnSpcReduction="10000"/>
          </a:bodyPr>
          <a:lstStyle/>
          <a:p>
            <a:pPr marL="0" indent="0">
              <a:buNone/>
            </a:pPr>
            <a:r>
              <a:rPr lang="en-US" sz="2400" dirty="0">
                <a:latin typeface="Helvetica" pitchFamily="2" charset="0"/>
              </a:rPr>
              <a:t>Problem:     	</a:t>
            </a:r>
            <a:r>
              <a:rPr lang="en-US" sz="2400" b="1" dirty="0">
                <a:latin typeface="Courier New" panose="02070309020205020404" pitchFamily="49" charset="0"/>
                <a:cs typeface="Courier New" panose="02070309020205020404" pitchFamily="49" charset="0"/>
              </a:rPr>
              <a:t>(and (or A B) (or (not A) B))</a:t>
            </a:r>
          </a:p>
          <a:p>
            <a:pPr marL="0" indent="0">
              <a:buNone/>
            </a:pPr>
            <a:r>
              <a:rPr lang="en-US" sz="2400" dirty="0">
                <a:latin typeface="Helvetica" pitchFamily="2" charset="0"/>
              </a:rPr>
              <a:t>Solution:</a:t>
            </a:r>
            <a:r>
              <a:rPr lang="en-US" sz="2400" b="1" dirty="0">
                <a:latin typeface="Helvetica" pitchFamily="2" charset="0"/>
                <a:cs typeface="Courier New" panose="02070309020205020404" pitchFamily="49" charset="0"/>
              </a:rPr>
              <a:t>   	</a:t>
            </a:r>
            <a:r>
              <a:rPr lang="en-US" sz="2400" b="1" dirty="0">
                <a:latin typeface="Courier New" panose="02070309020205020404" pitchFamily="49" charset="0"/>
                <a:cs typeface="Courier New" panose="02070309020205020404" pitchFamily="49" charset="0"/>
              </a:rPr>
              <a:t>A=F B=F</a:t>
            </a:r>
          </a:p>
          <a:p>
            <a:pPr marL="0" indent="0">
              <a:buNone/>
            </a:pPr>
            <a:r>
              <a:rPr lang="en-US" sz="2400" dirty="0">
                <a:latin typeface="Helvetica" pitchFamily="2" charset="0"/>
              </a:rPr>
              <a:t>Expression: 	</a:t>
            </a:r>
            <a:r>
              <a:rPr lang="en-US" sz="2400" b="1" dirty="0">
                <a:latin typeface="Courier New" panose="02070309020205020404" pitchFamily="49" charset="0"/>
                <a:cs typeface="Courier New" panose="02070309020205020404" pitchFamily="49" charset="0"/>
              </a:rPr>
              <a:t>(and (or F F) (or (not F) F))</a:t>
            </a:r>
          </a:p>
          <a:p>
            <a:pPr marL="0" indent="0">
              <a:buNone/>
            </a:pPr>
            <a:endParaRPr lang="en-US" sz="2400" dirty="0">
              <a:latin typeface="Helvetica" pitchFamily="2" charset="0"/>
            </a:endParaRPr>
          </a:p>
          <a:p>
            <a:r>
              <a:rPr lang="en-US" sz="2400" dirty="0">
                <a:latin typeface="Helvetica" pitchFamily="2" charset="0"/>
              </a:rPr>
              <a:t>We generate another random number, this time let’s say </a:t>
            </a:r>
            <a:r>
              <a:rPr lang="en-US" sz="2400" i="1" dirty="0">
                <a:latin typeface="Helvetica" pitchFamily="2" charset="0"/>
              </a:rPr>
              <a:t>p</a:t>
            </a:r>
            <a:r>
              <a:rPr lang="en-US" sz="2400" dirty="0">
                <a:latin typeface="Helvetica" pitchFamily="2" charset="0"/>
              </a:rPr>
              <a:t> = 0.82.</a:t>
            </a:r>
          </a:p>
          <a:p>
            <a:r>
              <a:rPr lang="en-US" sz="2400" dirty="0">
                <a:latin typeface="Helvetica" pitchFamily="2" charset="0"/>
              </a:rPr>
              <a:t>We recall our noise parameter </a:t>
            </a:r>
            <a:r>
              <a:rPr lang="en-US" sz="2400" i="1" dirty="0">
                <a:latin typeface="Helvetica" pitchFamily="2" charset="0"/>
              </a:rPr>
              <a:t>n</a:t>
            </a:r>
            <a:r>
              <a:rPr lang="en-US" sz="2400" dirty="0">
                <a:latin typeface="Helvetica" pitchFamily="2" charset="0"/>
              </a:rPr>
              <a:t> was 0.25, so </a:t>
            </a:r>
            <a:r>
              <a:rPr lang="en-US" sz="2400" i="1" dirty="0">
                <a:latin typeface="Helvetica" pitchFamily="2" charset="0"/>
              </a:rPr>
              <a:t>p &gt; n </a:t>
            </a:r>
            <a:r>
              <a:rPr lang="en-US" sz="2400" dirty="0">
                <a:latin typeface="Helvetica" pitchFamily="2" charset="0"/>
              </a:rPr>
              <a:t>this time.</a:t>
            </a:r>
          </a:p>
          <a:p>
            <a:r>
              <a:rPr lang="en-US" sz="2400" dirty="0">
                <a:latin typeface="Helvetica" pitchFamily="2" charset="0"/>
              </a:rPr>
              <a:t>So we won’t choose randomly – we’ll flip the variable that results in the most clauses becoming satisfied.</a:t>
            </a:r>
            <a:endParaRPr lang="en-US" sz="2200" dirty="0">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200" dirty="0">
              <a:latin typeface="Helvetica" pitchFamily="2" charset="0"/>
            </a:endParaRPr>
          </a:p>
        </p:txBody>
      </p:sp>
    </p:spTree>
    <p:extLst>
      <p:ext uri="{BB962C8B-B14F-4D97-AF65-F5344CB8AC3E}">
        <p14:creationId xmlns:p14="http://schemas.microsoft.com/office/powerpoint/2010/main" val="254272918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1066800" y="642594"/>
            <a:ext cx="10320338" cy="1371600"/>
          </a:xfrm>
        </p:spPr>
        <p:txBody>
          <a:bodyPr/>
          <a:lstStyle/>
          <a:p>
            <a:r>
              <a:rPr lang="en-US" dirty="0">
                <a:latin typeface="Helvetica" pitchFamily="2" charset="0"/>
              </a:rPr>
              <a:t>GSAT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9915526" cy="3849624"/>
          </a:xfrm>
        </p:spPr>
        <p:txBody>
          <a:bodyPr>
            <a:normAutofit fontScale="92500" lnSpcReduction="10000"/>
          </a:bodyPr>
          <a:lstStyle/>
          <a:p>
            <a:pPr marL="0" indent="0">
              <a:buNone/>
            </a:pPr>
            <a:r>
              <a:rPr lang="en-US" sz="2400" dirty="0">
                <a:latin typeface="Helvetica" pitchFamily="2" charset="0"/>
              </a:rPr>
              <a:t>Problem:     	</a:t>
            </a:r>
            <a:r>
              <a:rPr lang="en-US" sz="2400" b="1" dirty="0">
                <a:latin typeface="Courier New" panose="02070309020205020404" pitchFamily="49" charset="0"/>
                <a:cs typeface="Courier New" panose="02070309020205020404" pitchFamily="49" charset="0"/>
              </a:rPr>
              <a:t>(and (or A B) (or (not A) B))</a:t>
            </a:r>
          </a:p>
          <a:p>
            <a:pPr marL="0" indent="0">
              <a:buNone/>
            </a:pPr>
            <a:r>
              <a:rPr lang="en-US" sz="2400" dirty="0">
                <a:latin typeface="Helvetica" pitchFamily="2" charset="0"/>
              </a:rPr>
              <a:t>Solution:</a:t>
            </a:r>
            <a:r>
              <a:rPr lang="en-US" sz="2400" b="1" dirty="0">
                <a:latin typeface="Helvetica" pitchFamily="2" charset="0"/>
                <a:cs typeface="Courier New" panose="02070309020205020404" pitchFamily="49" charset="0"/>
              </a:rPr>
              <a:t>   	</a:t>
            </a:r>
            <a:r>
              <a:rPr lang="en-US" sz="2400" b="1" dirty="0">
                <a:latin typeface="Courier New" panose="02070309020205020404" pitchFamily="49" charset="0"/>
                <a:cs typeface="Courier New" panose="02070309020205020404" pitchFamily="49" charset="0"/>
              </a:rPr>
              <a:t>A=F B=F</a:t>
            </a:r>
          </a:p>
          <a:p>
            <a:pPr marL="0" indent="0">
              <a:buNone/>
            </a:pPr>
            <a:r>
              <a:rPr lang="en-US" sz="2400" dirty="0">
                <a:latin typeface="Helvetica" pitchFamily="2" charset="0"/>
              </a:rPr>
              <a:t>Expression: 	</a:t>
            </a:r>
            <a:r>
              <a:rPr lang="en-US" sz="2400" b="1" dirty="0">
                <a:latin typeface="Courier New" panose="02070309020205020404" pitchFamily="49" charset="0"/>
                <a:cs typeface="Courier New" panose="02070309020205020404" pitchFamily="49" charset="0"/>
              </a:rPr>
              <a:t>(and (or F F) (or (not F) F))</a:t>
            </a:r>
          </a:p>
          <a:p>
            <a:pPr marL="0" indent="0">
              <a:buNone/>
            </a:pPr>
            <a:endParaRPr lang="en-US" sz="2400" dirty="0">
              <a:latin typeface="Helvetica" pitchFamily="2" charset="0"/>
            </a:endParaRPr>
          </a:p>
          <a:p>
            <a:r>
              <a:rPr lang="en-US" sz="2400" dirty="0">
                <a:latin typeface="Helvetica" pitchFamily="2" charset="0"/>
              </a:rPr>
              <a:t>So we need to figure that out!</a:t>
            </a:r>
          </a:p>
          <a:p>
            <a:r>
              <a:rPr lang="en-US" sz="2400" dirty="0">
                <a:solidFill>
                  <a:schemeClr val="accent1"/>
                </a:solidFill>
                <a:latin typeface="Helvetica" pitchFamily="2" charset="0"/>
              </a:rPr>
              <a:t>If we flip </a:t>
            </a:r>
            <a:r>
              <a:rPr lang="en-US" sz="2400" b="1" dirty="0">
                <a:solidFill>
                  <a:schemeClr val="accent1"/>
                </a:solidFill>
                <a:latin typeface="Courier New" panose="02070309020205020404" pitchFamily="49" charset="0"/>
                <a:cs typeface="Courier New" panose="02070309020205020404" pitchFamily="49" charset="0"/>
              </a:rPr>
              <a:t>A</a:t>
            </a:r>
            <a:r>
              <a:rPr lang="en-US" sz="2400" dirty="0">
                <a:solidFill>
                  <a:schemeClr val="accent1"/>
                </a:solidFill>
                <a:latin typeface="Helvetica" pitchFamily="2" charset="0"/>
              </a:rPr>
              <a:t> from </a:t>
            </a:r>
            <a:r>
              <a:rPr lang="en-US" sz="2400" b="1" dirty="0">
                <a:solidFill>
                  <a:schemeClr val="accent1"/>
                </a:solidFill>
                <a:latin typeface="Courier New" panose="02070309020205020404" pitchFamily="49" charset="0"/>
                <a:cs typeface="Courier New" panose="02070309020205020404" pitchFamily="49" charset="0"/>
              </a:rPr>
              <a:t>F</a:t>
            </a:r>
            <a:r>
              <a:rPr lang="en-US" sz="2400" dirty="0">
                <a:solidFill>
                  <a:schemeClr val="accent1"/>
                </a:solidFill>
                <a:latin typeface="Helvetica" pitchFamily="2" charset="0"/>
              </a:rPr>
              <a:t> to </a:t>
            </a:r>
            <a:r>
              <a:rPr lang="en-US" sz="2400" b="1" dirty="0">
                <a:solidFill>
                  <a:schemeClr val="accent1"/>
                </a:solidFill>
                <a:latin typeface="Courier New" panose="02070309020205020404" pitchFamily="49" charset="0"/>
                <a:cs typeface="Courier New" panose="02070309020205020404" pitchFamily="49" charset="0"/>
              </a:rPr>
              <a:t>T</a:t>
            </a:r>
            <a:r>
              <a:rPr lang="en-US" sz="2400" dirty="0">
                <a:solidFill>
                  <a:schemeClr val="accent1"/>
                </a:solidFill>
                <a:latin typeface="Helvetica" pitchFamily="2" charset="0"/>
              </a:rPr>
              <a:t>, how many total clauses will be satisfied?</a:t>
            </a:r>
          </a:p>
          <a:p>
            <a:r>
              <a:rPr lang="en-US" sz="2400" dirty="0">
                <a:solidFill>
                  <a:schemeClr val="accent1"/>
                </a:solidFill>
                <a:latin typeface="Helvetica" pitchFamily="2" charset="0"/>
              </a:rPr>
              <a:t>If we flip </a:t>
            </a:r>
            <a:r>
              <a:rPr lang="en-US" sz="2400" b="1" dirty="0">
                <a:solidFill>
                  <a:schemeClr val="accent1"/>
                </a:solidFill>
                <a:latin typeface="Courier New" panose="02070309020205020404" pitchFamily="49" charset="0"/>
                <a:cs typeface="Courier New" panose="02070309020205020404" pitchFamily="49" charset="0"/>
              </a:rPr>
              <a:t>B</a:t>
            </a:r>
            <a:r>
              <a:rPr lang="en-US" sz="2400" dirty="0">
                <a:solidFill>
                  <a:schemeClr val="accent1"/>
                </a:solidFill>
                <a:latin typeface="Helvetica" pitchFamily="2" charset="0"/>
              </a:rPr>
              <a:t> from </a:t>
            </a:r>
            <a:r>
              <a:rPr lang="en-US" sz="2400" b="1" dirty="0">
                <a:solidFill>
                  <a:schemeClr val="accent1"/>
                </a:solidFill>
                <a:latin typeface="Courier New" panose="02070309020205020404" pitchFamily="49" charset="0"/>
                <a:cs typeface="Courier New" panose="02070309020205020404" pitchFamily="49" charset="0"/>
              </a:rPr>
              <a:t>F</a:t>
            </a:r>
            <a:r>
              <a:rPr lang="en-US" sz="2400" dirty="0">
                <a:solidFill>
                  <a:schemeClr val="accent1"/>
                </a:solidFill>
                <a:latin typeface="Helvetica" pitchFamily="2" charset="0"/>
              </a:rPr>
              <a:t> to </a:t>
            </a:r>
            <a:r>
              <a:rPr lang="en-US" sz="2400" b="1" dirty="0">
                <a:solidFill>
                  <a:schemeClr val="accent1"/>
                </a:solidFill>
                <a:latin typeface="Courier New" panose="02070309020205020404" pitchFamily="49" charset="0"/>
                <a:cs typeface="Courier New" panose="02070309020205020404" pitchFamily="49" charset="0"/>
              </a:rPr>
              <a:t>T</a:t>
            </a:r>
            <a:r>
              <a:rPr lang="en-US" sz="2400" dirty="0">
                <a:solidFill>
                  <a:schemeClr val="accent1"/>
                </a:solidFill>
                <a:latin typeface="Helvetica" pitchFamily="2" charset="0"/>
              </a:rPr>
              <a:t>, how many total clauses will be satisfied</a:t>
            </a:r>
            <a:r>
              <a:rPr lang="en-US" sz="2400" dirty="0">
                <a:latin typeface="Helvetica" pitchFamily="2" charset="0"/>
              </a:rPr>
              <a:t>?</a:t>
            </a:r>
          </a:p>
          <a:p>
            <a:r>
              <a:rPr lang="en-US" sz="2400" dirty="0">
                <a:latin typeface="Helvetica" pitchFamily="2" charset="0"/>
              </a:rPr>
              <a:t>So flipping B is the better choice here!</a:t>
            </a:r>
          </a:p>
          <a:p>
            <a:endParaRPr lang="en-US" sz="2200" dirty="0">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200" dirty="0">
              <a:latin typeface="Helvetica" pitchFamily="2" charset="0"/>
            </a:endParaRPr>
          </a:p>
        </p:txBody>
      </p:sp>
      <p:sp>
        <p:nvSpPr>
          <p:cNvPr id="4" name="TextBox 3">
            <a:extLst>
              <a:ext uri="{FF2B5EF4-FFF2-40B4-BE49-F238E27FC236}">
                <a16:creationId xmlns:a16="http://schemas.microsoft.com/office/drawing/2014/main" id="{58490557-5217-5C45-A734-2CCFFF2447FD}"/>
              </a:ext>
            </a:extLst>
          </p:cNvPr>
          <p:cNvSpPr txBox="1"/>
          <p:nvPr/>
        </p:nvSpPr>
        <p:spPr>
          <a:xfrm>
            <a:off x="9219376" y="4519015"/>
            <a:ext cx="351378" cy="523220"/>
          </a:xfrm>
          <a:prstGeom prst="rect">
            <a:avLst/>
          </a:prstGeom>
          <a:noFill/>
        </p:spPr>
        <p:txBody>
          <a:bodyPr wrap="none" rtlCol="0">
            <a:spAutoFit/>
          </a:bodyPr>
          <a:lstStyle/>
          <a:p>
            <a:r>
              <a:rPr lang="en-US" sz="2800" dirty="0">
                <a:latin typeface="Linux Libertine" panose="02000503000000000000" pitchFamily="2" charset="0"/>
                <a:ea typeface="Linux Libertine" panose="02000503000000000000" pitchFamily="2" charset="0"/>
                <a:cs typeface="Linux Libertine" panose="02000503000000000000" pitchFamily="2" charset="0"/>
              </a:rPr>
              <a:t>1</a:t>
            </a:r>
          </a:p>
        </p:txBody>
      </p:sp>
      <p:sp>
        <p:nvSpPr>
          <p:cNvPr id="5" name="TextBox 4">
            <a:extLst>
              <a:ext uri="{FF2B5EF4-FFF2-40B4-BE49-F238E27FC236}">
                <a16:creationId xmlns:a16="http://schemas.microsoft.com/office/drawing/2014/main" id="{FCD9EA08-C05D-EF41-8141-527958CC71A1}"/>
              </a:ext>
            </a:extLst>
          </p:cNvPr>
          <p:cNvSpPr txBox="1"/>
          <p:nvPr/>
        </p:nvSpPr>
        <p:spPr>
          <a:xfrm>
            <a:off x="9219376" y="4995701"/>
            <a:ext cx="351378" cy="523220"/>
          </a:xfrm>
          <a:prstGeom prst="rect">
            <a:avLst/>
          </a:prstGeom>
          <a:noFill/>
        </p:spPr>
        <p:txBody>
          <a:bodyPr wrap="none" rtlCol="0">
            <a:spAutoFit/>
          </a:bodyPr>
          <a:lstStyle/>
          <a:p>
            <a:r>
              <a:rPr lang="en-US" sz="2800" dirty="0">
                <a:latin typeface="Linux Libertine" panose="02000503000000000000" pitchFamily="2" charset="0"/>
                <a:ea typeface="Linux Libertine" panose="02000503000000000000" pitchFamily="2" charset="0"/>
                <a:cs typeface="Linux Libertine" panose="02000503000000000000" pitchFamily="2" charset="0"/>
              </a:rPr>
              <a:t>2</a:t>
            </a:r>
          </a:p>
        </p:txBody>
      </p:sp>
    </p:spTree>
    <p:extLst>
      <p:ext uri="{BB962C8B-B14F-4D97-AF65-F5344CB8AC3E}">
        <p14:creationId xmlns:p14="http://schemas.microsoft.com/office/powerpoint/2010/main" val="3113464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dissolve">
                                      <p:cBhvr>
                                        <p:cTn id="1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1066800" y="642594"/>
            <a:ext cx="10320338" cy="1371600"/>
          </a:xfrm>
        </p:spPr>
        <p:txBody>
          <a:bodyPr/>
          <a:lstStyle/>
          <a:p>
            <a:r>
              <a:rPr lang="en-US" dirty="0">
                <a:latin typeface="Helvetica" pitchFamily="2" charset="0"/>
              </a:rPr>
              <a:t>GSAT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9915526" cy="3849624"/>
          </a:xfrm>
        </p:spPr>
        <p:txBody>
          <a:bodyPr>
            <a:normAutofit/>
          </a:bodyPr>
          <a:lstStyle/>
          <a:p>
            <a:pPr marL="0" indent="0">
              <a:buNone/>
            </a:pPr>
            <a:r>
              <a:rPr lang="en-US" sz="2400" dirty="0">
                <a:latin typeface="Helvetica" pitchFamily="2" charset="0"/>
              </a:rPr>
              <a:t>Problem:     	</a:t>
            </a:r>
            <a:r>
              <a:rPr lang="en-US" sz="2400" b="1" dirty="0">
                <a:latin typeface="Courier New" panose="02070309020205020404" pitchFamily="49" charset="0"/>
                <a:cs typeface="Courier New" panose="02070309020205020404" pitchFamily="49" charset="0"/>
              </a:rPr>
              <a:t>(and (or A B) (or (not A) B))</a:t>
            </a:r>
          </a:p>
          <a:p>
            <a:pPr marL="0" indent="0">
              <a:buNone/>
            </a:pPr>
            <a:r>
              <a:rPr lang="en-US" sz="2400" dirty="0">
                <a:latin typeface="Helvetica" pitchFamily="2" charset="0"/>
              </a:rPr>
              <a:t>Solution:</a:t>
            </a:r>
            <a:r>
              <a:rPr lang="en-US" sz="2400" b="1" dirty="0">
                <a:latin typeface="Helvetica" pitchFamily="2" charset="0"/>
                <a:cs typeface="Courier New" panose="02070309020205020404" pitchFamily="49" charset="0"/>
              </a:rPr>
              <a:t>   	</a:t>
            </a:r>
            <a:r>
              <a:rPr lang="en-US" sz="2400" b="1" dirty="0">
                <a:latin typeface="Courier New" panose="02070309020205020404" pitchFamily="49" charset="0"/>
                <a:cs typeface="Courier New" panose="02070309020205020404" pitchFamily="49" charset="0"/>
              </a:rPr>
              <a:t>A=F </a:t>
            </a:r>
            <a:r>
              <a:rPr lang="en-US" sz="2400" b="1" dirty="0">
                <a:solidFill>
                  <a:srgbClr val="FF0000"/>
                </a:solidFill>
                <a:latin typeface="Courier New" panose="02070309020205020404" pitchFamily="49" charset="0"/>
                <a:cs typeface="Courier New" panose="02070309020205020404" pitchFamily="49" charset="0"/>
              </a:rPr>
              <a:t>B=T</a:t>
            </a:r>
          </a:p>
          <a:p>
            <a:pPr marL="0" indent="0">
              <a:buNone/>
            </a:pPr>
            <a:r>
              <a:rPr lang="en-US" sz="2400" dirty="0">
                <a:latin typeface="Helvetica" pitchFamily="2" charset="0"/>
              </a:rPr>
              <a:t>Expression: 	</a:t>
            </a:r>
            <a:r>
              <a:rPr lang="en-US" sz="2400" b="1" dirty="0">
                <a:latin typeface="Courier New" panose="02070309020205020404" pitchFamily="49" charset="0"/>
                <a:cs typeface="Courier New" panose="02070309020205020404" pitchFamily="49" charset="0"/>
              </a:rPr>
              <a:t>(and (or F </a:t>
            </a:r>
            <a:r>
              <a:rPr lang="en-US" sz="2400" b="1" dirty="0">
                <a:solidFill>
                  <a:srgbClr val="FF0000"/>
                </a:solidFill>
                <a:latin typeface="Courier New" panose="02070309020205020404" pitchFamily="49" charset="0"/>
                <a:cs typeface="Courier New" panose="02070309020205020404" pitchFamily="49" charset="0"/>
              </a:rPr>
              <a:t>T</a:t>
            </a:r>
            <a:r>
              <a:rPr lang="en-US" sz="2400" b="1" dirty="0">
                <a:latin typeface="Courier New" panose="02070309020205020404" pitchFamily="49" charset="0"/>
                <a:cs typeface="Courier New" panose="02070309020205020404" pitchFamily="49" charset="0"/>
              </a:rPr>
              <a:t>) (or (not F) </a:t>
            </a:r>
            <a:r>
              <a:rPr lang="en-US" sz="2400" b="1" dirty="0">
                <a:solidFill>
                  <a:srgbClr val="FF0000"/>
                </a:solidFill>
                <a:latin typeface="Courier New" panose="02070309020205020404" pitchFamily="49" charset="0"/>
                <a:cs typeface="Courier New" panose="02070309020205020404" pitchFamily="49" charset="0"/>
              </a:rPr>
              <a:t>T</a:t>
            </a:r>
            <a:r>
              <a:rPr lang="en-US" sz="2400" b="1" dirty="0">
                <a:latin typeface="Courier New" panose="02070309020205020404" pitchFamily="49" charset="0"/>
                <a:cs typeface="Courier New" panose="02070309020205020404" pitchFamily="49" charset="0"/>
              </a:rPr>
              <a:t>))</a:t>
            </a:r>
          </a:p>
          <a:p>
            <a:pPr marL="0" indent="0">
              <a:buNone/>
            </a:pPr>
            <a:endParaRPr lang="en-US" sz="2400" dirty="0">
              <a:latin typeface="Helvetica" pitchFamily="2" charset="0"/>
            </a:endParaRPr>
          </a:p>
          <a:p>
            <a:r>
              <a:rPr lang="en-US" sz="2400" dirty="0">
                <a:latin typeface="Helvetica" pitchFamily="2" charset="0"/>
              </a:rPr>
              <a:t>So let’s do it! Let’s flip </a:t>
            </a:r>
            <a:r>
              <a:rPr lang="en-US" sz="2400" b="1" dirty="0">
                <a:latin typeface="Courier New" panose="02070309020205020404" pitchFamily="49" charset="0"/>
                <a:cs typeface="Courier New" panose="02070309020205020404" pitchFamily="49" charset="0"/>
              </a:rPr>
              <a:t>B</a:t>
            </a:r>
            <a:r>
              <a:rPr lang="en-US" sz="2400" dirty="0">
                <a:latin typeface="Helvetica" pitchFamily="2" charset="0"/>
              </a:rPr>
              <a:t> from </a:t>
            </a:r>
            <a:r>
              <a:rPr lang="en-US" sz="2400" b="1" dirty="0">
                <a:latin typeface="Courier New" panose="02070309020205020404" pitchFamily="49" charset="0"/>
                <a:cs typeface="Courier New" panose="02070309020205020404" pitchFamily="49" charset="0"/>
              </a:rPr>
              <a:t>F</a:t>
            </a:r>
            <a:r>
              <a:rPr lang="en-US" sz="2400" dirty="0">
                <a:latin typeface="Helvetica" pitchFamily="2" charset="0"/>
              </a:rPr>
              <a:t> to </a:t>
            </a:r>
            <a:r>
              <a:rPr lang="en-US" sz="2400" b="1" dirty="0">
                <a:latin typeface="Courier New" panose="02070309020205020404" pitchFamily="49" charset="0"/>
                <a:cs typeface="Courier New" panose="02070309020205020404" pitchFamily="49" charset="0"/>
              </a:rPr>
              <a:t>T</a:t>
            </a:r>
            <a:r>
              <a:rPr lang="en-US" sz="2400" dirty="0">
                <a:latin typeface="Helvetica" pitchFamily="2" charset="0"/>
              </a:rPr>
              <a:t>.</a:t>
            </a:r>
          </a:p>
          <a:p>
            <a:endParaRPr lang="en-US" sz="2200" dirty="0">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200" dirty="0">
              <a:latin typeface="Helvetica" pitchFamily="2" charset="0"/>
            </a:endParaRPr>
          </a:p>
        </p:txBody>
      </p:sp>
    </p:spTree>
    <p:extLst>
      <p:ext uri="{BB962C8B-B14F-4D97-AF65-F5344CB8AC3E}">
        <p14:creationId xmlns:p14="http://schemas.microsoft.com/office/powerpoint/2010/main" val="127505402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1066800" y="642594"/>
            <a:ext cx="10320338" cy="1371600"/>
          </a:xfrm>
        </p:spPr>
        <p:txBody>
          <a:bodyPr/>
          <a:lstStyle/>
          <a:p>
            <a:r>
              <a:rPr lang="en-US" dirty="0">
                <a:latin typeface="Helvetica" pitchFamily="2" charset="0"/>
              </a:rPr>
              <a:t>GSAT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9915526" cy="3849624"/>
          </a:xfrm>
        </p:spPr>
        <p:txBody>
          <a:bodyPr>
            <a:normAutofit/>
          </a:bodyPr>
          <a:lstStyle/>
          <a:p>
            <a:pPr marL="0" indent="0">
              <a:buNone/>
            </a:pPr>
            <a:r>
              <a:rPr lang="en-US" sz="2400" dirty="0">
                <a:latin typeface="Helvetica" pitchFamily="2" charset="0"/>
              </a:rPr>
              <a:t>Problem:     	</a:t>
            </a:r>
            <a:r>
              <a:rPr lang="en-US" sz="2400" b="1" dirty="0">
                <a:latin typeface="Courier New" panose="02070309020205020404" pitchFamily="49" charset="0"/>
                <a:cs typeface="Courier New" panose="02070309020205020404" pitchFamily="49" charset="0"/>
              </a:rPr>
              <a:t>(and (or A B) (or (not A) B))</a:t>
            </a:r>
          </a:p>
          <a:p>
            <a:pPr marL="0" indent="0">
              <a:buNone/>
            </a:pPr>
            <a:r>
              <a:rPr lang="en-US" sz="2400" dirty="0">
                <a:latin typeface="Helvetica" pitchFamily="2" charset="0"/>
              </a:rPr>
              <a:t>Solution:</a:t>
            </a:r>
            <a:r>
              <a:rPr lang="en-US" sz="2400" b="1" dirty="0">
                <a:latin typeface="Helvetica" pitchFamily="2" charset="0"/>
                <a:cs typeface="Courier New" panose="02070309020205020404" pitchFamily="49" charset="0"/>
              </a:rPr>
              <a:t>   	</a:t>
            </a:r>
            <a:r>
              <a:rPr lang="en-US" sz="2400" b="1" dirty="0">
                <a:latin typeface="Courier New" panose="02070309020205020404" pitchFamily="49" charset="0"/>
                <a:cs typeface="Courier New" panose="02070309020205020404" pitchFamily="49" charset="0"/>
              </a:rPr>
              <a:t>A=F B=T</a:t>
            </a:r>
          </a:p>
          <a:p>
            <a:pPr marL="0" indent="0">
              <a:buNone/>
            </a:pPr>
            <a:r>
              <a:rPr lang="en-US" sz="2400" dirty="0">
                <a:latin typeface="Helvetica" pitchFamily="2" charset="0"/>
              </a:rPr>
              <a:t>Expression: 	</a:t>
            </a:r>
            <a:r>
              <a:rPr lang="en-US" sz="2400" b="1" dirty="0">
                <a:latin typeface="Courier New" panose="02070309020205020404" pitchFamily="49" charset="0"/>
                <a:cs typeface="Courier New" panose="02070309020205020404" pitchFamily="49" charset="0"/>
              </a:rPr>
              <a:t>(and (or F T) (or (not F) T))</a:t>
            </a:r>
          </a:p>
          <a:p>
            <a:pPr marL="0" indent="0">
              <a:buNone/>
            </a:pPr>
            <a:endParaRPr lang="en-US" sz="2400" dirty="0">
              <a:latin typeface="Helvetica" pitchFamily="2" charset="0"/>
            </a:endParaRPr>
          </a:p>
          <a:p>
            <a:r>
              <a:rPr lang="en-US" sz="2400" dirty="0">
                <a:latin typeface="Helvetica" pitchFamily="2" charset="0"/>
              </a:rPr>
              <a:t>Is *THIS* a solution?</a:t>
            </a:r>
          </a:p>
          <a:p>
            <a:endParaRPr lang="en-US" sz="2400" dirty="0">
              <a:latin typeface="Helvetica" pitchFamily="2" charset="0"/>
            </a:endParaRPr>
          </a:p>
          <a:p>
            <a:r>
              <a:rPr lang="en-US" sz="2400" dirty="0">
                <a:latin typeface="Helvetica" pitchFamily="2" charset="0"/>
              </a:rPr>
              <a:t>Yes! It is!</a:t>
            </a:r>
          </a:p>
          <a:p>
            <a:endParaRPr lang="en-US" sz="2200" dirty="0">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200" dirty="0">
              <a:latin typeface="Helvetica" pitchFamily="2" charset="0"/>
            </a:endParaRPr>
          </a:p>
        </p:txBody>
      </p:sp>
      <p:sp>
        <p:nvSpPr>
          <p:cNvPr id="4" name="Left Brace 3">
            <a:extLst>
              <a:ext uri="{FF2B5EF4-FFF2-40B4-BE49-F238E27FC236}">
                <a16:creationId xmlns:a16="http://schemas.microsoft.com/office/drawing/2014/main" id="{7052E5E0-4FBC-7840-AD77-FD7EA326378E}"/>
              </a:ext>
            </a:extLst>
          </p:cNvPr>
          <p:cNvSpPr/>
          <p:nvPr/>
        </p:nvSpPr>
        <p:spPr>
          <a:xfrm rot="16200000">
            <a:off x="4311580" y="3284976"/>
            <a:ext cx="319596" cy="1304330"/>
          </a:xfrm>
          <a:prstGeom prst="leftBrace">
            <a:avLst>
              <a:gd name="adj1" fmla="val 32924"/>
              <a:gd name="adj2" fmla="val 50000"/>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Left Brace 4">
            <a:extLst>
              <a:ext uri="{FF2B5EF4-FFF2-40B4-BE49-F238E27FC236}">
                <a16:creationId xmlns:a16="http://schemas.microsoft.com/office/drawing/2014/main" id="{16A9DE5B-E431-974D-9C41-12C120E51353}"/>
              </a:ext>
            </a:extLst>
          </p:cNvPr>
          <p:cNvSpPr/>
          <p:nvPr/>
        </p:nvSpPr>
        <p:spPr>
          <a:xfrm rot="16200000">
            <a:off x="6596650" y="2650942"/>
            <a:ext cx="319596" cy="2572397"/>
          </a:xfrm>
          <a:prstGeom prst="leftBrace">
            <a:avLst>
              <a:gd name="adj1" fmla="val 32924"/>
              <a:gd name="adj2" fmla="val 50000"/>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92674B00-D5E9-5C4F-985D-9CD8C8BCB92F}"/>
              </a:ext>
            </a:extLst>
          </p:cNvPr>
          <p:cNvSpPr txBox="1"/>
          <p:nvPr/>
        </p:nvSpPr>
        <p:spPr>
          <a:xfrm>
            <a:off x="3736241" y="3967118"/>
            <a:ext cx="1470274" cy="523220"/>
          </a:xfrm>
          <a:prstGeom prst="rect">
            <a:avLst/>
          </a:prstGeom>
          <a:noFill/>
        </p:spPr>
        <p:txBody>
          <a:bodyPr wrap="none" rtlCol="0">
            <a:spAutoFit/>
          </a:bodyPr>
          <a:lstStyle/>
          <a:p>
            <a:r>
              <a:rPr lang="en-US" sz="2800" dirty="0">
                <a:latin typeface="Linux Libertine" panose="02000503000000000000" pitchFamily="2" charset="0"/>
                <a:ea typeface="Linux Libertine" panose="02000503000000000000" pitchFamily="2" charset="0"/>
                <a:cs typeface="Linux Libertine" panose="02000503000000000000" pitchFamily="2" charset="0"/>
              </a:rPr>
              <a:t>satisfied</a:t>
            </a:r>
          </a:p>
        </p:txBody>
      </p:sp>
      <p:sp>
        <p:nvSpPr>
          <p:cNvPr id="7" name="TextBox 6">
            <a:extLst>
              <a:ext uri="{FF2B5EF4-FFF2-40B4-BE49-F238E27FC236}">
                <a16:creationId xmlns:a16="http://schemas.microsoft.com/office/drawing/2014/main" id="{965F9FC6-7971-9D43-853B-1808810452D7}"/>
              </a:ext>
            </a:extLst>
          </p:cNvPr>
          <p:cNvSpPr txBox="1"/>
          <p:nvPr/>
        </p:nvSpPr>
        <p:spPr>
          <a:xfrm>
            <a:off x="6048141" y="3967118"/>
            <a:ext cx="1470274" cy="523220"/>
          </a:xfrm>
          <a:prstGeom prst="rect">
            <a:avLst/>
          </a:prstGeom>
          <a:noFill/>
        </p:spPr>
        <p:txBody>
          <a:bodyPr wrap="none" rtlCol="0">
            <a:spAutoFit/>
          </a:bodyPr>
          <a:lstStyle/>
          <a:p>
            <a:r>
              <a:rPr lang="en-US" sz="2800" dirty="0">
                <a:latin typeface="Linux Libertine" panose="02000503000000000000" pitchFamily="2" charset="0"/>
                <a:ea typeface="Linux Libertine" panose="02000503000000000000" pitchFamily="2" charset="0"/>
                <a:cs typeface="Linux Libertine" panose="02000503000000000000" pitchFamily="2" charset="0"/>
              </a:rPr>
              <a:t>satisfied</a:t>
            </a:r>
          </a:p>
        </p:txBody>
      </p:sp>
    </p:spTree>
    <p:extLst>
      <p:ext uri="{BB962C8B-B14F-4D97-AF65-F5344CB8AC3E}">
        <p14:creationId xmlns:p14="http://schemas.microsoft.com/office/powerpoint/2010/main" val="319893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dissolv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1066800" y="642594"/>
            <a:ext cx="10320338" cy="1371600"/>
          </a:xfrm>
        </p:spPr>
        <p:txBody>
          <a:bodyPr/>
          <a:lstStyle/>
          <a:p>
            <a:r>
              <a:rPr lang="en-US" dirty="0">
                <a:latin typeface="Helvetica" pitchFamily="2" charset="0"/>
              </a:rPr>
              <a:t>Improving GSAT</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9915526" cy="3849624"/>
          </a:xfrm>
        </p:spPr>
        <p:txBody>
          <a:bodyPr>
            <a:normAutofit/>
          </a:bodyPr>
          <a:lstStyle/>
          <a:p>
            <a:r>
              <a:rPr lang="en-US" sz="2400" dirty="0">
                <a:latin typeface="Helvetica" pitchFamily="2" charset="0"/>
              </a:rPr>
              <a:t>GSAT is another one of the “bots” that was given to you for project 2!</a:t>
            </a:r>
          </a:p>
          <a:p>
            <a:endParaRPr lang="en-US" sz="2400" dirty="0">
              <a:latin typeface="Helvetica" pitchFamily="2" charset="0"/>
            </a:endParaRPr>
          </a:p>
          <a:p>
            <a:r>
              <a:rPr lang="en-US" sz="2400" dirty="0">
                <a:latin typeface="Helvetica" pitchFamily="2" charset="0"/>
              </a:rPr>
              <a:t>There’s two features of GSAT that would be nice to improve:</a:t>
            </a:r>
          </a:p>
          <a:p>
            <a:pPr lvl="1"/>
            <a:r>
              <a:rPr lang="en-US" sz="2200" dirty="0">
                <a:latin typeface="Helvetica" pitchFamily="2" charset="0"/>
              </a:rPr>
              <a:t>Every step, we take time considering between *every* existing variable to flip.</a:t>
            </a:r>
          </a:p>
          <a:p>
            <a:pPr lvl="1"/>
            <a:r>
              <a:rPr lang="en-US" sz="2200" dirty="0">
                <a:latin typeface="Helvetica" pitchFamily="2" charset="0"/>
              </a:rPr>
              <a:t>The randomness is maybe a little too random.</a:t>
            </a:r>
          </a:p>
          <a:p>
            <a:pPr lvl="2"/>
            <a:r>
              <a:rPr lang="en-US" sz="2100" dirty="0">
                <a:latin typeface="Helvetica" pitchFamily="2" charset="0"/>
              </a:rPr>
              <a:t>Very easy to accidentally flip a ‘good’ variable to a worse value!</a:t>
            </a:r>
          </a:p>
          <a:p>
            <a:endParaRPr lang="en-US" sz="2400" dirty="0">
              <a:latin typeface="Helvetica" pitchFamily="2" charset="0"/>
            </a:endParaRPr>
          </a:p>
          <a:p>
            <a:endParaRPr lang="en-US" sz="2400" dirty="0">
              <a:latin typeface="Helvetica" pitchFamily="2" charset="0"/>
            </a:endParaRPr>
          </a:p>
          <a:p>
            <a:endParaRPr lang="en-US" sz="2200" dirty="0">
              <a:latin typeface="Helvetica" pitchFamily="2" charset="0"/>
            </a:endParaRPr>
          </a:p>
        </p:txBody>
      </p:sp>
    </p:spTree>
    <p:extLst>
      <p:ext uri="{BB962C8B-B14F-4D97-AF65-F5344CB8AC3E}">
        <p14:creationId xmlns:p14="http://schemas.microsoft.com/office/powerpoint/2010/main" val="272510143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1066800" y="642594"/>
            <a:ext cx="10320338" cy="1371600"/>
          </a:xfrm>
        </p:spPr>
        <p:txBody>
          <a:bodyPr/>
          <a:lstStyle/>
          <a:p>
            <a:r>
              <a:rPr lang="en-US" dirty="0" err="1">
                <a:latin typeface="Helvetica" pitchFamily="2" charset="0"/>
              </a:rPr>
              <a:t>WalkSAT</a:t>
            </a:r>
            <a:r>
              <a:rPr lang="en-US" dirty="0">
                <a:latin typeface="Helvetica" pitchFamily="2" charset="0"/>
              </a:rPr>
              <a:t> Algorithm.</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9915526" cy="3849624"/>
          </a:xfrm>
        </p:spPr>
        <p:txBody>
          <a:bodyPr>
            <a:normAutofit fontScale="85000" lnSpcReduction="20000"/>
          </a:bodyPr>
          <a:lstStyle/>
          <a:p>
            <a:pPr marL="0" indent="0">
              <a:buNone/>
            </a:pPr>
            <a:r>
              <a:rPr lang="en-US" sz="2400" dirty="0">
                <a:latin typeface="Consolas" panose="020B0609020204030204" pitchFamily="49" charset="0"/>
                <a:cs typeface="Consolas" panose="020B0609020204030204" pitchFamily="49" charset="0"/>
              </a:rPr>
              <a:t>Let n be the "noise parameter," where 0 &lt; n &lt; 1.</a:t>
            </a:r>
          </a:p>
          <a:p>
            <a:pPr marL="0" indent="0">
              <a:buNone/>
            </a:pPr>
            <a:r>
              <a:rPr lang="en-US" sz="2400" dirty="0">
                <a:latin typeface="Consolas" panose="020B0609020204030204" pitchFamily="49" charset="0"/>
                <a:cs typeface="Consolas" panose="020B0609020204030204" pitchFamily="49" charset="0"/>
              </a:rPr>
              <a:t>Randomly assign T or F to every variable.</a:t>
            </a:r>
          </a:p>
          <a:p>
            <a:pPr marL="0" indent="0">
              <a:buNone/>
            </a:pPr>
            <a:r>
              <a:rPr lang="en-US" sz="2400" dirty="0">
                <a:latin typeface="Consolas" panose="020B0609020204030204" pitchFamily="49" charset="0"/>
                <a:cs typeface="Consolas" panose="020B0609020204030204" pitchFamily="49" charset="0"/>
              </a:rPr>
              <a:t>Until you run out of time:</a:t>
            </a:r>
          </a:p>
          <a:p>
            <a:pPr marL="0" indent="0">
              <a:buNone/>
            </a:pPr>
            <a:r>
              <a:rPr lang="en-US" sz="2400" dirty="0">
                <a:latin typeface="Consolas" panose="020B0609020204030204" pitchFamily="49" charset="0"/>
                <a:cs typeface="Consolas" panose="020B0609020204030204" pitchFamily="49" charset="0"/>
              </a:rPr>
              <a:t>    If every clause is true, return solution.</a:t>
            </a:r>
          </a:p>
          <a:p>
            <a:pPr marL="0" indent="0">
              <a:buNone/>
            </a:pPr>
            <a:r>
              <a:rPr lang="en-US" sz="2400" dirty="0">
                <a:latin typeface="Consolas" panose="020B0609020204030204" pitchFamily="49" charset="0"/>
                <a:cs typeface="Consolas" panose="020B0609020204030204" pitchFamily="49" charset="0"/>
              </a:rPr>
              <a:t>    Randomly choose an unsatisfied clause c.</a:t>
            </a:r>
          </a:p>
          <a:p>
            <a:pPr marL="0" indent="0">
              <a:buNone/>
            </a:pPr>
            <a:r>
              <a:rPr lang="en-US" sz="2400" dirty="0">
                <a:latin typeface="Consolas" panose="020B0609020204030204" pitchFamily="49" charset="0"/>
                <a:cs typeface="Consolas" panose="020B0609020204030204" pitchFamily="49" charset="0"/>
              </a:rPr>
              <a:t>    With probability p &lt; n:</a:t>
            </a:r>
          </a:p>
          <a:p>
            <a:pPr marL="0" indent="0">
              <a:buNone/>
            </a:pPr>
            <a:r>
              <a:rPr lang="en-US" sz="2400" dirty="0">
                <a:latin typeface="Consolas" panose="020B0609020204030204" pitchFamily="49" charset="0"/>
                <a:cs typeface="Consolas" panose="020B0609020204030204" pitchFamily="49" charset="0"/>
              </a:rPr>
              <a:t>        Flip the variable in c that leads to higher utility.</a:t>
            </a:r>
          </a:p>
          <a:p>
            <a:pPr marL="0" indent="0">
              <a:buNone/>
            </a:pPr>
            <a:r>
              <a:rPr lang="en-US" sz="2400" dirty="0">
                <a:latin typeface="Consolas" panose="020B0609020204030204" pitchFamily="49" charset="0"/>
                <a:cs typeface="Consolas" panose="020B0609020204030204" pitchFamily="49" charset="0"/>
              </a:rPr>
              <a:t>    Else:</a:t>
            </a:r>
          </a:p>
          <a:p>
            <a:pPr marL="0" indent="0">
              <a:buNone/>
            </a:pPr>
            <a:r>
              <a:rPr lang="en-US" sz="2400" dirty="0">
                <a:latin typeface="Consolas" panose="020B0609020204030204" pitchFamily="49" charset="0"/>
                <a:cs typeface="Consolas" panose="020B0609020204030204" pitchFamily="49" charset="0"/>
              </a:rPr>
              <a:t>        Flip a random variable in c.</a:t>
            </a:r>
          </a:p>
          <a:p>
            <a:endParaRPr lang="en-US" sz="2400" dirty="0">
              <a:latin typeface="Helvetica" pitchFamily="2" charset="0"/>
            </a:endParaRPr>
          </a:p>
          <a:p>
            <a:endParaRPr lang="en-US" sz="2400" dirty="0">
              <a:latin typeface="Helvetica" pitchFamily="2" charset="0"/>
            </a:endParaRPr>
          </a:p>
          <a:p>
            <a:endParaRPr lang="en-US" sz="2200" dirty="0">
              <a:latin typeface="Helvetica" pitchFamily="2" charset="0"/>
            </a:endParaRPr>
          </a:p>
        </p:txBody>
      </p:sp>
    </p:spTree>
    <p:extLst>
      <p:ext uri="{BB962C8B-B14F-4D97-AF65-F5344CB8AC3E}">
        <p14:creationId xmlns:p14="http://schemas.microsoft.com/office/powerpoint/2010/main" val="38984840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1066800" y="642594"/>
            <a:ext cx="10320338" cy="1371600"/>
          </a:xfrm>
        </p:spPr>
        <p:txBody>
          <a:bodyPr/>
          <a:lstStyle/>
          <a:p>
            <a:r>
              <a:rPr lang="en-US" dirty="0" err="1">
                <a:latin typeface="Helvetica" pitchFamily="2" charset="0"/>
              </a:rPr>
              <a:t>WalkSAT</a:t>
            </a:r>
            <a:r>
              <a:rPr lang="en-US" dirty="0">
                <a:latin typeface="Helvetica" pitchFamily="2" charset="0"/>
              </a:rPr>
              <a:t> Algorithm.</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9915526" cy="3849624"/>
          </a:xfrm>
        </p:spPr>
        <p:txBody>
          <a:bodyPr>
            <a:normAutofit fontScale="85000" lnSpcReduction="20000"/>
          </a:bodyPr>
          <a:lstStyle/>
          <a:p>
            <a:pPr marL="0" indent="0">
              <a:buNone/>
            </a:pPr>
            <a:r>
              <a:rPr lang="en-US" sz="2400" dirty="0">
                <a:latin typeface="Consolas" panose="020B0609020204030204" pitchFamily="49" charset="0"/>
                <a:cs typeface="Consolas" panose="020B0609020204030204" pitchFamily="49" charset="0"/>
              </a:rPr>
              <a:t>Let n be the "noise parameter," where 0 &lt; n &lt; 1.</a:t>
            </a:r>
          </a:p>
          <a:p>
            <a:pPr marL="0" indent="0">
              <a:buNone/>
            </a:pPr>
            <a:r>
              <a:rPr lang="en-US" sz="2400" dirty="0">
                <a:latin typeface="Consolas" panose="020B0609020204030204" pitchFamily="49" charset="0"/>
                <a:cs typeface="Consolas" panose="020B0609020204030204" pitchFamily="49" charset="0"/>
              </a:rPr>
              <a:t>Randomly assign T or F to every variable.</a:t>
            </a:r>
          </a:p>
          <a:p>
            <a:pPr marL="0" indent="0">
              <a:buNone/>
            </a:pPr>
            <a:r>
              <a:rPr lang="en-US" sz="2400" dirty="0">
                <a:latin typeface="Consolas" panose="020B0609020204030204" pitchFamily="49" charset="0"/>
                <a:cs typeface="Consolas" panose="020B0609020204030204" pitchFamily="49" charset="0"/>
              </a:rPr>
              <a:t>Until you run out of time:</a:t>
            </a:r>
          </a:p>
          <a:p>
            <a:pPr marL="0" indent="0">
              <a:buNone/>
            </a:pPr>
            <a:r>
              <a:rPr lang="en-US" sz="2400" dirty="0">
                <a:latin typeface="Consolas" panose="020B0609020204030204" pitchFamily="49" charset="0"/>
                <a:cs typeface="Consolas" panose="020B0609020204030204" pitchFamily="49" charset="0"/>
              </a:rPr>
              <a:t>    If every clause is true, return solution.</a:t>
            </a:r>
          </a:p>
          <a:p>
            <a:pPr marL="0" indent="0">
              <a:buNone/>
            </a:pPr>
            <a:r>
              <a:rPr lang="en-US" sz="2400" dirty="0">
                <a:latin typeface="Consolas" panose="020B0609020204030204" pitchFamily="49" charset="0"/>
                <a:cs typeface="Consolas" panose="020B0609020204030204" pitchFamily="49" charset="0"/>
              </a:rPr>
              <a:t>    </a:t>
            </a:r>
            <a:r>
              <a:rPr lang="en-US" sz="2400" dirty="0">
                <a:solidFill>
                  <a:srgbClr val="FF0000"/>
                </a:solidFill>
                <a:latin typeface="Consolas" panose="020B0609020204030204" pitchFamily="49" charset="0"/>
                <a:cs typeface="Consolas" panose="020B0609020204030204" pitchFamily="49" charset="0"/>
              </a:rPr>
              <a:t>Randomly choose an unsatisfied clause c</a:t>
            </a:r>
            <a:r>
              <a:rPr lang="en-US" sz="2400" dirty="0">
                <a:latin typeface="Consolas" panose="020B0609020204030204" pitchFamily="49" charset="0"/>
                <a:cs typeface="Consolas" panose="020B0609020204030204" pitchFamily="49" charset="0"/>
              </a:rPr>
              <a:t>.</a:t>
            </a:r>
          </a:p>
          <a:p>
            <a:pPr marL="0" indent="0">
              <a:buNone/>
            </a:pPr>
            <a:r>
              <a:rPr lang="en-US" sz="2400" dirty="0">
                <a:latin typeface="Consolas" panose="020B0609020204030204" pitchFamily="49" charset="0"/>
                <a:cs typeface="Consolas" panose="020B0609020204030204" pitchFamily="49" charset="0"/>
              </a:rPr>
              <a:t>    With probability p &lt; n:</a:t>
            </a:r>
          </a:p>
          <a:p>
            <a:pPr marL="0" indent="0">
              <a:buNone/>
            </a:pPr>
            <a:r>
              <a:rPr lang="en-US" sz="2400" dirty="0">
                <a:latin typeface="Consolas" panose="020B0609020204030204" pitchFamily="49" charset="0"/>
                <a:cs typeface="Consolas" panose="020B0609020204030204" pitchFamily="49" charset="0"/>
              </a:rPr>
              <a:t>        Flip the variable in c that leads to higher utility.</a:t>
            </a:r>
          </a:p>
          <a:p>
            <a:pPr marL="0" indent="0">
              <a:buNone/>
            </a:pPr>
            <a:r>
              <a:rPr lang="en-US" sz="2400" dirty="0">
                <a:latin typeface="Consolas" panose="020B0609020204030204" pitchFamily="49" charset="0"/>
                <a:cs typeface="Consolas" panose="020B0609020204030204" pitchFamily="49" charset="0"/>
              </a:rPr>
              <a:t>    Else:</a:t>
            </a:r>
          </a:p>
          <a:p>
            <a:pPr marL="0" indent="0">
              <a:buNone/>
            </a:pPr>
            <a:r>
              <a:rPr lang="en-US" sz="2400" dirty="0">
                <a:latin typeface="Consolas" panose="020B0609020204030204" pitchFamily="49" charset="0"/>
                <a:cs typeface="Consolas" panose="020B0609020204030204" pitchFamily="49" charset="0"/>
              </a:rPr>
              <a:t>        Flip a random variable in c.</a:t>
            </a:r>
          </a:p>
          <a:p>
            <a:endParaRPr lang="en-US" sz="2400" dirty="0">
              <a:latin typeface="Helvetica" pitchFamily="2" charset="0"/>
            </a:endParaRPr>
          </a:p>
          <a:p>
            <a:endParaRPr lang="en-US" sz="2400" dirty="0">
              <a:latin typeface="Helvetica" pitchFamily="2" charset="0"/>
            </a:endParaRPr>
          </a:p>
          <a:p>
            <a:endParaRPr lang="en-US" sz="2200" dirty="0">
              <a:latin typeface="Helvetica" pitchFamily="2" charset="0"/>
            </a:endParaRPr>
          </a:p>
        </p:txBody>
      </p:sp>
      <p:sp>
        <p:nvSpPr>
          <p:cNvPr id="4" name="TextBox 3">
            <a:extLst>
              <a:ext uri="{FF2B5EF4-FFF2-40B4-BE49-F238E27FC236}">
                <a16:creationId xmlns:a16="http://schemas.microsoft.com/office/drawing/2014/main" id="{A69669D9-9E26-CC45-8F25-9C57A26A885E}"/>
              </a:ext>
            </a:extLst>
          </p:cNvPr>
          <p:cNvSpPr txBox="1"/>
          <p:nvPr/>
        </p:nvSpPr>
        <p:spPr>
          <a:xfrm>
            <a:off x="8548914" y="642594"/>
            <a:ext cx="3163888" cy="3785652"/>
          </a:xfrm>
          <a:prstGeom prst="rect">
            <a:avLst/>
          </a:prstGeom>
          <a:noFill/>
        </p:spPr>
        <p:txBody>
          <a:bodyPr wrap="square" rtlCol="0">
            <a:spAutoFit/>
          </a:bodyPr>
          <a:lstStyle/>
          <a:p>
            <a:r>
              <a:rPr lang="en-US" sz="2400" dirty="0">
                <a:latin typeface="Helvetica" pitchFamily="2" charset="0"/>
                <a:ea typeface="Linux Libertine" panose="02000503000000000000" pitchFamily="2" charset="0"/>
                <a:cs typeface="Linux Libertine" panose="02000503000000000000" pitchFamily="2" charset="0"/>
              </a:rPr>
              <a:t>The basic upshot:</a:t>
            </a:r>
          </a:p>
          <a:p>
            <a:endParaRPr lang="en-US" sz="2400" dirty="0">
              <a:latin typeface="Helvetica" pitchFamily="2" charset="0"/>
              <a:ea typeface="Linux Libertine" panose="02000503000000000000" pitchFamily="2" charset="0"/>
              <a:cs typeface="Linux Libertine" panose="02000503000000000000" pitchFamily="2" charset="0"/>
            </a:endParaRPr>
          </a:p>
          <a:p>
            <a:r>
              <a:rPr lang="en-US" sz="2400" dirty="0">
                <a:latin typeface="Helvetica" pitchFamily="2" charset="0"/>
                <a:ea typeface="Linux Libertine" panose="02000503000000000000" pitchFamily="2" charset="0"/>
                <a:cs typeface="Linux Libertine" panose="02000503000000000000" pitchFamily="2" charset="0"/>
              </a:rPr>
              <a:t>Instead of deciding between *all* variables when choosing one to flip…</a:t>
            </a:r>
          </a:p>
          <a:p>
            <a:endParaRPr lang="en-US" sz="2400" dirty="0">
              <a:latin typeface="Helvetica" pitchFamily="2" charset="0"/>
              <a:ea typeface="Linux Libertine" panose="02000503000000000000" pitchFamily="2" charset="0"/>
              <a:cs typeface="Linux Libertine" panose="02000503000000000000" pitchFamily="2" charset="0"/>
            </a:endParaRPr>
          </a:p>
          <a:p>
            <a:r>
              <a:rPr lang="en-US" sz="2400" dirty="0">
                <a:latin typeface="Helvetica" pitchFamily="2" charset="0"/>
                <a:ea typeface="Linux Libertine" panose="02000503000000000000" pitchFamily="2" charset="0"/>
                <a:cs typeface="Linux Libertine" panose="02000503000000000000" pitchFamily="2" charset="0"/>
              </a:rPr>
              <a:t>Only consider variables that exist in “</a:t>
            </a:r>
            <a:r>
              <a:rPr lang="en-US" sz="2400" dirty="0">
                <a:solidFill>
                  <a:srgbClr val="FF0000"/>
                </a:solidFill>
                <a:latin typeface="Helvetica" pitchFamily="2" charset="0"/>
                <a:ea typeface="Linux Libertine" panose="02000503000000000000" pitchFamily="2" charset="0"/>
                <a:cs typeface="Linux Libertine" panose="02000503000000000000" pitchFamily="2" charset="0"/>
              </a:rPr>
              <a:t>problem clauses</a:t>
            </a:r>
            <a:r>
              <a:rPr lang="en-US" sz="2400" dirty="0">
                <a:latin typeface="Helvetica" pitchFamily="2" charset="0"/>
                <a:ea typeface="Linux Libertine" panose="02000503000000000000" pitchFamily="2" charset="0"/>
                <a:cs typeface="Linux Libertine" panose="02000503000000000000" pitchFamily="2" charset="0"/>
              </a:rPr>
              <a:t>”</a:t>
            </a:r>
          </a:p>
        </p:txBody>
      </p:sp>
    </p:spTree>
    <p:extLst>
      <p:ext uri="{BB962C8B-B14F-4D97-AF65-F5344CB8AC3E}">
        <p14:creationId xmlns:p14="http://schemas.microsoft.com/office/powerpoint/2010/main" val="92240881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1066800" y="642594"/>
            <a:ext cx="10320338" cy="1371600"/>
          </a:xfrm>
        </p:spPr>
        <p:txBody>
          <a:bodyPr/>
          <a:lstStyle/>
          <a:p>
            <a:r>
              <a:rPr lang="en-US" dirty="0">
                <a:latin typeface="Helvetica" pitchFamily="2" charset="0"/>
              </a:rPr>
              <a:t>GSAT vs. </a:t>
            </a:r>
            <a:r>
              <a:rPr lang="en-US" dirty="0" err="1">
                <a:latin typeface="Helvetica" pitchFamily="2" charset="0"/>
              </a:rPr>
              <a:t>WalkSAT</a:t>
            </a:r>
            <a:endParaRPr lang="en-US" dirty="0">
              <a:latin typeface="Helvetica" pitchFamily="2" charset="0"/>
            </a:endParaRP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9915526" cy="3849624"/>
          </a:xfrm>
        </p:spPr>
        <p:txBody>
          <a:bodyPr>
            <a:normAutofit/>
          </a:bodyPr>
          <a:lstStyle/>
          <a:p>
            <a:r>
              <a:rPr lang="en-US" sz="2400" dirty="0">
                <a:latin typeface="Helvetica" pitchFamily="2" charset="0"/>
              </a:rPr>
              <a:t>The algorithms are very similar. The difference is how they choose which variable to flip.</a:t>
            </a:r>
          </a:p>
          <a:p>
            <a:r>
              <a:rPr lang="en-US" sz="2400" dirty="0">
                <a:latin typeface="Helvetica" pitchFamily="2" charset="0"/>
              </a:rPr>
              <a:t>GSAT considers every variable every time.</a:t>
            </a:r>
          </a:p>
          <a:p>
            <a:r>
              <a:rPr lang="en-US" sz="2400" dirty="0" err="1">
                <a:latin typeface="Helvetica" pitchFamily="2" charset="0"/>
              </a:rPr>
              <a:t>WalkSAT</a:t>
            </a:r>
            <a:r>
              <a:rPr lang="en-US" sz="2400" dirty="0">
                <a:latin typeface="Helvetica" pitchFamily="2" charset="0"/>
              </a:rPr>
              <a:t> first chooses an unsatisfied clause, then chooses a variable in that clause.</a:t>
            </a:r>
          </a:p>
          <a:p>
            <a:r>
              <a:rPr lang="en-US" sz="2400" dirty="0">
                <a:latin typeface="Helvetica" pitchFamily="2" charset="0"/>
              </a:rPr>
              <a:t>Thus, </a:t>
            </a:r>
            <a:r>
              <a:rPr lang="en-US" sz="2400" dirty="0" err="1">
                <a:latin typeface="Helvetica" pitchFamily="2" charset="0"/>
              </a:rPr>
              <a:t>WalkSAT</a:t>
            </a:r>
            <a:r>
              <a:rPr lang="en-US" sz="2400" dirty="0">
                <a:latin typeface="Helvetica" pitchFamily="2" charset="0"/>
              </a:rPr>
              <a:t> has a greater chance to improve the solution, even when making a random move.</a:t>
            </a:r>
            <a:endParaRPr lang="en-US" sz="2200" dirty="0">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200" dirty="0">
              <a:latin typeface="Helvetica" pitchFamily="2" charset="0"/>
            </a:endParaRPr>
          </a:p>
        </p:txBody>
      </p:sp>
    </p:spTree>
    <p:extLst>
      <p:ext uri="{BB962C8B-B14F-4D97-AF65-F5344CB8AC3E}">
        <p14:creationId xmlns:p14="http://schemas.microsoft.com/office/powerpoint/2010/main" val="98514670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1066800" y="642594"/>
            <a:ext cx="10320338" cy="1371600"/>
          </a:xfrm>
        </p:spPr>
        <p:txBody>
          <a:bodyPr/>
          <a:lstStyle/>
          <a:p>
            <a:r>
              <a:rPr lang="en-US" dirty="0" err="1">
                <a:latin typeface="Helvetica" pitchFamily="2" charset="0"/>
              </a:rPr>
              <a:t>WalkSAT</a:t>
            </a:r>
            <a:r>
              <a:rPr lang="en-US" dirty="0">
                <a:latin typeface="Helvetica" pitchFamily="2" charset="0"/>
              </a:rPr>
              <a:t>: One Final Note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9915526" cy="3849624"/>
          </a:xfrm>
        </p:spPr>
        <p:txBody>
          <a:bodyPr>
            <a:normAutofit fontScale="92500"/>
          </a:bodyPr>
          <a:lstStyle/>
          <a:p>
            <a:r>
              <a:rPr lang="en-US" sz="2400" dirty="0" err="1">
                <a:latin typeface="Helvetica" pitchFamily="2" charset="0"/>
              </a:rPr>
              <a:t>WalkSAT</a:t>
            </a:r>
            <a:r>
              <a:rPr lang="en-US" sz="2400" dirty="0">
                <a:latin typeface="Helvetica" pitchFamily="2" charset="0"/>
              </a:rPr>
              <a:t> is very good at finding a model that satisfies the problem.</a:t>
            </a:r>
          </a:p>
          <a:p>
            <a:pPr lvl="1"/>
            <a:r>
              <a:rPr lang="en-US" sz="2200" dirty="0">
                <a:latin typeface="Helvetica" pitchFamily="2" charset="0"/>
              </a:rPr>
              <a:t>i.e., if the problem has a solution, it can find it!</a:t>
            </a:r>
          </a:p>
          <a:p>
            <a:r>
              <a:rPr lang="en-US" sz="2400" dirty="0">
                <a:latin typeface="Helvetica" pitchFamily="2" charset="0"/>
              </a:rPr>
              <a:t>However, if the problem *doesn’t* have a solution, it can’t always detect it.</a:t>
            </a:r>
          </a:p>
          <a:p>
            <a:pPr lvl="1"/>
            <a:r>
              <a:rPr lang="en-US" sz="2200" dirty="0">
                <a:latin typeface="Helvetica" pitchFamily="2" charset="0"/>
              </a:rPr>
              <a:t>And we just saw how showing a lack of satisfiability is important for showing entailment.</a:t>
            </a:r>
            <a:endParaRPr lang="en-US" sz="2400" dirty="0">
              <a:latin typeface="Helvetica" pitchFamily="2" charset="0"/>
            </a:endParaRPr>
          </a:p>
          <a:p>
            <a:r>
              <a:rPr lang="en-US" sz="2400" dirty="0">
                <a:latin typeface="Helvetica" pitchFamily="2" charset="0"/>
              </a:rPr>
              <a:t>We said in the algorithm “until you run out of time” (e.g., maybe you marked the total number of flips to try).</a:t>
            </a:r>
          </a:p>
          <a:p>
            <a:r>
              <a:rPr lang="en-US" sz="2400" dirty="0">
                <a:latin typeface="Helvetica" pitchFamily="2" charset="0"/>
              </a:rPr>
              <a:t>“I thought about it for an hour, and couldn’t find a world where C1 isn’t safe”</a:t>
            </a:r>
          </a:p>
          <a:p>
            <a:pPr lvl="1"/>
            <a:r>
              <a:rPr lang="en-US" sz="2000" dirty="0">
                <a:latin typeface="Helvetica" pitchFamily="2" charset="0"/>
              </a:rPr>
              <a:t>That is promising, but not a proof! C1 might still be deadly!</a:t>
            </a:r>
          </a:p>
          <a:p>
            <a:endParaRPr lang="en-US" sz="2400" dirty="0">
              <a:latin typeface="Helvetica" pitchFamily="2" charset="0"/>
            </a:endParaRPr>
          </a:p>
          <a:p>
            <a:endParaRPr lang="en-US" sz="2200" dirty="0">
              <a:latin typeface="Helvetica" pitchFamily="2" charset="0"/>
            </a:endParaRPr>
          </a:p>
        </p:txBody>
      </p:sp>
    </p:spTree>
    <p:extLst>
      <p:ext uri="{BB962C8B-B14F-4D97-AF65-F5344CB8AC3E}">
        <p14:creationId xmlns:p14="http://schemas.microsoft.com/office/powerpoint/2010/main" val="2414526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 Starting Knowledge Base – After Moving and Sensing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4371975" y="2145983"/>
                <a:ext cx="6931119" cy="3849624"/>
              </a:xfrm>
            </p:spPr>
            <p:txBody>
              <a:bodyPr>
                <a:normAutofit/>
              </a:bodyPr>
              <a:lstStyle/>
              <a:p>
                <a:pPr marL="0" indent="0">
                  <a:buNone/>
                </a:pPr>
                <a:r>
                  <a:rPr lang="en-US" sz="2400" dirty="0">
                    <a:latin typeface="Helvetica" pitchFamily="2" charset="0"/>
                  </a:rPr>
                  <a:t>“There is a Breeze in A1 if and only if there is a Pit in A2 or B1”</a:t>
                </a:r>
              </a:p>
              <a:p>
                <a:pPr marL="0" indent="0">
                  <a:buNone/>
                </a:pPr>
                <a:r>
                  <a:rPr lang="en-US" sz="2400" dirty="0">
                    <a:latin typeface="Helvetica" pitchFamily="2" charset="0"/>
                  </a:rPr>
                  <a:t>“There is a Breeze in B1, in and only if there is a pit in B2 or C1.</a:t>
                </a:r>
              </a:p>
              <a:p>
                <a:pPr marL="0" indent="0">
                  <a:buNone/>
                </a:pPr>
                <a:endParaRPr lang="en-US" sz="2400" dirty="0">
                  <a:latin typeface="Helvetica" pitchFamily="2" charset="0"/>
                </a:endParaRPr>
              </a:p>
              <a:p>
                <a:pPr marL="0" indent="0">
                  <a:buNone/>
                </a:pPr>
                <a:r>
                  <a:rPr lang="en-US" sz="2400" dirty="0">
                    <a:latin typeface="Helvetica" pitchFamily="2" charset="0"/>
                  </a:rPr>
                  <a:t>The player moves to B1, and *does*</a:t>
                </a:r>
              </a:p>
              <a:p>
                <a:pPr marL="0" indent="0">
                  <a:buNone/>
                </a:pPr>
                <a:r>
                  <a:rPr lang="en-US" sz="2400" dirty="0">
                    <a:latin typeface="Helvetica" pitchFamily="2" charset="0"/>
                  </a:rPr>
                  <a:t>detect a breeze so </a:t>
                </a:r>
                <a14:m>
                  <m:oMath xmlns:m="http://schemas.openxmlformats.org/officeDocument/2006/math">
                    <m:r>
                      <a:rPr lang="en-US" sz="2400" i="1">
                        <a:latin typeface="Cambria Math" panose="02040503050406030204" pitchFamily="18" charset="0"/>
                      </a:rPr>
                      <m:t>𝐵𝐵</m:t>
                    </m:r>
                    <m:r>
                      <a:rPr lang="en-US" sz="2400" i="1">
                        <a:latin typeface="Cambria Math" panose="02040503050406030204" pitchFamily="18" charset="0"/>
                      </a:rPr>
                      <m:t>1</m:t>
                    </m:r>
                  </m:oMath>
                </a14:m>
                <a:r>
                  <a:rPr lang="en-US" sz="2400" dirty="0">
                    <a:latin typeface="Helvetica" pitchFamily="2" charset="0"/>
                  </a:rPr>
                  <a:t> is added.</a:t>
                </a: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4371975" y="2145983"/>
                <a:ext cx="6931119" cy="3849624"/>
              </a:xfrm>
              <a:blipFill>
                <a:blip r:embed="rId3"/>
                <a:stretch>
                  <a:fillRect l="-12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24BC0DF3-579E-5D48-AE5F-1ACCB9BDB0D4}"/>
                  </a:ext>
                </a:extLst>
              </p:cNvPr>
              <p:cNvSpPr txBox="1">
                <a:spLocks/>
              </p:cNvSpPr>
              <p:nvPr/>
            </p:nvSpPr>
            <p:spPr>
              <a:xfrm>
                <a:off x="685799" y="2014194"/>
                <a:ext cx="3814763" cy="4351338"/>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Font typeface="Garamond" pitchFamily="18" charset="0"/>
                  <a:buNone/>
                </a:pPr>
                <a:r>
                  <a:rPr lang="en-US" sz="2400" b="1" dirty="0">
                    <a:latin typeface="Helvetica" pitchFamily="2" charset="0"/>
                  </a:rPr>
                  <a:t>Knowledge Base:</a:t>
                </a:r>
              </a:p>
              <a:p>
                <a14:m>
                  <m:oMath xmlns:m="http://schemas.openxmlformats.org/officeDocument/2006/math">
                    <m:r>
                      <a:rPr lang="en-US" sz="2400" i="1" smtClean="0">
                        <a:latin typeface="Cambria Math" panose="02040503050406030204" pitchFamily="18" charset="0"/>
                      </a:rPr>
                      <m:t>𝐵𝐴</m:t>
                    </m:r>
                    <m:r>
                      <a:rPr lang="en-US" sz="2400" i="1" smtClean="0">
                        <a:latin typeface="Cambria Math" panose="02040503050406030204" pitchFamily="18" charset="0"/>
                      </a:rPr>
                      <m:t>1</m:t>
                    </m:r>
                    <m:r>
                      <a:rPr lang="en-US" sz="2400" i="1" smtClean="0">
                        <a:latin typeface="Cambria Math" panose="02040503050406030204" pitchFamily="18" charset="0"/>
                      </a:rPr>
                      <m:t>↔</m:t>
                    </m:r>
                    <m:r>
                      <a:rPr lang="en-US" sz="2400" i="1" smtClean="0">
                        <a:latin typeface="Cambria Math" panose="02040503050406030204" pitchFamily="18" charset="0"/>
                      </a:rPr>
                      <m:t>𝑃𝐴</m:t>
                    </m:r>
                    <m:r>
                      <a:rPr lang="en-US" sz="2400" i="1" smtClean="0">
                        <a:latin typeface="Cambria Math" panose="02040503050406030204" pitchFamily="18" charset="0"/>
                      </a:rPr>
                      <m:t>2∨</m:t>
                    </m:r>
                    <m:r>
                      <a:rPr lang="en-US" sz="2400" i="1" smtClean="0">
                        <a:latin typeface="Cambria Math" panose="02040503050406030204" pitchFamily="18" charset="0"/>
                      </a:rPr>
                      <m:t>𝑃𝐵</m:t>
                    </m:r>
                    <m:r>
                      <a:rPr lang="en-US" sz="2400" i="1" smtClean="0">
                        <a:latin typeface="Cambria Math" panose="02040503050406030204" pitchFamily="18" charset="0"/>
                      </a:rPr>
                      <m:t>1</m:t>
                    </m:r>
                  </m:oMath>
                </a14:m>
                <a:endParaRPr lang="en-US" sz="2400" dirty="0">
                  <a:latin typeface="Helvetica" pitchFamily="2" charset="0"/>
                </a:endParaRPr>
              </a:p>
              <a:p>
                <a14:m>
                  <m:oMath xmlns:m="http://schemas.openxmlformats.org/officeDocument/2006/math">
                    <m:r>
                      <a:rPr lang="en-US" sz="2400" i="1" smtClean="0">
                        <a:latin typeface="Cambria Math" panose="02040503050406030204" pitchFamily="18" charset="0"/>
                      </a:rPr>
                      <m:t>𝐵𝐵</m:t>
                    </m:r>
                    <m:r>
                      <a:rPr lang="en-US" sz="2400" i="1" smtClean="0">
                        <a:latin typeface="Cambria Math" panose="02040503050406030204" pitchFamily="18" charset="0"/>
                      </a:rPr>
                      <m:t>1</m:t>
                    </m:r>
                    <m:r>
                      <a:rPr lang="en-US" sz="2400" i="1" smtClean="0">
                        <a:latin typeface="Cambria Math" panose="02040503050406030204" pitchFamily="18" charset="0"/>
                      </a:rPr>
                      <m:t>↔</m:t>
                    </m:r>
                    <m:r>
                      <a:rPr lang="en-US" sz="2400" i="1" smtClean="0">
                        <a:latin typeface="Cambria Math" panose="02040503050406030204" pitchFamily="18" charset="0"/>
                      </a:rPr>
                      <m:t>𝑃𝐵</m:t>
                    </m:r>
                    <m:r>
                      <a:rPr lang="en-US" sz="2400" i="1" smtClean="0">
                        <a:latin typeface="Cambria Math" panose="02040503050406030204" pitchFamily="18" charset="0"/>
                      </a:rPr>
                      <m:t>2∨</m:t>
                    </m:r>
                    <m:r>
                      <a:rPr lang="en-US" sz="2400" i="1" smtClean="0">
                        <a:latin typeface="Cambria Math" panose="02040503050406030204" pitchFamily="18" charset="0"/>
                      </a:rPr>
                      <m:t>𝑃𝐶</m:t>
                    </m:r>
                    <m:r>
                      <a:rPr lang="en-US" sz="2400" i="1" smtClean="0">
                        <a:latin typeface="Cambria Math" panose="02040503050406030204" pitchFamily="18" charset="0"/>
                      </a:rPr>
                      <m:t>1</m:t>
                    </m:r>
                  </m:oMath>
                </a14:m>
                <a:endParaRPr lang="en-US" sz="2400" dirty="0">
                  <a:latin typeface="Helvetica" pitchFamily="2" charset="0"/>
                </a:endParaRPr>
              </a:p>
              <a:p>
                <a:pPr marL="0" indent="0">
                  <a:buFont typeface="Garamond" pitchFamily="18" charset="0"/>
                  <a:buNone/>
                </a:pPr>
                <a:r>
                  <a:rPr lang="en-US" sz="2400" dirty="0">
                    <a:latin typeface="Helvetica" pitchFamily="2" charset="0"/>
                  </a:rPr>
                  <a:t>… and so on</a:t>
                </a:r>
              </a:p>
              <a:p>
                <a:pPr marL="0" indent="0">
                  <a:buFont typeface="Garamond" pitchFamily="18" charset="0"/>
                  <a:buNone/>
                </a:pPr>
                <a:endParaRPr lang="en-US" sz="2400" dirty="0">
                  <a:latin typeface="Helvetica" pitchFamily="2" charset="0"/>
                </a:endParaRPr>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𝐵𝐴</m:t>
                    </m:r>
                    <m:r>
                      <a:rPr lang="en-US" sz="2400" i="1">
                        <a:latin typeface="Cambria Math" panose="02040503050406030204" pitchFamily="18" charset="0"/>
                      </a:rPr>
                      <m:t>1</m:t>
                    </m:r>
                  </m:oMath>
                </a14:m>
                <a:endParaRPr lang="en-US" sz="2400" dirty="0">
                  <a:latin typeface="Helvetica" pitchFamily="2" charset="0"/>
                </a:endParaRPr>
              </a:p>
              <a:p>
                <a14:m>
                  <m:oMath xmlns:m="http://schemas.openxmlformats.org/officeDocument/2006/math">
                    <m:r>
                      <a:rPr lang="en-US" sz="2400" i="1">
                        <a:latin typeface="Cambria Math" panose="02040503050406030204" pitchFamily="18" charset="0"/>
                      </a:rPr>
                      <m:t>𝐵</m:t>
                    </m:r>
                    <m:r>
                      <a:rPr lang="en-US" sz="2400" b="0" i="1" smtClean="0">
                        <a:latin typeface="Cambria Math" panose="02040503050406030204" pitchFamily="18" charset="0"/>
                      </a:rPr>
                      <m:t>𝐵</m:t>
                    </m:r>
                    <m:r>
                      <a:rPr lang="en-US" sz="2400" b="0" i="1" smtClean="0">
                        <a:latin typeface="Cambria Math" panose="02040503050406030204" pitchFamily="18" charset="0"/>
                      </a:rPr>
                      <m:t>1</m:t>
                    </m:r>
                  </m:oMath>
                </a14:m>
                <a:endParaRPr lang="en-US" sz="2400" dirty="0">
                  <a:latin typeface="Helvetica" pitchFamily="2" charset="0"/>
                </a:endParaRPr>
              </a:p>
              <a:p>
                <a:endParaRPr lang="en-US" sz="2400" dirty="0">
                  <a:latin typeface="Helvetica" pitchFamily="2" charset="0"/>
                </a:endParaRPr>
              </a:p>
              <a:p>
                <a:pPr marL="0" indent="0">
                  <a:buFont typeface="Garamond" pitchFamily="18" charset="0"/>
                  <a:buNone/>
                </a:pPr>
                <a:endParaRPr lang="en-US" sz="2400" dirty="0">
                  <a:latin typeface="Helvetica" pitchFamily="2" charset="0"/>
                </a:endParaRPr>
              </a:p>
            </p:txBody>
          </p:sp>
        </mc:Choice>
        <mc:Fallback xmlns="">
          <p:sp>
            <p:nvSpPr>
              <p:cNvPr id="4" name="Content Placeholder 2">
                <a:extLst>
                  <a:ext uri="{FF2B5EF4-FFF2-40B4-BE49-F238E27FC236}">
                    <a16:creationId xmlns:a16="http://schemas.microsoft.com/office/drawing/2014/main" id="{24BC0DF3-579E-5D48-AE5F-1ACCB9BDB0D4}"/>
                  </a:ext>
                </a:extLst>
              </p:cNvPr>
              <p:cNvSpPr txBox="1">
                <a:spLocks noRot="1" noChangeAspect="1" noMove="1" noResize="1" noEditPoints="1" noAdjustHandles="1" noChangeArrowheads="1" noChangeShapeType="1" noTextEdit="1"/>
              </p:cNvSpPr>
              <p:nvPr/>
            </p:nvSpPr>
            <p:spPr>
              <a:xfrm>
                <a:off x="685799" y="2014194"/>
                <a:ext cx="3814763" cy="4351338"/>
              </a:xfrm>
              <a:prstGeom prst="rect">
                <a:avLst/>
              </a:prstGeom>
              <a:blipFill>
                <a:blip r:embed="rId4"/>
                <a:stretch>
                  <a:fillRect l="-2326"/>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ACCED5BC-25C3-CD46-9595-B8E098BF151E}"/>
              </a:ext>
            </a:extLst>
          </p:cNvPr>
          <p:cNvGrpSpPr/>
          <p:nvPr/>
        </p:nvGrpSpPr>
        <p:grpSpPr>
          <a:xfrm>
            <a:off x="9825038" y="4070795"/>
            <a:ext cx="2600324" cy="2852867"/>
            <a:chOff x="628650" y="1506854"/>
            <a:chExt cx="3402248" cy="3517764"/>
          </a:xfrm>
        </p:grpSpPr>
        <p:pic>
          <p:nvPicPr>
            <p:cNvPr id="6" name="Picture 5">
              <a:extLst>
                <a:ext uri="{FF2B5EF4-FFF2-40B4-BE49-F238E27FC236}">
                  <a16:creationId xmlns:a16="http://schemas.microsoft.com/office/drawing/2014/main" id="{8D58A40A-B14B-1044-A46A-D2C641CAFE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1835" y="1825625"/>
              <a:ext cx="2743583" cy="2743583"/>
            </a:xfrm>
            <a:prstGeom prst="rect">
              <a:avLst/>
            </a:prstGeom>
          </p:spPr>
        </p:pic>
        <p:sp>
          <p:nvSpPr>
            <p:cNvPr id="7" name="TextBox 6">
              <a:extLst>
                <a:ext uri="{FF2B5EF4-FFF2-40B4-BE49-F238E27FC236}">
                  <a16:creationId xmlns:a16="http://schemas.microsoft.com/office/drawing/2014/main" id="{D684538F-2704-0A4D-A2DE-51AFAD26BA54}"/>
                </a:ext>
              </a:extLst>
            </p:cNvPr>
            <p:cNvSpPr txBox="1"/>
            <p:nvPr/>
          </p:nvSpPr>
          <p:spPr>
            <a:xfrm>
              <a:off x="1031835" y="4569208"/>
              <a:ext cx="2999063" cy="455410"/>
            </a:xfrm>
            <a:prstGeom prst="rect">
              <a:avLst/>
            </a:prstGeom>
            <a:noFill/>
          </p:spPr>
          <p:txBody>
            <a:bodyPr wrap="square" rtlCol="0">
              <a:spAutoFit/>
            </a:bodyPr>
            <a:lstStyle/>
            <a:p>
              <a:r>
                <a:rPr lang="en-US" b="1" dirty="0"/>
                <a:t>        A       B       C       D</a:t>
              </a:r>
            </a:p>
          </p:txBody>
        </p:sp>
        <p:sp>
          <p:nvSpPr>
            <p:cNvPr id="8" name="TextBox 7">
              <a:extLst>
                <a:ext uri="{FF2B5EF4-FFF2-40B4-BE49-F238E27FC236}">
                  <a16:creationId xmlns:a16="http://schemas.microsoft.com/office/drawing/2014/main" id="{84616DAE-1E2B-5740-8464-0371C245B2E9}"/>
                </a:ext>
              </a:extLst>
            </p:cNvPr>
            <p:cNvSpPr txBox="1"/>
            <p:nvPr/>
          </p:nvSpPr>
          <p:spPr>
            <a:xfrm>
              <a:off x="628650" y="1506854"/>
              <a:ext cx="403185" cy="2246769"/>
            </a:xfrm>
            <a:prstGeom prst="rect">
              <a:avLst/>
            </a:prstGeom>
            <a:noFill/>
          </p:spPr>
          <p:txBody>
            <a:bodyPr wrap="square" rtlCol="0">
              <a:spAutoFit/>
            </a:bodyPr>
            <a:lstStyle/>
            <a:p>
              <a:pPr algn="r"/>
              <a:endParaRPr lang="en-US" sz="3200" b="1" dirty="0"/>
            </a:p>
            <a:p>
              <a:pPr algn="r"/>
              <a:r>
                <a:rPr lang="en-US" b="1" dirty="0"/>
                <a:t>4</a:t>
              </a:r>
            </a:p>
            <a:p>
              <a:pPr algn="r"/>
              <a:endParaRPr lang="en-US" sz="1200" b="1" dirty="0"/>
            </a:p>
            <a:p>
              <a:pPr algn="r"/>
              <a:r>
                <a:rPr lang="en-US" b="1" dirty="0"/>
                <a:t>3</a:t>
              </a:r>
            </a:p>
            <a:p>
              <a:pPr algn="r"/>
              <a:endParaRPr lang="en-US" sz="1200" b="1" dirty="0"/>
            </a:p>
            <a:p>
              <a:pPr algn="r"/>
              <a:r>
                <a:rPr lang="en-US" b="1" dirty="0"/>
                <a:t>2</a:t>
              </a:r>
            </a:p>
            <a:p>
              <a:pPr algn="r"/>
              <a:endParaRPr lang="en-US" sz="1200" b="1" dirty="0"/>
            </a:p>
            <a:p>
              <a:pPr algn="r"/>
              <a:r>
                <a:rPr lang="en-US" b="1" dirty="0"/>
                <a:t>1</a:t>
              </a:r>
            </a:p>
          </p:txBody>
        </p:sp>
      </p:grpSp>
      <p:sp>
        <p:nvSpPr>
          <p:cNvPr id="9" name="Oval 8">
            <a:extLst>
              <a:ext uri="{FF2B5EF4-FFF2-40B4-BE49-F238E27FC236}">
                <a16:creationId xmlns:a16="http://schemas.microsoft.com/office/drawing/2014/main" id="{F3B7FA1D-E7D7-EA42-9F11-0FC739C66E73}"/>
              </a:ext>
            </a:extLst>
          </p:cNvPr>
          <p:cNvSpPr/>
          <p:nvPr/>
        </p:nvSpPr>
        <p:spPr>
          <a:xfrm>
            <a:off x="10912256" y="5995607"/>
            <a:ext cx="212944" cy="21979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433046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1066800" y="642594"/>
            <a:ext cx="10320338" cy="1371600"/>
          </a:xfrm>
        </p:spPr>
        <p:txBody>
          <a:bodyPr/>
          <a:lstStyle/>
          <a:p>
            <a:r>
              <a:rPr lang="en-US" dirty="0">
                <a:latin typeface="Helvetica" pitchFamily="2" charset="0"/>
              </a:rPr>
              <a:t>Project 2</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9915526" cy="3849624"/>
          </a:xfrm>
        </p:spPr>
        <p:txBody>
          <a:bodyPr>
            <a:normAutofit fontScale="85000" lnSpcReduction="20000"/>
          </a:bodyPr>
          <a:lstStyle/>
          <a:p>
            <a:r>
              <a:rPr lang="en-US" sz="2400" dirty="0">
                <a:latin typeface="Helvetica" pitchFamily="2" charset="0"/>
              </a:rPr>
              <a:t>You will make your own SAT solver!</a:t>
            </a:r>
          </a:p>
          <a:p>
            <a:r>
              <a:rPr lang="en-US" sz="2400" dirty="0">
                <a:latin typeface="Helvetica" pitchFamily="2" charset="0"/>
              </a:rPr>
              <a:t>Your deadly, SAT solver foes:</a:t>
            </a:r>
          </a:p>
          <a:p>
            <a:pPr lvl="1"/>
            <a:r>
              <a:rPr lang="en-US" sz="2200" dirty="0">
                <a:latin typeface="Helvetica" pitchFamily="2" charset="0"/>
              </a:rPr>
              <a:t>“Random Bot” </a:t>
            </a:r>
          </a:p>
          <a:p>
            <a:pPr lvl="1"/>
            <a:r>
              <a:rPr lang="en-US" sz="2200" dirty="0">
                <a:latin typeface="Helvetica" pitchFamily="2" charset="0"/>
              </a:rPr>
              <a:t>“Brute Bot” (the “naïve SAT solver” from these slides)</a:t>
            </a:r>
          </a:p>
          <a:p>
            <a:pPr lvl="1"/>
            <a:r>
              <a:rPr lang="en-US" sz="2200" dirty="0">
                <a:latin typeface="Helvetica" pitchFamily="2" charset="0"/>
              </a:rPr>
              <a:t>”GSAT Bot”</a:t>
            </a:r>
          </a:p>
          <a:p>
            <a:pPr lvl="1"/>
            <a:r>
              <a:rPr lang="en-US" sz="2200" dirty="0">
                <a:latin typeface="Helvetica" pitchFamily="2" charset="0"/>
              </a:rPr>
              <a:t>“</a:t>
            </a:r>
            <a:r>
              <a:rPr lang="en-US" sz="2200" dirty="0" err="1">
                <a:latin typeface="Helvetica" pitchFamily="2" charset="0"/>
              </a:rPr>
              <a:t>WalkSAT</a:t>
            </a:r>
            <a:r>
              <a:rPr lang="en-US" sz="2200" dirty="0">
                <a:latin typeface="Helvetica" pitchFamily="2" charset="0"/>
              </a:rPr>
              <a:t> Bot”</a:t>
            </a:r>
          </a:p>
          <a:p>
            <a:pPr lvl="1"/>
            <a:r>
              <a:rPr lang="en-US" sz="2200" dirty="0">
                <a:latin typeface="Helvetica" pitchFamily="2" charset="0"/>
              </a:rPr>
              <a:t>”DPLL Bot”</a:t>
            </a:r>
          </a:p>
          <a:p>
            <a:pPr lvl="1"/>
            <a:endParaRPr lang="en-US" sz="2200" dirty="0">
              <a:latin typeface="Helvetica" pitchFamily="2" charset="0"/>
            </a:endParaRPr>
          </a:p>
          <a:p>
            <a:r>
              <a:rPr lang="en-US" sz="2400" dirty="0">
                <a:latin typeface="Helvetica" pitchFamily="2" charset="0"/>
              </a:rPr>
              <a:t>You are also given lots and lots of problems in CNF.</a:t>
            </a:r>
          </a:p>
          <a:p>
            <a:pPr lvl="1"/>
            <a:endParaRPr lang="en-US" sz="2200" dirty="0">
              <a:latin typeface="Helvetica" pitchFamily="2" charset="0"/>
            </a:endParaRPr>
          </a:p>
          <a:p>
            <a:r>
              <a:rPr lang="en-US" sz="2600" dirty="0">
                <a:latin typeface="Helvetica" pitchFamily="2" charset="0"/>
              </a:rPr>
              <a:t>Can your solver best these others in solving these problems?!?</a:t>
            </a:r>
          </a:p>
          <a:p>
            <a:endParaRPr lang="en-US" sz="2200" dirty="0">
              <a:latin typeface="Helvetica" pitchFamily="2" charset="0"/>
            </a:endParaRPr>
          </a:p>
        </p:txBody>
      </p:sp>
    </p:spTree>
    <p:extLst>
      <p:ext uri="{BB962C8B-B14F-4D97-AF65-F5344CB8AC3E}">
        <p14:creationId xmlns:p14="http://schemas.microsoft.com/office/powerpoint/2010/main" val="32292280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Possible Worlds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3" y="2145983"/>
            <a:ext cx="10402981" cy="3849624"/>
          </a:xfrm>
        </p:spPr>
        <p:txBody>
          <a:bodyPr>
            <a:normAutofit/>
          </a:bodyPr>
          <a:lstStyle/>
          <a:p>
            <a:pPr marL="0" indent="0">
              <a:buNone/>
            </a:pPr>
            <a:r>
              <a:rPr lang="en-US" sz="2400" dirty="0">
                <a:latin typeface="Helvetica" pitchFamily="2" charset="0"/>
              </a:rPr>
              <a:t>Without considering the knowledge base, there are 8 possible worlds for  the “presence of pits in squares in A2, B2, and C1”:</a:t>
            </a:r>
          </a:p>
          <a:p>
            <a:pPr marL="0" indent="0">
              <a:buNone/>
            </a:pPr>
            <a:endParaRPr lang="en-US" sz="2400" dirty="0">
              <a:latin typeface="Helvetica" pitchFamily="2" charset="0"/>
            </a:endParaRPr>
          </a:p>
        </p:txBody>
      </p:sp>
      <p:grpSp>
        <p:nvGrpSpPr>
          <p:cNvPr id="12" name="Group 11">
            <a:extLst>
              <a:ext uri="{FF2B5EF4-FFF2-40B4-BE49-F238E27FC236}">
                <a16:creationId xmlns:a16="http://schemas.microsoft.com/office/drawing/2014/main" id="{6C6FF199-D960-FF44-8076-4EBD354956B9}"/>
              </a:ext>
            </a:extLst>
          </p:cNvPr>
          <p:cNvGrpSpPr/>
          <p:nvPr/>
        </p:nvGrpSpPr>
        <p:grpSpPr>
          <a:xfrm>
            <a:off x="485353" y="3425971"/>
            <a:ext cx="1780764" cy="1289647"/>
            <a:chOff x="213890" y="1859728"/>
            <a:chExt cx="1780764" cy="1289647"/>
          </a:xfrm>
        </p:grpSpPr>
        <p:pic>
          <p:nvPicPr>
            <p:cNvPr id="9" name="Picture 8">
              <a:extLst>
                <a:ext uri="{FF2B5EF4-FFF2-40B4-BE49-F238E27FC236}">
                  <a16:creationId xmlns:a16="http://schemas.microsoft.com/office/drawing/2014/main" id="{A0090D17-8DE1-8E4E-AC19-D30A910CE9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63" y="1859728"/>
              <a:ext cx="1371791" cy="914528"/>
            </a:xfrm>
            <a:prstGeom prst="rect">
              <a:avLst/>
            </a:prstGeom>
          </p:spPr>
        </p:pic>
        <p:sp>
          <p:nvSpPr>
            <p:cNvPr id="10" name="TextBox 9">
              <a:extLst>
                <a:ext uri="{FF2B5EF4-FFF2-40B4-BE49-F238E27FC236}">
                  <a16:creationId xmlns:a16="http://schemas.microsoft.com/office/drawing/2014/main" id="{CAFA405D-E635-EC4A-A28E-3D84A69260C0}"/>
                </a:ext>
              </a:extLst>
            </p:cNvPr>
            <p:cNvSpPr txBox="1"/>
            <p:nvPr/>
          </p:nvSpPr>
          <p:spPr>
            <a:xfrm>
              <a:off x="213890" y="1888663"/>
              <a:ext cx="403185" cy="830997"/>
            </a:xfrm>
            <a:prstGeom prst="rect">
              <a:avLst/>
            </a:prstGeom>
            <a:noFill/>
          </p:spPr>
          <p:txBody>
            <a:bodyPr wrap="square" rtlCol="0">
              <a:spAutoFit/>
            </a:bodyPr>
            <a:lstStyle/>
            <a:p>
              <a:pPr algn="r"/>
              <a:r>
                <a:rPr lang="en-US" b="1" dirty="0"/>
                <a:t>2</a:t>
              </a:r>
            </a:p>
            <a:p>
              <a:pPr algn="r"/>
              <a:endParaRPr lang="en-US" sz="1200" b="1" dirty="0"/>
            </a:p>
            <a:p>
              <a:pPr algn="r"/>
              <a:r>
                <a:rPr lang="en-US" b="1" dirty="0"/>
                <a:t>1</a:t>
              </a:r>
            </a:p>
          </p:txBody>
        </p:sp>
        <p:sp>
          <p:nvSpPr>
            <p:cNvPr id="11" name="TextBox 10">
              <a:extLst>
                <a:ext uri="{FF2B5EF4-FFF2-40B4-BE49-F238E27FC236}">
                  <a16:creationId xmlns:a16="http://schemas.microsoft.com/office/drawing/2014/main" id="{5AC555CA-039D-7543-A4CE-EA6C566CFF28}"/>
                </a:ext>
              </a:extLst>
            </p:cNvPr>
            <p:cNvSpPr txBox="1"/>
            <p:nvPr/>
          </p:nvSpPr>
          <p:spPr>
            <a:xfrm>
              <a:off x="647892" y="2780043"/>
              <a:ext cx="1329400" cy="369332"/>
            </a:xfrm>
            <a:prstGeom prst="rect">
              <a:avLst/>
            </a:prstGeom>
            <a:noFill/>
          </p:spPr>
          <p:txBody>
            <a:bodyPr wrap="square" rtlCol="0">
              <a:spAutoFit/>
            </a:bodyPr>
            <a:lstStyle/>
            <a:p>
              <a:r>
                <a:rPr lang="en-US" b="1" dirty="0"/>
                <a:t>A       B       C</a:t>
              </a:r>
            </a:p>
          </p:txBody>
        </p:sp>
      </p:grpSp>
      <p:grpSp>
        <p:nvGrpSpPr>
          <p:cNvPr id="16" name="Group 15">
            <a:extLst>
              <a:ext uri="{FF2B5EF4-FFF2-40B4-BE49-F238E27FC236}">
                <a16:creationId xmlns:a16="http://schemas.microsoft.com/office/drawing/2014/main" id="{F7E0A07B-6D43-1540-95B9-FFBFCE77955E}"/>
              </a:ext>
            </a:extLst>
          </p:cNvPr>
          <p:cNvGrpSpPr/>
          <p:nvPr/>
        </p:nvGrpSpPr>
        <p:grpSpPr>
          <a:xfrm>
            <a:off x="2675790" y="3425971"/>
            <a:ext cx="1781254" cy="1289647"/>
            <a:chOff x="2029785" y="1859728"/>
            <a:chExt cx="1781254" cy="1289647"/>
          </a:xfrm>
        </p:grpSpPr>
        <p:pic>
          <p:nvPicPr>
            <p:cNvPr id="13" name="Picture 12">
              <a:extLst>
                <a:ext uri="{FF2B5EF4-FFF2-40B4-BE49-F238E27FC236}">
                  <a16:creationId xmlns:a16="http://schemas.microsoft.com/office/drawing/2014/main" id="{46B65371-0EF3-D142-ABE8-E2091188CC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9248" y="1859728"/>
              <a:ext cx="1371791" cy="914528"/>
            </a:xfrm>
            <a:prstGeom prst="rect">
              <a:avLst/>
            </a:prstGeom>
          </p:spPr>
        </p:pic>
        <p:sp>
          <p:nvSpPr>
            <p:cNvPr id="14" name="TextBox 13">
              <a:extLst>
                <a:ext uri="{FF2B5EF4-FFF2-40B4-BE49-F238E27FC236}">
                  <a16:creationId xmlns:a16="http://schemas.microsoft.com/office/drawing/2014/main" id="{36461DFC-ACF9-A64F-8EF2-83EF43407398}"/>
                </a:ext>
              </a:extLst>
            </p:cNvPr>
            <p:cNvSpPr txBox="1"/>
            <p:nvPr/>
          </p:nvSpPr>
          <p:spPr>
            <a:xfrm>
              <a:off x="2029785" y="1888663"/>
              <a:ext cx="403185" cy="830997"/>
            </a:xfrm>
            <a:prstGeom prst="rect">
              <a:avLst/>
            </a:prstGeom>
            <a:noFill/>
          </p:spPr>
          <p:txBody>
            <a:bodyPr wrap="square" rtlCol="0">
              <a:spAutoFit/>
            </a:bodyPr>
            <a:lstStyle/>
            <a:p>
              <a:pPr algn="r"/>
              <a:r>
                <a:rPr lang="en-US" b="1" dirty="0"/>
                <a:t>2</a:t>
              </a:r>
            </a:p>
            <a:p>
              <a:pPr algn="r"/>
              <a:endParaRPr lang="en-US" sz="1200" b="1" dirty="0"/>
            </a:p>
            <a:p>
              <a:pPr algn="r"/>
              <a:r>
                <a:rPr lang="en-US" b="1" dirty="0"/>
                <a:t>1</a:t>
              </a:r>
            </a:p>
          </p:txBody>
        </p:sp>
        <p:sp>
          <p:nvSpPr>
            <p:cNvPr id="15" name="TextBox 14">
              <a:extLst>
                <a:ext uri="{FF2B5EF4-FFF2-40B4-BE49-F238E27FC236}">
                  <a16:creationId xmlns:a16="http://schemas.microsoft.com/office/drawing/2014/main" id="{84BFA0D0-8C9F-9A48-868A-6EB5F3C73448}"/>
                </a:ext>
              </a:extLst>
            </p:cNvPr>
            <p:cNvSpPr txBox="1"/>
            <p:nvPr/>
          </p:nvSpPr>
          <p:spPr>
            <a:xfrm>
              <a:off x="2463787" y="2780043"/>
              <a:ext cx="1329400" cy="369332"/>
            </a:xfrm>
            <a:prstGeom prst="rect">
              <a:avLst/>
            </a:prstGeom>
            <a:noFill/>
          </p:spPr>
          <p:txBody>
            <a:bodyPr wrap="square" rtlCol="0">
              <a:spAutoFit/>
            </a:bodyPr>
            <a:lstStyle/>
            <a:p>
              <a:r>
                <a:rPr lang="en-US" b="1" dirty="0"/>
                <a:t>A       B       C</a:t>
              </a:r>
            </a:p>
          </p:txBody>
        </p:sp>
      </p:grpSp>
      <p:grpSp>
        <p:nvGrpSpPr>
          <p:cNvPr id="20" name="Group 19">
            <a:extLst>
              <a:ext uri="{FF2B5EF4-FFF2-40B4-BE49-F238E27FC236}">
                <a16:creationId xmlns:a16="http://schemas.microsoft.com/office/drawing/2014/main" id="{82C3170B-15E7-9A40-AAF2-C4C4BE40F615}"/>
              </a:ext>
            </a:extLst>
          </p:cNvPr>
          <p:cNvGrpSpPr/>
          <p:nvPr/>
        </p:nvGrpSpPr>
        <p:grpSpPr>
          <a:xfrm>
            <a:off x="4610103" y="3454906"/>
            <a:ext cx="1780765" cy="1289644"/>
            <a:chOff x="3846659" y="1859728"/>
            <a:chExt cx="1780765" cy="1289644"/>
          </a:xfrm>
        </p:grpSpPr>
        <p:pic>
          <p:nvPicPr>
            <p:cNvPr id="17" name="Picture 16">
              <a:extLst>
                <a:ext uri="{FF2B5EF4-FFF2-40B4-BE49-F238E27FC236}">
                  <a16:creationId xmlns:a16="http://schemas.microsoft.com/office/drawing/2014/main" id="{52B71431-0531-1B43-A9B0-D838F82350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5633" y="1859728"/>
              <a:ext cx="1371791" cy="914528"/>
            </a:xfrm>
            <a:prstGeom prst="rect">
              <a:avLst/>
            </a:prstGeom>
          </p:spPr>
        </p:pic>
        <p:sp>
          <p:nvSpPr>
            <p:cNvPr id="18" name="TextBox 17">
              <a:extLst>
                <a:ext uri="{FF2B5EF4-FFF2-40B4-BE49-F238E27FC236}">
                  <a16:creationId xmlns:a16="http://schemas.microsoft.com/office/drawing/2014/main" id="{57DB4631-DA7B-204D-8345-9A8E57EB865C}"/>
                </a:ext>
              </a:extLst>
            </p:cNvPr>
            <p:cNvSpPr txBox="1"/>
            <p:nvPr/>
          </p:nvSpPr>
          <p:spPr>
            <a:xfrm>
              <a:off x="3846659" y="1888660"/>
              <a:ext cx="403185" cy="830997"/>
            </a:xfrm>
            <a:prstGeom prst="rect">
              <a:avLst/>
            </a:prstGeom>
            <a:noFill/>
          </p:spPr>
          <p:txBody>
            <a:bodyPr wrap="square" rtlCol="0">
              <a:spAutoFit/>
            </a:bodyPr>
            <a:lstStyle/>
            <a:p>
              <a:pPr algn="r"/>
              <a:r>
                <a:rPr lang="en-US" b="1" dirty="0"/>
                <a:t>2</a:t>
              </a:r>
            </a:p>
            <a:p>
              <a:pPr algn="r"/>
              <a:endParaRPr lang="en-US" sz="1200" b="1" dirty="0"/>
            </a:p>
            <a:p>
              <a:pPr algn="r"/>
              <a:r>
                <a:rPr lang="en-US" b="1" dirty="0"/>
                <a:t>1</a:t>
              </a:r>
            </a:p>
          </p:txBody>
        </p:sp>
        <p:sp>
          <p:nvSpPr>
            <p:cNvPr id="19" name="TextBox 18">
              <a:extLst>
                <a:ext uri="{FF2B5EF4-FFF2-40B4-BE49-F238E27FC236}">
                  <a16:creationId xmlns:a16="http://schemas.microsoft.com/office/drawing/2014/main" id="{0EE96E2E-A08A-7842-9FB8-42EAA84C4730}"/>
                </a:ext>
              </a:extLst>
            </p:cNvPr>
            <p:cNvSpPr txBox="1"/>
            <p:nvPr/>
          </p:nvSpPr>
          <p:spPr>
            <a:xfrm>
              <a:off x="4280661" y="2780040"/>
              <a:ext cx="1329400" cy="369332"/>
            </a:xfrm>
            <a:prstGeom prst="rect">
              <a:avLst/>
            </a:prstGeom>
            <a:noFill/>
          </p:spPr>
          <p:txBody>
            <a:bodyPr wrap="square" rtlCol="0">
              <a:spAutoFit/>
            </a:bodyPr>
            <a:lstStyle/>
            <a:p>
              <a:r>
                <a:rPr lang="en-US" b="1" dirty="0"/>
                <a:t>A       B       C</a:t>
              </a:r>
            </a:p>
          </p:txBody>
        </p:sp>
      </p:grpSp>
      <p:grpSp>
        <p:nvGrpSpPr>
          <p:cNvPr id="24" name="Group 23">
            <a:extLst>
              <a:ext uri="{FF2B5EF4-FFF2-40B4-BE49-F238E27FC236}">
                <a16:creationId xmlns:a16="http://schemas.microsoft.com/office/drawing/2014/main" id="{D8C442FF-5D9A-C847-8300-1086BE559B31}"/>
              </a:ext>
            </a:extLst>
          </p:cNvPr>
          <p:cNvGrpSpPr/>
          <p:nvPr/>
        </p:nvGrpSpPr>
        <p:grpSpPr>
          <a:xfrm>
            <a:off x="6599268" y="3455852"/>
            <a:ext cx="1784390" cy="1288698"/>
            <a:chOff x="3848821" y="3308385"/>
            <a:chExt cx="1784390" cy="1288698"/>
          </a:xfrm>
        </p:grpSpPr>
        <p:pic>
          <p:nvPicPr>
            <p:cNvPr id="21" name="Picture 20">
              <a:extLst>
                <a:ext uri="{FF2B5EF4-FFF2-40B4-BE49-F238E27FC236}">
                  <a16:creationId xmlns:a16="http://schemas.microsoft.com/office/drawing/2014/main" id="{5E068F2B-3185-4849-A171-6A5B870859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61420" y="3308385"/>
              <a:ext cx="1371791" cy="914528"/>
            </a:xfrm>
            <a:prstGeom prst="rect">
              <a:avLst/>
            </a:prstGeom>
          </p:spPr>
        </p:pic>
        <p:sp>
          <p:nvSpPr>
            <p:cNvPr id="22" name="TextBox 21">
              <a:extLst>
                <a:ext uri="{FF2B5EF4-FFF2-40B4-BE49-F238E27FC236}">
                  <a16:creationId xmlns:a16="http://schemas.microsoft.com/office/drawing/2014/main" id="{4020849E-259F-EA4A-9356-E12FDE18ACD6}"/>
                </a:ext>
              </a:extLst>
            </p:cNvPr>
            <p:cNvSpPr txBox="1"/>
            <p:nvPr/>
          </p:nvSpPr>
          <p:spPr>
            <a:xfrm>
              <a:off x="3848821" y="3336371"/>
              <a:ext cx="403185" cy="830997"/>
            </a:xfrm>
            <a:prstGeom prst="rect">
              <a:avLst/>
            </a:prstGeom>
            <a:noFill/>
          </p:spPr>
          <p:txBody>
            <a:bodyPr wrap="square" rtlCol="0">
              <a:spAutoFit/>
            </a:bodyPr>
            <a:lstStyle/>
            <a:p>
              <a:pPr algn="r"/>
              <a:r>
                <a:rPr lang="en-US" b="1" dirty="0"/>
                <a:t>2</a:t>
              </a:r>
            </a:p>
            <a:p>
              <a:pPr algn="r"/>
              <a:endParaRPr lang="en-US" sz="1200" b="1" dirty="0"/>
            </a:p>
            <a:p>
              <a:pPr algn="r"/>
              <a:r>
                <a:rPr lang="en-US" b="1" dirty="0"/>
                <a:t>1</a:t>
              </a:r>
            </a:p>
          </p:txBody>
        </p:sp>
        <p:sp>
          <p:nvSpPr>
            <p:cNvPr id="23" name="TextBox 22">
              <a:extLst>
                <a:ext uri="{FF2B5EF4-FFF2-40B4-BE49-F238E27FC236}">
                  <a16:creationId xmlns:a16="http://schemas.microsoft.com/office/drawing/2014/main" id="{B57B9D7B-A61C-7349-8180-B48B1BBCB439}"/>
                </a:ext>
              </a:extLst>
            </p:cNvPr>
            <p:cNvSpPr txBox="1"/>
            <p:nvPr/>
          </p:nvSpPr>
          <p:spPr>
            <a:xfrm>
              <a:off x="4282823" y="4227751"/>
              <a:ext cx="1329400" cy="369332"/>
            </a:xfrm>
            <a:prstGeom prst="rect">
              <a:avLst/>
            </a:prstGeom>
            <a:noFill/>
          </p:spPr>
          <p:txBody>
            <a:bodyPr wrap="square" rtlCol="0">
              <a:spAutoFit/>
            </a:bodyPr>
            <a:lstStyle/>
            <a:p>
              <a:r>
                <a:rPr lang="en-US" b="1" dirty="0"/>
                <a:t>A       B       C</a:t>
              </a:r>
            </a:p>
          </p:txBody>
        </p:sp>
      </p:grpSp>
      <p:grpSp>
        <p:nvGrpSpPr>
          <p:cNvPr id="29" name="Group 28">
            <a:extLst>
              <a:ext uri="{FF2B5EF4-FFF2-40B4-BE49-F238E27FC236}">
                <a16:creationId xmlns:a16="http://schemas.microsoft.com/office/drawing/2014/main" id="{DFA8A13B-FA7A-A847-A125-4B4C374C5EDA}"/>
              </a:ext>
            </a:extLst>
          </p:cNvPr>
          <p:cNvGrpSpPr/>
          <p:nvPr/>
        </p:nvGrpSpPr>
        <p:grpSpPr>
          <a:xfrm>
            <a:off x="485353" y="5142809"/>
            <a:ext cx="1782939" cy="1289647"/>
            <a:chOff x="3850271" y="4757046"/>
            <a:chExt cx="1782939" cy="1289647"/>
          </a:xfrm>
        </p:grpSpPr>
        <p:pic>
          <p:nvPicPr>
            <p:cNvPr id="26" name="Picture 25">
              <a:extLst>
                <a:ext uri="{FF2B5EF4-FFF2-40B4-BE49-F238E27FC236}">
                  <a16:creationId xmlns:a16="http://schemas.microsoft.com/office/drawing/2014/main" id="{43617D20-8CFF-8841-A6C2-0D9AA7E001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61419" y="4757046"/>
              <a:ext cx="1371791" cy="914528"/>
            </a:xfrm>
            <a:prstGeom prst="rect">
              <a:avLst/>
            </a:prstGeom>
          </p:spPr>
        </p:pic>
        <p:sp>
          <p:nvSpPr>
            <p:cNvPr id="27" name="TextBox 26">
              <a:extLst>
                <a:ext uri="{FF2B5EF4-FFF2-40B4-BE49-F238E27FC236}">
                  <a16:creationId xmlns:a16="http://schemas.microsoft.com/office/drawing/2014/main" id="{011A229A-FAE8-7D4A-8893-F9520732C81A}"/>
                </a:ext>
              </a:extLst>
            </p:cNvPr>
            <p:cNvSpPr txBox="1"/>
            <p:nvPr/>
          </p:nvSpPr>
          <p:spPr>
            <a:xfrm>
              <a:off x="3850271" y="4785981"/>
              <a:ext cx="403185" cy="830997"/>
            </a:xfrm>
            <a:prstGeom prst="rect">
              <a:avLst/>
            </a:prstGeom>
            <a:noFill/>
          </p:spPr>
          <p:txBody>
            <a:bodyPr wrap="square" rtlCol="0">
              <a:spAutoFit/>
            </a:bodyPr>
            <a:lstStyle/>
            <a:p>
              <a:pPr algn="r"/>
              <a:r>
                <a:rPr lang="en-US" b="1" dirty="0"/>
                <a:t>2</a:t>
              </a:r>
            </a:p>
            <a:p>
              <a:pPr algn="r"/>
              <a:endParaRPr lang="en-US" sz="1200" b="1" dirty="0"/>
            </a:p>
            <a:p>
              <a:pPr algn="r"/>
              <a:r>
                <a:rPr lang="en-US" b="1" dirty="0"/>
                <a:t>1</a:t>
              </a:r>
            </a:p>
          </p:txBody>
        </p:sp>
        <p:sp>
          <p:nvSpPr>
            <p:cNvPr id="28" name="TextBox 27">
              <a:extLst>
                <a:ext uri="{FF2B5EF4-FFF2-40B4-BE49-F238E27FC236}">
                  <a16:creationId xmlns:a16="http://schemas.microsoft.com/office/drawing/2014/main" id="{A4F8224A-6A80-4444-86C7-2FB22ECC475B}"/>
                </a:ext>
              </a:extLst>
            </p:cNvPr>
            <p:cNvSpPr txBox="1"/>
            <p:nvPr/>
          </p:nvSpPr>
          <p:spPr>
            <a:xfrm>
              <a:off x="4284273" y="5677361"/>
              <a:ext cx="1329400" cy="369332"/>
            </a:xfrm>
            <a:prstGeom prst="rect">
              <a:avLst/>
            </a:prstGeom>
            <a:noFill/>
          </p:spPr>
          <p:txBody>
            <a:bodyPr wrap="square" rtlCol="0">
              <a:spAutoFit/>
            </a:bodyPr>
            <a:lstStyle/>
            <a:p>
              <a:r>
                <a:rPr lang="en-US" b="1" dirty="0"/>
                <a:t>A       B       C</a:t>
              </a:r>
            </a:p>
          </p:txBody>
        </p:sp>
      </p:grpSp>
      <p:grpSp>
        <p:nvGrpSpPr>
          <p:cNvPr id="33" name="Group 32">
            <a:extLst>
              <a:ext uri="{FF2B5EF4-FFF2-40B4-BE49-F238E27FC236}">
                <a16:creationId xmlns:a16="http://schemas.microsoft.com/office/drawing/2014/main" id="{05B656E0-EBD5-AC49-9A7C-E110442BBB83}"/>
              </a:ext>
            </a:extLst>
          </p:cNvPr>
          <p:cNvGrpSpPr/>
          <p:nvPr/>
        </p:nvGrpSpPr>
        <p:grpSpPr>
          <a:xfrm>
            <a:off x="2675790" y="5142367"/>
            <a:ext cx="1785652" cy="1290089"/>
            <a:chOff x="2031175" y="4757046"/>
            <a:chExt cx="1785652" cy="1290089"/>
          </a:xfrm>
        </p:grpSpPr>
        <p:pic>
          <p:nvPicPr>
            <p:cNvPr id="30" name="Picture 29">
              <a:extLst>
                <a:ext uri="{FF2B5EF4-FFF2-40B4-BE49-F238E27FC236}">
                  <a16:creationId xmlns:a16="http://schemas.microsoft.com/office/drawing/2014/main" id="{F14157BE-382E-A048-AE43-529C4C6D53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45036" y="4757046"/>
              <a:ext cx="1371791" cy="914528"/>
            </a:xfrm>
            <a:prstGeom prst="rect">
              <a:avLst/>
            </a:prstGeom>
          </p:spPr>
        </p:pic>
        <p:sp>
          <p:nvSpPr>
            <p:cNvPr id="31" name="TextBox 30">
              <a:extLst>
                <a:ext uri="{FF2B5EF4-FFF2-40B4-BE49-F238E27FC236}">
                  <a16:creationId xmlns:a16="http://schemas.microsoft.com/office/drawing/2014/main" id="{BD13FBE7-9543-354E-B4A4-B8DE4E319253}"/>
                </a:ext>
              </a:extLst>
            </p:cNvPr>
            <p:cNvSpPr txBox="1"/>
            <p:nvPr/>
          </p:nvSpPr>
          <p:spPr>
            <a:xfrm>
              <a:off x="2031175" y="4786423"/>
              <a:ext cx="403185" cy="830997"/>
            </a:xfrm>
            <a:prstGeom prst="rect">
              <a:avLst/>
            </a:prstGeom>
            <a:noFill/>
          </p:spPr>
          <p:txBody>
            <a:bodyPr wrap="square" rtlCol="0">
              <a:spAutoFit/>
            </a:bodyPr>
            <a:lstStyle/>
            <a:p>
              <a:pPr algn="r"/>
              <a:r>
                <a:rPr lang="en-US" b="1" dirty="0"/>
                <a:t>2</a:t>
              </a:r>
            </a:p>
            <a:p>
              <a:pPr algn="r"/>
              <a:endParaRPr lang="en-US" sz="1200" b="1" dirty="0"/>
            </a:p>
            <a:p>
              <a:pPr algn="r"/>
              <a:r>
                <a:rPr lang="en-US" b="1" dirty="0"/>
                <a:t>1</a:t>
              </a:r>
            </a:p>
          </p:txBody>
        </p:sp>
        <p:sp>
          <p:nvSpPr>
            <p:cNvPr id="32" name="TextBox 31">
              <a:extLst>
                <a:ext uri="{FF2B5EF4-FFF2-40B4-BE49-F238E27FC236}">
                  <a16:creationId xmlns:a16="http://schemas.microsoft.com/office/drawing/2014/main" id="{16EA3B89-4F58-1244-B1DD-C9B1CCD33C12}"/>
                </a:ext>
              </a:extLst>
            </p:cNvPr>
            <p:cNvSpPr txBox="1"/>
            <p:nvPr/>
          </p:nvSpPr>
          <p:spPr>
            <a:xfrm>
              <a:off x="2465177" y="5677803"/>
              <a:ext cx="1329400" cy="369332"/>
            </a:xfrm>
            <a:prstGeom prst="rect">
              <a:avLst/>
            </a:prstGeom>
            <a:noFill/>
          </p:spPr>
          <p:txBody>
            <a:bodyPr wrap="square" rtlCol="0">
              <a:spAutoFit/>
            </a:bodyPr>
            <a:lstStyle/>
            <a:p>
              <a:r>
                <a:rPr lang="en-US" b="1" dirty="0"/>
                <a:t>A       B       C</a:t>
              </a:r>
            </a:p>
          </p:txBody>
        </p:sp>
      </p:grpSp>
      <p:grpSp>
        <p:nvGrpSpPr>
          <p:cNvPr id="37" name="Group 36">
            <a:extLst>
              <a:ext uri="{FF2B5EF4-FFF2-40B4-BE49-F238E27FC236}">
                <a16:creationId xmlns:a16="http://schemas.microsoft.com/office/drawing/2014/main" id="{D9DAD22B-655F-8141-BAD6-C9C173510848}"/>
              </a:ext>
            </a:extLst>
          </p:cNvPr>
          <p:cNvGrpSpPr/>
          <p:nvPr/>
        </p:nvGrpSpPr>
        <p:grpSpPr>
          <a:xfrm>
            <a:off x="4612469" y="5143316"/>
            <a:ext cx="1780763" cy="1286815"/>
            <a:chOff x="219678" y="4757046"/>
            <a:chExt cx="1780763" cy="1286815"/>
          </a:xfrm>
        </p:grpSpPr>
        <p:pic>
          <p:nvPicPr>
            <p:cNvPr id="34" name="Picture 33">
              <a:extLst>
                <a:ext uri="{FF2B5EF4-FFF2-40B4-BE49-F238E27FC236}">
                  <a16:creationId xmlns:a16="http://schemas.microsoft.com/office/drawing/2014/main" id="{3F0A7038-0391-5544-A605-6881AC4DC5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8650" y="4757046"/>
              <a:ext cx="1371791" cy="914528"/>
            </a:xfrm>
            <a:prstGeom prst="rect">
              <a:avLst/>
            </a:prstGeom>
          </p:spPr>
        </p:pic>
        <p:sp>
          <p:nvSpPr>
            <p:cNvPr id="35" name="TextBox 34">
              <a:extLst>
                <a:ext uri="{FF2B5EF4-FFF2-40B4-BE49-F238E27FC236}">
                  <a16:creationId xmlns:a16="http://schemas.microsoft.com/office/drawing/2014/main" id="{33AC0DCC-0323-8C4F-8299-0F0A7D04388B}"/>
                </a:ext>
              </a:extLst>
            </p:cNvPr>
            <p:cNvSpPr txBox="1"/>
            <p:nvPr/>
          </p:nvSpPr>
          <p:spPr>
            <a:xfrm>
              <a:off x="219678" y="4783149"/>
              <a:ext cx="403185" cy="830997"/>
            </a:xfrm>
            <a:prstGeom prst="rect">
              <a:avLst/>
            </a:prstGeom>
            <a:noFill/>
          </p:spPr>
          <p:txBody>
            <a:bodyPr wrap="square" rtlCol="0">
              <a:spAutoFit/>
            </a:bodyPr>
            <a:lstStyle/>
            <a:p>
              <a:pPr algn="r"/>
              <a:r>
                <a:rPr lang="en-US" b="1" dirty="0"/>
                <a:t>2</a:t>
              </a:r>
            </a:p>
            <a:p>
              <a:pPr algn="r"/>
              <a:endParaRPr lang="en-US" sz="1200" b="1" dirty="0"/>
            </a:p>
            <a:p>
              <a:pPr algn="r"/>
              <a:r>
                <a:rPr lang="en-US" b="1" dirty="0"/>
                <a:t>1</a:t>
              </a:r>
            </a:p>
          </p:txBody>
        </p:sp>
        <p:sp>
          <p:nvSpPr>
            <p:cNvPr id="36" name="TextBox 35">
              <a:extLst>
                <a:ext uri="{FF2B5EF4-FFF2-40B4-BE49-F238E27FC236}">
                  <a16:creationId xmlns:a16="http://schemas.microsoft.com/office/drawing/2014/main" id="{0998CA91-F97E-CD42-83CA-0DE70C9B4A2D}"/>
                </a:ext>
              </a:extLst>
            </p:cNvPr>
            <p:cNvSpPr txBox="1"/>
            <p:nvPr/>
          </p:nvSpPr>
          <p:spPr>
            <a:xfrm>
              <a:off x="653680" y="5674529"/>
              <a:ext cx="1329400" cy="369332"/>
            </a:xfrm>
            <a:prstGeom prst="rect">
              <a:avLst/>
            </a:prstGeom>
            <a:noFill/>
          </p:spPr>
          <p:txBody>
            <a:bodyPr wrap="square" rtlCol="0">
              <a:spAutoFit/>
            </a:bodyPr>
            <a:lstStyle/>
            <a:p>
              <a:r>
                <a:rPr lang="en-US" b="1" dirty="0"/>
                <a:t>A       B       C</a:t>
              </a:r>
            </a:p>
          </p:txBody>
        </p:sp>
      </p:grpSp>
      <p:grpSp>
        <p:nvGrpSpPr>
          <p:cNvPr id="41" name="Group 40">
            <a:extLst>
              <a:ext uri="{FF2B5EF4-FFF2-40B4-BE49-F238E27FC236}">
                <a16:creationId xmlns:a16="http://schemas.microsoft.com/office/drawing/2014/main" id="{E137CD4C-8133-EB44-978C-D2D5565EB51A}"/>
              </a:ext>
            </a:extLst>
          </p:cNvPr>
          <p:cNvGrpSpPr/>
          <p:nvPr/>
        </p:nvGrpSpPr>
        <p:grpSpPr>
          <a:xfrm>
            <a:off x="6613508" y="5198351"/>
            <a:ext cx="1775990" cy="1289645"/>
            <a:chOff x="224451" y="3308385"/>
            <a:chExt cx="1775990" cy="1289645"/>
          </a:xfrm>
        </p:grpSpPr>
        <p:pic>
          <p:nvPicPr>
            <p:cNvPr id="38" name="Picture 37">
              <a:extLst>
                <a:ext uri="{FF2B5EF4-FFF2-40B4-BE49-F238E27FC236}">
                  <a16:creationId xmlns:a16="http://schemas.microsoft.com/office/drawing/2014/main" id="{CAE9ABE5-CC8A-D743-A84E-F4577B430F6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8650" y="3308385"/>
              <a:ext cx="1371791" cy="914528"/>
            </a:xfrm>
            <a:prstGeom prst="rect">
              <a:avLst/>
            </a:prstGeom>
          </p:spPr>
        </p:pic>
        <p:sp>
          <p:nvSpPr>
            <p:cNvPr id="39" name="TextBox 38">
              <a:extLst>
                <a:ext uri="{FF2B5EF4-FFF2-40B4-BE49-F238E27FC236}">
                  <a16:creationId xmlns:a16="http://schemas.microsoft.com/office/drawing/2014/main" id="{185661E2-0C1B-534D-B795-518A0DF950D8}"/>
                </a:ext>
              </a:extLst>
            </p:cNvPr>
            <p:cNvSpPr txBox="1"/>
            <p:nvPr/>
          </p:nvSpPr>
          <p:spPr>
            <a:xfrm>
              <a:off x="224451" y="3337318"/>
              <a:ext cx="403185" cy="830997"/>
            </a:xfrm>
            <a:prstGeom prst="rect">
              <a:avLst/>
            </a:prstGeom>
            <a:noFill/>
          </p:spPr>
          <p:txBody>
            <a:bodyPr wrap="square" rtlCol="0">
              <a:spAutoFit/>
            </a:bodyPr>
            <a:lstStyle/>
            <a:p>
              <a:pPr algn="r"/>
              <a:r>
                <a:rPr lang="en-US" b="1" dirty="0"/>
                <a:t>2</a:t>
              </a:r>
            </a:p>
            <a:p>
              <a:pPr algn="r"/>
              <a:endParaRPr lang="en-US" sz="1200" b="1" dirty="0"/>
            </a:p>
            <a:p>
              <a:pPr algn="r"/>
              <a:r>
                <a:rPr lang="en-US" b="1" dirty="0"/>
                <a:t>1</a:t>
              </a:r>
            </a:p>
          </p:txBody>
        </p:sp>
        <p:sp>
          <p:nvSpPr>
            <p:cNvPr id="40" name="TextBox 39">
              <a:extLst>
                <a:ext uri="{FF2B5EF4-FFF2-40B4-BE49-F238E27FC236}">
                  <a16:creationId xmlns:a16="http://schemas.microsoft.com/office/drawing/2014/main" id="{F834AA96-E9BC-0B45-9950-4B98289132A2}"/>
                </a:ext>
              </a:extLst>
            </p:cNvPr>
            <p:cNvSpPr txBox="1"/>
            <p:nvPr/>
          </p:nvSpPr>
          <p:spPr>
            <a:xfrm>
              <a:off x="658453" y="4228698"/>
              <a:ext cx="1329400" cy="369332"/>
            </a:xfrm>
            <a:prstGeom prst="rect">
              <a:avLst/>
            </a:prstGeom>
            <a:noFill/>
          </p:spPr>
          <p:txBody>
            <a:bodyPr wrap="square" rtlCol="0">
              <a:spAutoFit/>
            </a:bodyPr>
            <a:lstStyle/>
            <a:p>
              <a:r>
                <a:rPr lang="en-US" b="1" dirty="0"/>
                <a:t>A       B       C</a:t>
              </a:r>
            </a:p>
          </p:txBody>
        </p:sp>
      </p:grpSp>
    </p:spTree>
    <p:extLst>
      <p:ext uri="{BB962C8B-B14F-4D97-AF65-F5344CB8AC3E}">
        <p14:creationId xmlns:p14="http://schemas.microsoft.com/office/powerpoint/2010/main" val="1431588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par>
                                <p:cTn id="13" presetID="9"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dissolve">
                                      <p:cBhvr>
                                        <p:cTn id="15" dur="500"/>
                                        <p:tgtEl>
                                          <p:spTgt spid="20"/>
                                        </p:tgtEl>
                                      </p:cBhvr>
                                    </p:animEffect>
                                  </p:childTnLst>
                                </p:cTn>
                              </p:par>
                              <p:par>
                                <p:cTn id="16" presetID="9" presetClass="entr" presetSubtype="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dissolv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dissolve">
                                      <p:cBhvr>
                                        <p:cTn id="23" dur="500"/>
                                        <p:tgtEl>
                                          <p:spTgt spid="29"/>
                                        </p:tgtEl>
                                      </p:cBhvr>
                                    </p:animEffect>
                                  </p:childTnLst>
                                </p:cTn>
                              </p:par>
                              <p:par>
                                <p:cTn id="24" presetID="9" presetClass="entr" presetSubtype="0"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dissolve">
                                      <p:cBhvr>
                                        <p:cTn id="26" dur="500"/>
                                        <p:tgtEl>
                                          <p:spTgt spid="33"/>
                                        </p:tgtEl>
                                      </p:cBhvr>
                                    </p:animEffect>
                                  </p:childTnLst>
                                </p:cTn>
                              </p:par>
                              <p:par>
                                <p:cTn id="27" presetID="9"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dissolve">
                                      <p:cBhvr>
                                        <p:cTn id="29" dur="500"/>
                                        <p:tgtEl>
                                          <p:spTgt spid="37"/>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dissolve">
                                      <p:cBhvr>
                                        <p:cTn id="34"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Possible Worlds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3" y="2145983"/>
            <a:ext cx="10402981" cy="3849624"/>
          </a:xfrm>
        </p:spPr>
        <p:txBody>
          <a:bodyPr>
            <a:normAutofit/>
          </a:bodyPr>
          <a:lstStyle/>
          <a:p>
            <a:pPr marL="0" indent="0">
              <a:buNone/>
            </a:pPr>
            <a:r>
              <a:rPr lang="en-US" sz="2400" dirty="0">
                <a:latin typeface="Helvetica" pitchFamily="2" charset="0"/>
              </a:rPr>
              <a:t>But we DO have a knowledge base, and so we can use that to rule out out possible worlds that don’t fit it! </a:t>
            </a:r>
          </a:p>
          <a:p>
            <a:pPr marL="0" indent="0">
              <a:buNone/>
            </a:pPr>
            <a:endParaRPr lang="en-US" sz="2400" dirty="0">
              <a:latin typeface="Helvetica" pitchFamily="2" charset="0"/>
            </a:endParaRPr>
          </a:p>
        </p:txBody>
      </p:sp>
      <p:grpSp>
        <p:nvGrpSpPr>
          <p:cNvPr id="12" name="Group 11">
            <a:extLst>
              <a:ext uri="{FF2B5EF4-FFF2-40B4-BE49-F238E27FC236}">
                <a16:creationId xmlns:a16="http://schemas.microsoft.com/office/drawing/2014/main" id="{6C6FF199-D960-FF44-8076-4EBD354956B9}"/>
              </a:ext>
            </a:extLst>
          </p:cNvPr>
          <p:cNvGrpSpPr/>
          <p:nvPr/>
        </p:nvGrpSpPr>
        <p:grpSpPr>
          <a:xfrm>
            <a:off x="485353" y="3425971"/>
            <a:ext cx="1780764" cy="1289647"/>
            <a:chOff x="213890" y="1859728"/>
            <a:chExt cx="1780764" cy="1289647"/>
          </a:xfrm>
        </p:grpSpPr>
        <p:pic>
          <p:nvPicPr>
            <p:cNvPr id="9" name="Picture 8">
              <a:extLst>
                <a:ext uri="{FF2B5EF4-FFF2-40B4-BE49-F238E27FC236}">
                  <a16:creationId xmlns:a16="http://schemas.microsoft.com/office/drawing/2014/main" id="{A0090D17-8DE1-8E4E-AC19-D30A910CE9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63" y="1859728"/>
              <a:ext cx="1371791" cy="914528"/>
            </a:xfrm>
            <a:prstGeom prst="rect">
              <a:avLst/>
            </a:prstGeom>
          </p:spPr>
        </p:pic>
        <p:sp>
          <p:nvSpPr>
            <p:cNvPr id="10" name="TextBox 9">
              <a:extLst>
                <a:ext uri="{FF2B5EF4-FFF2-40B4-BE49-F238E27FC236}">
                  <a16:creationId xmlns:a16="http://schemas.microsoft.com/office/drawing/2014/main" id="{CAFA405D-E635-EC4A-A28E-3D84A69260C0}"/>
                </a:ext>
              </a:extLst>
            </p:cNvPr>
            <p:cNvSpPr txBox="1"/>
            <p:nvPr/>
          </p:nvSpPr>
          <p:spPr>
            <a:xfrm>
              <a:off x="213890" y="1888663"/>
              <a:ext cx="403185" cy="830997"/>
            </a:xfrm>
            <a:prstGeom prst="rect">
              <a:avLst/>
            </a:prstGeom>
            <a:noFill/>
          </p:spPr>
          <p:txBody>
            <a:bodyPr wrap="square" rtlCol="0">
              <a:spAutoFit/>
            </a:bodyPr>
            <a:lstStyle/>
            <a:p>
              <a:pPr algn="r"/>
              <a:r>
                <a:rPr lang="en-US" b="1" dirty="0"/>
                <a:t>2</a:t>
              </a:r>
            </a:p>
            <a:p>
              <a:pPr algn="r"/>
              <a:endParaRPr lang="en-US" sz="1200" b="1" dirty="0"/>
            </a:p>
            <a:p>
              <a:pPr algn="r"/>
              <a:r>
                <a:rPr lang="en-US" b="1" dirty="0"/>
                <a:t>1</a:t>
              </a:r>
            </a:p>
          </p:txBody>
        </p:sp>
        <p:sp>
          <p:nvSpPr>
            <p:cNvPr id="11" name="TextBox 10">
              <a:extLst>
                <a:ext uri="{FF2B5EF4-FFF2-40B4-BE49-F238E27FC236}">
                  <a16:creationId xmlns:a16="http://schemas.microsoft.com/office/drawing/2014/main" id="{5AC555CA-039D-7543-A4CE-EA6C566CFF28}"/>
                </a:ext>
              </a:extLst>
            </p:cNvPr>
            <p:cNvSpPr txBox="1"/>
            <p:nvPr/>
          </p:nvSpPr>
          <p:spPr>
            <a:xfrm>
              <a:off x="647892" y="2780043"/>
              <a:ext cx="1329400" cy="369332"/>
            </a:xfrm>
            <a:prstGeom prst="rect">
              <a:avLst/>
            </a:prstGeom>
            <a:noFill/>
          </p:spPr>
          <p:txBody>
            <a:bodyPr wrap="square" rtlCol="0">
              <a:spAutoFit/>
            </a:bodyPr>
            <a:lstStyle/>
            <a:p>
              <a:r>
                <a:rPr lang="en-US" b="1" dirty="0"/>
                <a:t>A       B       C</a:t>
              </a:r>
            </a:p>
          </p:txBody>
        </p:sp>
      </p:grpSp>
      <p:grpSp>
        <p:nvGrpSpPr>
          <p:cNvPr id="16" name="Group 15">
            <a:extLst>
              <a:ext uri="{FF2B5EF4-FFF2-40B4-BE49-F238E27FC236}">
                <a16:creationId xmlns:a16="http://schemas.microsoft.com/office/drawing/2014/main" id="{F7E0A07B-6D43-1540-95B9-FFBFCE77955E}"/>
              </a:ext>
            </a:extLst>
          </p:cNvPr>
          <p:cNvGrpSpPr/>
          <p:nvPr/>
        </p:nvGrpSpPr>
        <p:grpSpPr>
          <a:xfrm>
            <a:off x="2675790" y="3425971"/>
            <a:ext cx="1781254" cy="1289647"/>
            <a:chOff x="2029785" y="1859728"/>
            <a:chExt cx="1781254" cy="1289647"/>
          </a:xfrm>
        </p:grpSpPr>
        <p:pic>
          <p:nvPicPr>
            <p:cNvPr id="13" name="Picture 12">
              <a:extLst>
                <a:ext uri="{FF2B5EF4-FFF2-40B4-BE49-F238E27FC236}">
                  <a16:creationId xmlns:a16="http://schemas.microsoft.com/office/drawing/2014/main" id="{46B65371-0EF3-D142-ABE8-E2091188CC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9248" y="1859728"/>
              <a:ext cx="1371791" cy="914528"/>
            </a:xfrm>
            <a:prstGeom prst="rect">
              <a:avLst/>
            </a:prstGeom>
          </p:spPr>
        </p:pic>
        <p:sp>
          <p:nvSpPr>
            <p:cNvPr id="14" name="TextBox 13">
              <a:extLst>
                <a:ext uri="{FF2B5EF4-FFF2-40B4-BE49-F238E27FC236}">
                  <a16:creationId xmlns:a16="http://schemas.microsoft.com/office/drawing/2014/main" id="{36461DFC-ACF9-A64F-8EF2-83EF43407398}"/>
                </a:ext>
              </a:extLst>
            </p:cNvPr>
            <p:cNvSpPr txBox="1"/>
            <p:nvPr/>
          </p:nvSpPr>
          <p:spPr>
            <a:xfrm>
              <a:off x="2029785" y="1888663"/>
              <a:ext cx="403185" cy="830997"/>
            </a:xfrm>
            <a:prstGeom prst="rect">
              <a:avLst/>
            </a:prstGeom>
            <a:noFill/>
          </p:spPr>
          <p:txBody>
            <a:bodyPr wrap="square" rtlCol="0">
              <a:spAutoFit/>
            </a:bodyPr>
            <a:lstStyle/>
            <a:p>
              <a:pPr algn="r"/>
              <a:r>
                <a:rPr lang="en-US" b="1" dirty="0"/>
                <a:t>2</a:t>
              </a:r>
            </a:p>
            <a:p>
              <a:pPr algn="r"/>
              <a:endParaRPr lang="en-US" sz="1200" b="1" dirty="0"/>
            </a:p>
            <a:p>
              <a:pPr algn="r"/>
              <a:r>
                <a:rPr lang="en-US" b="1" dirty="0"/>
                <a:t>1</a:t>
              </a:r>
            </a:p>
          </p:txBody>
        </p:sp>
        <p:sp>
          <p:nvSpPr>
            <p:cNvPr id="15" name="TextBox 14">
              <a:extLst>
                <a:ext uri="{FF2B5EF4-FFF2-40B4-BE49-F238E27FC236}">
                  <a16:creationId xmlns:a16="http://schemas.microsoft.com/office/drawing/2014/main" id="{84BFA0D0-8C9F-9A48-868A-6EB5F3C73448}"/>
                </a:ext>
              </a:extLst>
            </p:cNvPr>
            <p:cNvSpPr txBox="1"/>
            <p:nvPr/>
          </p:nvSpPr>
          <p:spPr>
            <a:xfrm>
              <a:off x="2463787" y="2780043"/>
              <a:ext cx="1329400" cy="369332"/>
            </a:xfrm>
            <a:prstGeom prst="rect">
              <a:avLst/>
            </a:prstGeom>
            <a:noFill/>
          </p:spPr>
          <p:txBody>
            <a:bodyPr wrap="square" rtlCol="0">
              <a:spAutoFit/>
            </a:bodyPr>
            <a:lstStyle/>
            <a:p>
              <a:r>
                <a:rPr lang="en-US" b="1" dirty="0"/>
                <a:t>A       B       C</a:t>
              </a:r>
            </a:p>
          </p:txBody>
        </p:sp>
      </p:grpSp>
      <p:grpSp>
        <p:nvGrpSpPr>
          <p:cNvPr id="20" name="Group 19">
            <a:extLst>
              <a:ext uri="{FF2B5EF4-FFF2-40B4-BE49-F238E27FC236}">
                <a16:creationId xmlns:a16="http://schemas.microsoft.com/office/drawing/2014/main" id="{82C3170B-15E7-9A40-AAF2-C4C4BE40F615}"/>
              </a:ext>
            </a:extLst>
          </p:cNvPr>
          <p:cNvGrpSpPr/>
          <p:nvPr/>
        </p:nvGrpSpPr>
        <p:grpSpPr>
          <a:xfrm>
            <a:off x="4610103" y="3454906"/>
            <a:ext cx="1780765" cy="1289644"/>
            <a:chOff x="3846659" y="1859728"/>
            <a:chExt cx="1780765" cy="1289644"/>
          </a:xfrm>
        </p:grpSpPr>
        <p:pic>
          <p:nvPicPr>
            <p:cNvPr id="17" name="Picture 16">
              <a:extLst>
                <a:ext uri="{FF2B5EF4-FFF2-40B4-BE49-F238E27FC236}">
                  <a16:creationId xmlns:a16="http://schemas.microsoft.com/office/drawing/2014/main" id="{52B71431-0531-1B43-A9B0-D838F82350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5633" y="1859728"/>
              <a:ext cx="1371791" cy="914528"/>
            </a:xfrm>
            <a:prstGeom prst="rect">
              <a:avLst/>
            </a:prstGeom>
          </p:spPr>
        </p:pic>
        <p:sp>
          <p:nvSpPr>
            <p:cNvPr id="18" name="TextBox 17">
              <a:extLst>
                <a:ext uri="{FF2B5EF4-FFF2-40B4-BE49-F238E27FC236}">
                  <a16:creationId xmlns:a16="http://schemas.microsoft.com/office/drawing/2014/main" id="{57DB4631-DA7B-204D-8345-9A8E57EB865C}"/>
                </a:ext>
              </a:extLst>
            </p:cNvPr>
            <p:cNvSpPr txBox="1"/>
            <p:nvPr/>
          </p:nvSpPr>
          <p:spPr>
            <a:xfrm>
              <a:off x="3846659" y="1888660"/>
              <a:ext cx="403185" cy="830997"/>
            </a:xfrm>
            <a:prstGeom prst="rect">
              <a:avLst/>
            </a:prstGeom>
            <a:noFill/>
          </p:spPr>
          <p:txBody>
            <a:bodyPr wrap="square" rtlCol="0">
              <a:spAutoFit/>
            </a:bodyPr>
            <a:lstStyle/>
            <a:p>
              <a:pPr algn="r"/>
              <a:r>
                <a:rPr lang="en-US" b="1" dirty="0"/>
                <a:t>2</a:t>
              </a:r>
            </a:p>
            <a:p>
              <a:pPr algn="r"/>
              <a:endParaRPr lang="en-US" sz="1200" b="1" dirty="0"/>
            </a:p>
            <a:p>
              <a:pPr algn="r"/>
              <a:r>
                <a:rPr lang="en-US" b="1" dirty="0"/>
                <a:t>1</a:t>
              </a:r>
            </a:p>
          </p:txBody>
        </p:sp>
        <p:sp>
          <p:nvSpPr>
            <p:cNvPr id="19" name="TextBox 18">
              <a:extLst>
                <a:ext uri="{FF2B5EF4-FFF2-40B4-BE49-F238E27FC236}">
                  <a16:creationId xmlns:a16="http://schemas.microsoft.com/office/drawing/2014/main" id="{0EE96E2E-A08A-7842-9FB8-42EAA84C4730}"/>
                </a:ext>
              </a:extLst>
            </p:cNvPr>
            <p:cNvSpPr txBox="1"/>
            <p:nvPr/>
          </p:nvSpPr>
          <p:spPr>
            <a:xfrm>
              <a:off x="4280661" y="2780040"/>
              <a:ext cx="1329400" cy="369332"/>
            </a:xfrm>
            <a:prstGeom prst="rect">
              <a:avLst/>
            </a:prstGeom>
            <a:noFill/>
          </p:spPr>
          <p:txBody>
            <a:bodyPr wrap="square" rtlCol="0">
              <a:spAutoFit/>
            </a:bodyPr>
            <a:lstStyle/>
            <a:p>
              <a:r>
                <a:rPr lang="en-US" b="1" dirty="0"/>
                <a:t>A       B       C</a:t>
              </a:r>
            </a:p>
          </p:txBody>
        </p:sp>
      </p:grpSp>
      <p:grpSp>
        <p:nvGrpSpPr>
          <p:cNvPr id="24" name="Group 23">
            <a:extLst>
              <a:ext uri="{FF2B5EF4-FFF2-40B4-BE49-F238E27FC236}">
                <a16:creationId xmlns:a16="http://schemas.microsoft.com/office/drawing/2014/main" id="{D8C442FF-5D9A-C847-8300-1086BE559B31}"/>
              </a:ext>
            </a:extLst>
          </p:cNvPr>
          <p:cNvGrpSpPr/>
          <p:nvPr/>
        </p:nvGrpSpPr>
        <p:grpSpPr>
          <a:xfrm>
            <a:off x="6599268" y="3455852"/>
            <a:ext cx="1784390" cy="1288698"/>
            <a:chOff x="3848821" y="3308385"/>
            <a:chExt cx="1784390" cy="1288698"/>
          </a:xfrm>
        </p:grpSpPr>
        <p:pic>
          <p:nvPicPr>
            <p:cNvPr id="21" name="Picture 20">
              <a:extLst>
                <a:ext uri="{FF2B5EF4-FFF2-40B4-BE49-F238E27FC236}">
                  <a16:creationId xmlns:a16="http://schemas.microsoft.com/office/drawing/2014/main" id="{5E068F2B-3185-4849-A171-6A5B870859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61420" y="3308385"/>
              <a:ext cx="1371791" cy="914528"/>
            </a:xfrm>
            <a:prstGeom prst="rect">
              <a:avLst/>
            </a:prstGeom>
          </p:spPr>
        </p:pic>
        <p:sp>
          <p:nvSpPr>
            <p:cNvPr id="22" name="TextBox 21">
              <a:extLst>
                <a:ext uri="{FF2B5EF4-FFF2-40B4-BE49-F238E27FC236}">
                  <a16:creationId xmlns:a16="http://schemas.microsoft.com/office/drawing/2014/main" id="{4020849E-259F-EA4A-9356-E12FDE18ACD6}"/>
                </a:ext>
              </a:extLst>
            </p:cNvPr>
            <p:cNvSpPr txBox="1"/>
            <p:nvPr/>
          </p:nvSpPr>
          <p:spPr>
            <a:xfrm>
              <a:off x="3848821" y="3336371"/>
              <a:ext cx="403185" cy="830997"/>
            </a:xfrm>
            <a:prstGeom prst="rect">
              <a:avLst/>
            </a:prstGeom>
            <a:noFill/>
          </p:spPr>
          <p:txBody>
            <a:bodyPr wrap="square" rtlCol="0">
              <a:spAutoFit/>
            </a:bodyPr>
            <a:lstStyle/>
            <a:p>
              <a:pPr algn="r"/>
              <a:r>
                <a:rPr lang="en-US" b="1" dirty="0"/>
                <a:t>2</a:t>
              </a:r>
            </a:p>
            <a:p>
              <a:pPr algn="r"/>
              <a:endParaRPr lang="en-US" sz="1200" b="1" dirty="0"/>
            </a:p>
            <a:p>
              <a:pPr algn="r"/>
              <a:r>
                <a:rPr lang="en-US" b="1" dirty="0"/>
                <a:t>1</a:t>
              </a:r>
            </a:p>
          </p:txBody>
        </p:sp>
        <p:sp>
          <p:nvSpPr>
            <p:cNvPr id="23" name="TextBox 22">
              <a:extLst>
                <a:ext uri="{FF2B5EF4-FFF2-40B4-BE49-F238E27FC236}">
                  <a16:creationId xmlns:a16="http://schemas.microsoft.com/office/drawing/2014/main" id="{B57B9D7B-A61C-7349-8180-B48B1BBCB439}"/>
                </a:ext>
              </a:extLst>
            </p:cNvPr>
            <p:cNvSpPr txBox="1"/>
            <p:nvPr/>
          </p:nvSpPr>
          <p:spPr>
            <a:xfrm>
              <a:off x="4282823" y="4227751"/>
              <a:ext cx="1329400" cy="369332"/>
            </a:xfrm>
            <a:prstGeom prst="rect">
              <a:avLst/>
            </a:prstGeom>
            <a:noFill/>
          </p:spPr>
          <p:txBody>
            <a:bodyPr wrap="square" rtlCol="0">
              <a:spAutoFit/>
            </a:bodyPr>
            <a:lstStyle/>
            <a:p>
              <a:r>
                <a:rPr lang="en-US" b="1" dirty="0"/>
                <a:t>A       B       C</a:t>
              </a:r>
            </a:p>
          </p:txBody>
        </p:sp>
      </p:grpSp>
      <p:grpSp>
        <p:nvGrpSpPr>
          <p:cNvPr id="29" name="Group 28">
            <a:extLst>
              <a:ext uri="{FF2B5EF4-FFF2-40B4-BE49-F238E27FC236}">
                <a16:creationId xmlns:a16="http://schemas.microsoft.com/office/drawing/2014/main" id="{DFA8A13B-FA7A-A847-A125-4B4C374C5EDA}"/>
              </a:ext>
            </a:extLst>
          </p:cNvPr>
          <p:cNvGrpSpPr/>
          <p:nvPr/>
        </p:nvGrpSpPr>
        <p:grpSpPr>
          <a:xfrm>
            <a:off x="485353" y="5142809"/>
            <a:ext cx="1782939" cy="1289647"/>
            <a:chOff x="3850271" y="4757046"/>
            <a:chExt cx="1782939" cy="1289647"/>
          </a:xfrm>
        </p:grpSpPr>
        <p:pic>
          <p:nvPicPr>
            <p:cNvPr id="26" name="Picture 25">
              <a:extLst>
                <a:ext uri="{FF2B5EF4-FFF2-40B4-BE49-F238E27FC236}">
                  <a16:creationId xmlns:a16="http://schemas.microsoft.com/office/drawing/2014/main" id="{43617D20-8CFF-8841-A6C2-0D9AA7E001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61419" y="4757046"/>
              <a:ext cx="1371791" cy="914528"/>
            </a:xfrm>
            <a:prstGeom prst="rect">
              <a:avLst/>
            </a:prstGeom>
          </p:spPr>
        </p:pic>
        <p:sp>
          <p:nvSpPr>
            <p:cNvPr id="27" name="TextBox 26">
              <a:extLst>
                <a:ext uri="{FF2B5EF4-FFF2-40B4-BE49-F238E27FC236}">
                  <a16:creationId xmlns:a16="http://schemas.microsoft.com/office/drawing/2014/main" id="{011A229A-FAE8-7D4A-8893-F9520732C81A}"/>
                </a:ext>
              </a:extLst>
            </p:cNvPr>
            <p:cNvSpPr txBox="1"/>
            <p:nvPr/>
          </p:nvSpPr>
          <p:spPr>
            <a:xfrm>
              <a:off x="3850271" y="4785981"/>
              <a:ext cx="403185" cy="830997"/>
            </a:xfrm>
            <a:prstGeom prst="rect">
              <a:avLst/>
            </a:prstGeom>
            <a:noFill/>
          </p:spPr>
          <p:txBody>
            <a:bodyPr wrap="square" rtlCol="0">
              <a:spAutoFit/>
            </a:bodyPr>
            <a:lstStyle/>
            <a:p>
              <a:pPr algn="r"/>
              <a:r>
                <a:rPr lang="en-US" b="1" dirty="0"/>
                <a:t>2</a:t>
              </a:r>
            </a:p>
            <a:p>
              <a:pPr algn="r"/>
              <a:endParaRPr lang="en-US" sz="1200" b="1" dirty="0"/>
            </a:p>
            <a:p>
              <a:pPr algn="r"/>
              <a:r>
                <a:rPr lang="en-US" b="1" dirty="0"/>
                <a:t>1</a:t>
              </a:r>
            </a:p>
          </p:txBody>
        </p:sp>
        <p:sp>
          <p:nvSpPr>
            <p:cNvPr id="28" name="TextBox 27">
              <a:extLst>
                <a:ext uri="{FF2B5EF4-FFF2-40B4-BE49-F238E27FC236}">
                  <a16:creationId xmlns:a16="http://schemas.microsoft.com/office/drawing/2014/main" id="{A4F8224A-6A80-4444-86C7-2FB22ECC475B}"/>
                </a:ext>
              </a:extLst>
            </p:cNvPr>
            <p:cNvSpPr txBox="1"/>
            <p:nvPr/>
          </p:nvSpPr>
          <p:spPr>
            <a:xfrm>
              <a:off x="4284273" y="5677361"/>
              <a:ext cx="1329400" cy="369332"/>
            </a:xfrm>
            <a:prstGeom prst="rect">
              <a:avLst/>
            </a:prstGeom>
            <a:noFill/>
          </p:spPr>
          <p:txBody>
            <a:bodyPr wrap="square" rtlCol="0">
              <a:spAutoFit/>
            </a:bodyPr>
            <a:lstStyle/>
            <a:p>
              <a:r>
                <a:rPr lang="en-US" b="1" dirty="0"/>
                <a:t>A       B       C</a:t>
              </a:r>
            </a:p>
          </p:txBody>
        </p:sp>
      </p:grpSp>
      <p:grpSp>
        <p:nvGrpSpPr>
          <p:cNvPr id="33" name="Group 32">
            <a:extLst>
              <a:ext uri="{FF2B5EF4-FFF2-40B4-BE49-F238E27FC236}">
                <a16:creationId xmlns:a16="http://schemas.microsoft.com/office/drawing/2014/main" id="{05B656E0-EBD5-AC49-9A7C-E110442BBB83}"/>
              </a:ext>
            </a:extLst>
          </p:cNvPr>
          <p:cNvGrpSpPr/>
          <p:nvPr/>
        </p:nvGrpSpPr>
        <p:grpSpPr>
          <a:xfrm>
            <a:off x="2675790" y="5142367"/>
            <a:ext cx="1785652" cy="1290089"/>
            <a:chOff x="2031175" y="4757046"/>
            <a:chExt cx="1785652" cy="1290089"/>
          </a:xfrm>
        </p:grpSpPr>
        <p:pic>
          <p:nvPicPr>
            <p:cNvPr id="30" name="Picture 29">
              <a:extLst>
                <a:ext uri="{FF2B5EF4-FFF2-40B4-BE49-F238E27FC236}">
                  <a16:creationId xmlns:a16="http://schemas.microsoft.com/office/drawing/2014/main" id="{F14157BE-382E-A048-AE43-529C4C6D53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45036" y="4757046"/>
              <a:ext cx="1371791" cy="914528"/>
            </a:xfrm>
            <a:prstGeom prst="rect">
              <a:avLst/>
            </a:prstGeom>
          </p:spPr>
        </p:pic>
        <p:sp>
          <p:nvSpPr>
            <p:cNvPr id="31" name="TextBox 30">
              <a:extLst>
                <a:ext uri="{FF2B5EF4-FFF2-40B4-BE49-F238E27FC236}">
                  <a16:creationId xmlns:a16="http://schemas.microsoft.com/office/drawing/2014/main" id="{BD13FBE7-9543-354E-B4A4-B8DE4E319253}"/>
                </a:ext>
              </a:extLst>
            </p:cNvPr>
            <p:cNvSpPr txBox="1"/>
            <p:nvPr/>
          </p:nvSpPr>
          <p:spPr>
            <a:xfrm>
              <a:off x="2031175" y="4786423"/>
              <a:ext cx="403185" cy="830997"/>
            </a:xfrm>
            <a:prstGeom prst="rect">
              <a:avLst/>
            </a:prstGeom>
            <a:noFill/>
          </p:spPr>
          <p:txBody>
            <a:bodyPr wrap="square" rtlCol="0">
              <a:spAutoFit/>
            </a:bodyPr>
            <a:lstStyle/>
            <a:p>
              <a:pPr algn="r"/>
              <a:r>
                <a:rPr lang="en-US" b="1" dirty="0"/>
                <a:t>2</a:t>
              </a:r>
            </a:p>
            <a:p>
              <a:pPr algn="r"/>
              <a:endParaRPr lang="en-US" sz="1200" b="1" dirty="0"/>
            </a:p>
            <a:p>
              <a:pPr algn="r"/>
              <a:r>
                <a:rPr lang="en-US" b="1" dirty="0"/>
                <a:t>1</a:t>
              </a:r>
            </a:p>
          </p:txBody>
        </p:sp>
        <p:sp>
          <p:nvSpPr>
            <p:cNvPr id="32" name="TextBox 31">
              <a:extLst>
                <a:ext uri="{FF2B5EF4-FFF2-40B4-BE49-F238E27FC236}">
                  <a16:creationId xmlns:a16="http://schemas.microsoft.com/office/drawing/2014/main" id="{16EA3B89-4F58-1244-B1DD-C9B1CCD33C12}"/>
                </a:ext>
              </a:extLst>
            </p:cNvPr>
            <p:cNvSpPr txBox="1"/>
            <p:nvPr/>
          </p:nvSpPr>
          <p:spPr>
            <a:xfrm>
              <a:off x="2465177" y="5677803"/>
              <a:ext cx="1329400" cy="369332"/>
            </a:xfrm>
            <a:prstGeom prst="rect">
              <a:avLst/>
            </a:prstGeom>
            <a:noFill/>
          </p:spPr>
          <p:txBody>
            <a:bodyPr wrap="square" rtlCol="0">
              <a:spAutoFit/>
            </a:bodyPr>
            <a:lstStyle/>
            <a:p>
              <a:r>
                <a:rPr lang="en-US" b="1" dirty="0"/>
                <a:t>A       B       C</a:t>
              </a:r>
            </a:p>
          </p:txBody>
        </p:sp>
      </p:grpSp>
      <p:grpSp>
        <p:nvGrpSpPr>
          <p:cNvPr id="37" name="Group 36">
            <a:extLst>
              <a:ext uri="{FF2B5EF4-FFF2-40B4-BE49-F238E27FC236}">
                <a16:creationId xmlns:a16="http://schemas.microsoft.com/office/drawing/2014/main" id="{D9DAD22B-655F-8141-BAD6-C9C173510848}"/>
              </a:ext>
            </a:extLst>
          </p:cNvPr>
          <p:cNvGrpSpPr/>
          <p:nvPr/>
        </p:nvGrpSpPr>
        <p:grpSpPr>
          <a:xfrm>
            <a:off x="4612469" y="5143316"/>
            <a:ext cx="1780763" cy="1286815"/>
            <a:chOff x="219678" y="4757046"/>
            <a:chExt cx="1780763" cy="1286815"/>
          </a:xfrm>
        </p:grpSpPr>
        <p:pic>
          <p:nvPicPr>
            <p:cNvPr id="34" name="Picture 33">
              <a:extLst>
                <a:ext uri="{FF2B5EF4-FFF2-40B4-BE49-F238E27FC236}">
                  <a16:creationId xmlns:a16="http://schemas.microsoft.com/office/drawing/2014/main" id="{3F0A7038-0391-5544-A605-6881AC4DC5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8650" y="4757046"/>
              <a:ext cx="1371791" cy="914528"/>
            </a:xfrm>
            <a:prstGeom prst="rect">
              <a:avLst/>
            </a:prstGeom>
          </p:spPr>
        </p:pic>
        <p:sp>
          <p:nvSpPr>
            <p:cNvPr id="35" name="TextBox 34">
              <a:extLst>
                <a:ext uri="{FF2B5EF4-FFF2-40B4-BE49-F238E27FC236}">
                  <a16:creationId xmlns:a16="http://schemas.microsoft.com/office/drawing/2014/main" id="{33AC0DCC-0323-8C4F-8299-0F0A7D04388B}"/>
                </a:ext>
              </a:extLst>
            </p:cNvPr>
            <p:cNvSpPr txBox="1"/>
            <p:nvPr/>
          </p:nvSpPr>
          <p:spPr>
            <a:xfrm>
              <a:off x="219678" y="4783149"/>
              <a:ext cx="403185" cy="830997"/>
            </a:xfrm>
            <a:prstGeom prst="rect">
              <a:avLst/>
            </a:prstGeom>
            <a:noFill/>
          </p:spPr>
          <p:txBody>
            <a:bodyPr wrap="square" rtlCol="0">
              <a:spAutoFit/>
            </a:bodyPr>
            <a:lstStyle/>
            <a:p>
              <a:pPr algn="r"/>
              <a:r>
                <a:rPr lang="en-US" b="1" dirty="0"/>
                <a:t>2</a:t>
              </a:r>
            </a:p>
            <a:p>
              <a:pPr algn="r"/>
              <a:endParaRPr lang="en-US" sz="1200" b="1" dirty="0"/>
            </a:p>
            <a:p>
              <a:pPr algn="r"/>
              <a:r>
                <a:rPr lang="en-US" b="1" dirty="0"/>
                <a:t>1</a:t>
              </a:r>
            </a:p>
          </p:txBody>
        </p:sp>
        <p:sp>
          <p:nvSpPr>
            <p:cNvPr id="36" name="TextBox 35">
              <a:extLst>
                <a:ext uri="{FF2B5EF4-FFF2-40B4-BE49-F238E27FC236}">
                  <a16:creationId xmlns:a16="http://schemas.microsoft.com/office/drawing/2014/main" id="{0998CA91-F97E-CD42-83CA-0DE70C9B4A2D}"/>
                </a:ext>
              </a:extLst>
            </p:cNvPr>
            <p:cNvSpPr txBox="1"/>
            <p:nvPr/>
          </p:nvSpPr>
          <p:spPr>
            <a:xfrm>
              <a:off x="653680" y="5674529"/>
              <a:ext cx="1329400" cy="369332"/>
            </a:xfrm>
            <a:prstGeom prst="rect">
              <a:avLst/>
            </a:prstGeom>
            <a:noFill/>
          </p:spPr>
          <p:txBody>
            <a:bodyPr wrap="square" rtlCol="0">
              <a:spAutoFit/>
            </a:bodyPr>
            <a:lstStyle/>
            <a:p>
              <a:r>
                <a:rPr lang="en-US" b="1" dirty="0"/>
                <a:t>A       B       C</a:t>
              </a:r>
            </a:p>
          </p:txBody>
        </p:sp>
      </p:grpSp>
      <p:grpSp>
        <p:nvGrpSpPr>
          <p:cNvPr id="41" name="Group 40">
            <a:extLst>
              <a:ext uri="{FF2B5EF4-FFF2-40B4-BE49-F238E27FC236}">
                <a16:creationId xmlns:a16="http://schemas.microsoft.com/office/drawing/2014/main" id="{E137CD4C-8133-EB44-978C-D2D5565EB51A}"/>
              </a:ext>
            </a:extLst>
          </p:cNvPr>
          <p:cNvGrpSpPr/>
          <p:nvPr/>
        </p:nvGrpSpPr>
        <p:grpSpPr>
          <a:xfrm>
            <a:off x="6613508" y="5198351"/>
            <a:ext cx="1775990" cy="1289645"/>
            <a:chOff x="224451" y="3308385"/>
            <a:chExt cx="1775990" cy="1289645"/>
          </a:xfrm>
        </p:grpSpPr>
        <p:pic>
          <p:nvPicPr>
            <p:cNvPr id="38" name="Picture 37">
              <a:extLst>
                <a:ext uri="{FF2B5EF4-FFF2-40B4-BE49-F238E27FC236}">
                  <a16:creationId xmlns:a16="http://schemas.microsoft.com/office/drawing/2014/main" id="{CAE9ABE5-CC8A-D743-A84E-F4577B430F6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8650" y="3308385"/>
              <a:ext cx="1371791" cy="914528"/>
            </a:xfrm>
            <a:prstGeom prst="rect">
              <a:avLst/>
            </a:prstGeom>
          </p:spPr>
        </p:pic>
        <p:sp>
          <p:nvSpPr>
            <p:cNvPr id="39" name="TextBox 38">
              <a:extLst>
                <a:ext uri="{FF2B5EF4-FFF2-40B4-BE49-F238E27FC236}">
                  <a16:creationId xmlns:a16="http://schemas.microsoft.com/office/drawing/2014/main" id="{185661E2-0C1B-534D-B795-518A0DF950D8}"/>
                </a:ext>
              </a:extLst>
            </p:cNvPr>
            <p:cNvSpPr txBox="1"/>
            <p:nvPr/>
          </p:nvSpPr>
          <p:spPr>
            <a:xfrm>
              <a:off x="224451" y="3337318"/>
              <a:ext cx="403185" cy="830997"/>
            </a:xfrm>
            <a:prstGeom prst="rect">
              <a:avLst/>
            </a:prstGeom>
            <a:noFill/>
          </p:spPr>
          <p:txBody>
            <a:bodyPr wrap="square" rtlCol="0">
              <a:spAutoFit/>
            </a:bodyPr>
            <a:lstStyle/>
            <a:p>
              <a:pPr algn="r"/>
              <a:r>
                <a:rPr lang="en-US" b="1" dirty="0"/>
                <a:t>2</a:t>
              </a:r>
            </a:p>
            <a:p>
              <a:pPr algn="r"/>
              <a:endParaRPr lang="en-US" sz="1200" b="1" dirty="0"/>
            </a:p>
            <a:p>
              <a:pPr algn="r"/>
              <a:r>
                <a:rPr lang="en-US" b="1" dirty="0"/>
                <a:t>1</a:t>
              </a:r>
            </a:p>
          </p:txBody>
        </p:sp>
        <p:sp>
          <p:nvSpPr>
            <p:cNvPr id="40" name="TextBox 39">
              <a:extLst>
                <a:ext uri="{FF2B5EF4-FFF2-40B4-BE49-F238E27FC236}">
                  <a16:creationId xmlns:a16="http://schemas.microsoft.com/office/drawing/2014/main" id="{F834AA96-E9BC-0B45-9950-4B98289132A2}"/>
                </a:ext>
              </a:extLst>
            </p:cNvPr>
            <p:cNvSpPr txBox="1"/>
            <p:nvPr/>
          </p:nvSpPr>
          <p:spPr>
            <a:xfrm>
              <a:off x="658453" y="4228698"/>
              <a:ext cx="1329400" cy="369332"/>
            </a:xfrm>
            <a:prstGeom prst="rect">
              <a:avLst/>
            </a:prstGeom>
            <a:noFill/>
          </p:spPr>
          <p:txBody>
            <a:bodyPr wrap="square" rtlCol="0">
              <a:spAutoFit/>
            </a:bodyPr>
            <a:lstStyle/>
            <a:p>
              <a:r>
                <a:rPr lang="en-US" b="1" dirty="0"/>
                <a:t>A       B       C</a:t>
              </a:r>
            </a:p>
          </p:txBody>
        </p:sp>
      </p:grpSp>
      <mc:AlternateContent xmlns:mc="http://schemas.openxmlformats.org/markup-compatibility/2006" xmlns:a14="http://schemas.microsoft.com/office/drawing/2010/main">
        <mc:Choice Requires="a14">
          <p:sp>
            <p:nvSpPr>
              <p:cNvPr id="42" name="Content Placeholder 2">
                <a:extLst>
                  <a:ext uri="{FF2B5EF4-FFF2-40B4-BE49-F238E27FC236}">
                    <a16:creationId xmlns:a16="http://schemas.microsoft.com/office/drawing/2014/main" id="{807BA016-E00E-7342-B63A-3E2845D2C54B}"/>
                  </a:ext>
                </a:extLst>
              </p:cNvPr>
              <p:cNvSpPr txBox="1">
                <a:spLocks/>
              </p:cNvSpPr>
              <p:nvPr/>
            </p:nvSpPr>
            <p:spPr>
              <a:xfrm>
                <a:off x="8912842" y="3022682"/>
                <a:ext cx="3281943" cy="4351338"/>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Font typeface="Garamond" pitchFamily="18" charset="0"/>
                  <a:buNone/>
                </a:pPr>
                <a:r>
                  <a:rPr lang="en-US" sz="2400" b="1" dirty="0">
                    <a:latin typeface="Helvetica" pitchFamily="2" charset="0"/>
                  </a:rPr>
                  <a:t>Knowledge Base:</a:t>
                </a:r>
              </a:p>
              <a:p>
                <a14:m>
                  <m:oMath xmlns:m="http://schemas.openxmlformats.org/officeDocument/2006/math">
                    <m:r>
                      <a:rPr lang="en-US" sz="2400" i="1" smtClean="0">
                        <a:latin typeface="Cambria Math" panose="02040503050406030204" pitchFamily="18" charset="0"/>
                      </a:rPr>
                      <m:t>𝐵𝐴</m:t>
                    </m:r>
                    <m:r>
                      <a:rPr lang="en-US" sz="2400" i="1" smtClean="0">
                        <a:latin typeface="Cambria Math" panose="02040503050406030204" pitchFamily="18" charset="0"/>
                      </a:rPr>
                      <m:t>1</m:t>
                    </m:r>
                    <m:r>
                      <a:rPr lang="en-US" sz="2400" i="1" smtClean="0">
                        <a:latin typeface="Cambria Math" panose="02040503050406030204" pitchFamily="18" charset="0"/>
                      </a:rPr>
                      <m:t>↔</m:t>
                    </m:r>
                    <m:r>
                      <a:rPr lang="en-US" sz="2400" i="1" smtClean="0">
                        <a:latin typeface="Cambria Math" panose="02040503050406030204" pitchFamily="18" charset="0"/>
                      </a:rPr>
                      <m:t>𝑃𝐴</m:t>
                    </m:r>
                    <m:r>
                      <a:rPr lang="en-US" sz="2400" i="1" smtClean="0">
                        <a:latin typeface="Cambria Math" panose="02040503050406030204" pitchFamily="18" charset="0"/>
                      </a:rPr>
                      <m:t>2∨</m:t>
                    </m:r>
                    <m:r>
                      <a:rPr lang="en-US" sz="2400" i="1" smtClean="0">
                        <a:latin typeface="Cambria Math" panose="02040503050406030204" pitchFamily="18" charset="0"/>
                      </a:rPr>
                      <m:t>𝑃𝐵</m:t>
                    </m:r>
                    <m:r>
                      <a:rPr lang="en-US" sz="2400" i="1" smtClean="0">
                        <a:latin typeface="Cambria Math" panose="02040503050406030204" pitchFamily="18" charset="0"/>
                      </a:rPr>
                      <m:t>1</m:t>
                    </m:r>
                  </m:oMath>
                </a14:m>
                <a:endParaRPr lang="en-US" sz="2400" dirty="0">
                  <a:latin typeface="Helvetica" pitchFamily="2" charset="0"/>
                </a:endParaRPr>
              </a:p>
              <a:p>
                <a14:m>
                  <m:oMath xmlns:m="http://schemas.openxmlformats.org/officeDocument/2006/math">
                    <m:r>
                      <a:rPr lang="en-US" sz="2400" i="1" smtClean="0">
                        <a:solidFill>
                          <a:schemeClr val="tx1"/>
                        </a:solidFill>
                        <a:latin typeface="Cambria Math" panose="02040503050406030204" pitchFamily="18" charset="0"/>
                      </a:rPr>
                      <m:t>𝐵𝐵</m:t>
                    </m:r>
                    <m:r>
                      <a:rPr lang="en-US" sz="2400" i="1" smtClean="0">
                        <a:solidFill>
                          <a:schemeClr val="tx1"/>
                        </a:solidFill>
                        <a:latin typeface="Cambria Math" panose="02040503050406030204" pitchFamily="18" charset="0"/>
                      </a:rPr>
                      <m:t>1</m:t>
                    </m:r>
                    <m:r>
                      <a:rPr lang="en-US" sz="2400" i="1" smtClean="0">
                        <a:solidFill>
                          <a:schemeClr val="tx1"/>
                        </a:solidFill>
                        <a:latin typeface="Cambria Math" panose="02040503050406030204" pitchFamily="18" charset="0"/>
                      </a:rPr>
                      <m:t>↔</m:t>
                    </m:r>
                    <m:r>
                      <a:rPr lang="en-US" sz="2400" i="1" smtClean="0">
                        <a:solidFill>
                          <a:schemeClr val="tx1"/>
                        </a:solidFill>
                        <a:latin typeface="Cambria Math" panose="02040503050406030204" pitchFamily="18" charset="0"/>
                      </a:rPr>
                      <m:t>𝑃𝐵</m:t>
                    </m:r>
                    <m:r>
                      <a:rPr lang="en-US" sz="2400" i="1" smtClean="0">
                        <a:solidFill>
                          <a:schemeClr val="tx1"/>
                        </a:solidFill>
                        <a:latin typeface="Cambria Math" panose="02040503050406030204" pitchFamily="18" charset="0"/>
                      </a:rPr>
                      <m:t>2∨</m:t>
                    </m:r>
                    <m:r>
                      <a:rPr lang="en-US" sz="2400" i="1" smtClean="0">
                        <a:solidFill>
                          <a:schemeClr val="tx1"/>
                        </a:solidFill>
                        <a:latin typeface="Cambria Math" panose="02040503050406030204" pitchFamily="18" charset="0"/>
                      </a:rPr>
                      <m:t>𝑃𝐶</m:t>
                    </m:r>
                    <m:r>
                      <a:rPr lang="en-US" sz="2400" i="1" smtClean="0">
                        <a:solidFill>
                          <a:schemeClr val="tx1"/>
                        </a:solidFill>
                        <a:latin typeface="Cambria Math" panose="02040503050406030204" pitchFamily="18" charset="0"/>
                      </a:rPr>
                      <m:t>1</m:t>
                    </m:r>
                  </m:oMath>
                </a14:m>
                <a:endParaRPr lang="en-US" sz="2400" dirty="0">
                  <a:solidFill>
                    <a:schemeClr val="tx1"/>
                  </a:solidFill>
                  <a:latin typeface="Helvetica" pitchFamily="2" charset="0"/>
                </a:endParaRPr>
              </a:p>
              <a:p>
                <a:pPr marL="0" indent="0">
                  <a:buFont typeface="Garamond" pitchFamily="18" charset="0"/>
                  <a:buNone/>
                </a:pPr>
                <a:r>
                  <a:rPr lang="en-US" sz="2400" dirty="0">
                    <a:latin typeface="Helvetica" pitchFamily="2" charset="0"/>
                  </a:rPr>
                  <a:t>… and so on</a:t>
                </a:r>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𝐵𝐴</m:t>
                    </m:r>
                    <m:r>
                      <a:rPr lang="en-US" sz="2400" i="1">
                        <a:latin typeface="Cambria Math" panose="02040503050406030204" pitchFamily="18" charset="0"/>
                      </a:rPr>
                      <m:t>1</m:t>
                    </m:r>
                  </m:oMath>
                </a14:m>
                <a:endParaRPr lang="en-US" sz="2400" dirty="0">
                  <a:latin typeface="Helvetica" pitchFamily="2" charset="0"/>
                </a:endParaRPr>
              </a:p>
              <a:p>
                <a14:m>
                  <m:oMath xmlns:m="http://schemas.openxmlformats.org/officeDocument/2006/math">
                    <m:r>
                      <a:rPr lang="en-US" sz="2400" i="1" smtClean="0">
                        <a:solidFill>
                          <a:schemeClr val="tx1"/>
                        </a:solidFill>
                        <a:latin typeface="Cambria Math" panose="02040503050406030204" pitchFamily="18" charset="0"/>
                      </a:rPr>
                      <m:t>𝐵𝐵</m:t>
                    </m:r>
                    <m:r>
                      <a:rPr lang="en-US" sz="2400" i="1" smtClean="0">
                        <a:solidFill>
                          <a:schemeClr val="tx1"/>
                        </a:solidFill>
                        <a:latin typeface="Cambria Math" panose="02040503050406030204" pitchFamily="18" charset="0"/>
                      </a:rPr>
                      <m:t>1</m:t>
                    </m:r>
                  </m:oMath>
                </a14:m>
                <a:endParaRPr lang="en-US" sz="2400" dirty="0">
                  <a:solidFill>
                    <a:schemeClr val="tx1"/>
                  </a:solidFill>
                  <a:latin typeface="Helvetica" pitchFamily="2" charset="0"/>
                </a:endParaRPr>
              </a:p>
              <a:p>
                <a:pPr marL="0" indent="0">
                  <a:buFont typeface="Garamond" pitchFamily="18" charset="0"/>
                  <a:buNone/>
                </a:pPr>
                <a:endParaRPr lang="en-US" sz="2400" dirty="0">
                  <a:latin typeface="Helvetica" pitchFamily="2" charset="0"/>
                </a:endParaRPr>
              </a:p>
            </p:txBody>
          </p:sp>
        </mc:Choice>
        <mc:Fallback xmlns="">
          <p:sp>
            <p:nvSpPr>
              <p:cNvPr id="42" name="Content Placeholder 2">
                <a:extLst>
                  <a:ext uri="{FF2B5EF4-FFF2-40B4-BE49-F238E27FC236}">
                    <a16:creationId xmlns:a16="http://schemas.microsoft.com/office/drawing/2014/main" id="{807BA016-E00E-7342-B63A-3E2845D2C54B}"/>
                  </a:ext>
                </a:extLst>
              </p:cNvPr>
              <p:cNvSpPr txBox="1">
                <a:spLocks noRot="1" noChangeAspect="1" noMove="1" noResize="1" noEditPoints="1" noAdjustHandles="1" noChangeArrowheads="1" noChangeShapeType="1" noTextEdit="1"/>
              </p:cNvSpPr>
              <p:nvPr/>
            </p:nvSpPr>
            <p:spPr>
              <a:xfrm>
                <a:off x="8912842" y="3022682"/>
                <a:ext cx="3281943" cy="4351338"/>
              </a:xfrm>
              <a:prstGeom prst="rect">
                <a:avLst/>
              </a:prstGeom>
              <a:blipFill>
                <a:blip r:embed="rId11"/>
                <a:stretch>
                  <a:fillRect l="-2703"/>
                </a:stretch>
              </a:blipFill>
            </p:spPr>
            <p:txBody>
              <a:bodyPr/>
              <a:lstStyle/>
              <a:p>
                <a:r>
                  <a:rPr lang="en-US">
                    <a:noFill/>
                  </a:rPr>
                  <a:t> </a:t>
                </a:r>
              </a:p>
            </p:txBody>
          </p:sp>
        </mc:Fallback>
      </mc:AlternateContent>
    </p:spTree>
    <p:extLst>
      <p:ext uri="{BB962C8B-B14F-4D97-AF65-F5344CB8AC3E}">
        <p14:creationId xmlns:p14="http://schemas.microsoft.com/office/powerpoint/2010/main" val="2796422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Possible Worlds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3" y="2145983"/>
            <a:ext cx="10402981" cy="3849624"/>
          </a:xfrm>
        </p:spPr>
        <p:txBody>
          <a:bodyPr>
            <a:normAutofit/>
          </a:bodyPr>
          <a:lstStyle/>
          <a:p>
            <a:pPr marL="0" indent="0">
              <a:buNone/>
            </a:pPr>
            <a:r>
              <a:rPr lang="en-US" sz="2400" dirty="0">
                <a:latin typeface="Helvetica" pitchFamily="2" charset="0"/>
              </a:rPr>
              <a:t>For example, we know that there IS a breeze in B1, and we also know that there is only a Breeze in B1 if either there’s a pit in B2, or a pit in C1…</a:t>
            </a:r>
          </a:p>
          <a:p>
            <a:pPr marL="0" indent="0">
              <a:buNone/>
            </a:pPr>
            <a:endParaRPr lang="en-US" sz="2400" dirty="0">
              <a:latin typeface="Helvetica" pitchFamily="2" charset="0"/>
            </a:endParaRPr>
          </a:p>
        </p:txBody>
      </p:sp>
      <p:grpSp>
        <p:nvGrpSpPr>
          <p:cNvPr id="12" name="Group 11">
            <a:extLst>
              <a:ext uri="{FF2B5EF4-FFF2-40B4-BE49-F238E27FC236}">
                <a16:creationId xmlns:a16="http://schemas.microsoft.com/office/drawing/2014/main" id="{6C6FF199-D960-FF44-8076-4EBD354956B9}"/>
              </a:ext>
            </a:extLst>
          </p:cNvPr>
          <p:cNvGrpSpPr/>
          <p:nvPr/>
        </p:nvGrpSpPr>
        <p:grpSpPr>
          <a:xfrm>
            <a:off x="485353" y="3425971"/>
            <a:ext cx="1780764" cy="1289647"/>
            <a:chOff x="213890" y="1859728"/>
            <a:chExt cx="1780764" cy="1289647"/>
          </a:xfrm>
        </p:grpSpPr>
        <p:pic>
          <p:nvPicPr>
            <p:cNvPr id="9" name="Picture 8">
              <a:extLst>
                <a:ext uri="{FF2B5EF4-FFF2-40B4-BE49-F238E27FC236}">
                  <a16:creationId xmlns:a16="http://schemas.microsoft.com/office/drawing/2014/main" id="{A0090D17-8DE1-8E4E-AC19-D30A910CE9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63" y="1859728"/>
              <a:ext cx="1371791" cy="914528"/>
            </a:xfrm>
            <a:prstGeom prst="rect">
              <a:avLst/>
            </a:prstGeom>
          </p:spPr>
        </p:pic>
        <p:sp>
          <p:nvSpPr>
            <p:cNvPr id="10" name="TextBox 9">
              <a:extLst>
                <a:ext uri="{FF2B5EF4-FFF2-40B4-BE49-F238E27FC236}">
                  <a16:creationId xmlns:a16="http://schemas.microsoft.com/office/drawing/2014/main" id="{CAFA405D-E635-EC4A-A28E-3D84A69260C0}"/>
                </a:ext>
              </a:extLst>
            </p:cNvPr>
            <p:cNvSpPr txBox="1"/>
            <p:nvPr/>
          </p:nvSpPr>
          <p:spPr>
            <a:xfrm>
              <a:off x="213890" y="1888663"/>
              <a:ext cx="403185" cy="830997"/>
            </a:xfrm>
            <a:prstGeom prst="rect">
              <a:avLst/>
            </a:prstGeom>
            <a:noFill/>
          </p:spPr>
          <p:txBody>
            <a:bodyPr wrap="square" rtlCol="0">
              <a:spAutoFit/>
            </a:bodyPr>
            <a:lstStyle/>
            <a:p>
              <a:pPr algn="r"/>
              <a:r>
                <a:rPr lang="en-US" b="1" dirty="0"/>
                <a:t>2</a:t>
              </a:r>
            </a:p>
            <a:p>
              <a:pPr algn="r"/>
              <a:endParaRPr lang="en-US" sz="1200" b="1" dirty="0"/>
            </a:p>
            <a:p>
              <a:pPr algn="r"/>
              <a:r>
                <a:rPr lang="en-US" b="1" dirty="0"/>
                <a:t>1</a:t>
              </a:r>
            </a:p>
          </p:txBody>
        </p:sp>
        <p:sp>
          <p:nvSpPr>
            <p:cNvPr id="11" name="TextBox 10">
              <a:extLst>
                <a:ext uri="{FF2B5EF4-FFF2-40B4-BE49-F238E27FC236}">
                  <a16:creationId xmlns:a16="http://schemas.microsoft.com/office/drawing/2014/main" id="{5AC555CA-039D-7543-A4CE-EA6C566CFF28}"/>
                </a:ext>
              </a:extLst>
            </p:cNvPr>
            <p:cNvSpPr txBox="1"/>
            <p:nvPr/>
          </p:nvSpPr>
          <p:spPr>
            <a:xfrm>
              <a:off x="647892" y="2780043"/>
              <a:ext cx="1329400" cy="369332"/>
            </a:xfrm>
            <a:prstGeom prst="rect">
              <a:avLst/>
            </a:prstGeom>
            <a:noFill/>
          </p:spPr>
          <p:txBody>
            <a:bodyPr wrap="square" rtlCol="0">
              <a:spAutoFit/>
            </a:bodyPr>
            <a:lstStyle/>
            <a:p>
              <a:r>
                <a:rPr lang="en-US" b="1" dirty="0"/>
                <a:t>A       B       C</a:t>
              </a:r>
            </a:p>
          </p:txBody>
        </p:sp>
      </p:grpSp>
      <p:grpSp>
        <p:nvGrpSpPr>
          <p:cNvPr id="16" name="Group 15">
            <a:extLst>
              <a:ext uri="{FF2B5EF4-FFF2-40B4-BE49-F238E27FC236}">
                <a16:creationId xmlns:a16="http://schemas.microsoft.com/office/drawing/2014/main" id="{F7E0A07B-6D43-1540-95B9-FFBFCE77955E}"/>
              </a:ext>
            </a:extLst>
          </p:cNvPr>
          <p:cNvGrpSpPr/>
          <p:nvPr/>
        </p:nvGrpSpPr>
        <p:grpSpPr>
          <a:xfrm>
            <a:off x="2675790" y="3425971"/>
            <a:ext cx="1781254" cy="1289647"/>
            <a:chOff x="2029785" y="1859728"/>
            <a:chExt cx="1781254" cy="1289647"/>
          </a:xfrm>
        </p:grpSpPr>
        <p:pic>
          <p:nvPicPr>
            <p:cNvPr id="13" name="Picture 12">
              <a:extLst>
                <a:ext uri="{FF2B5EF4-FFF2-40B4-BE49-F238E27FC236}">
                  <a16:creationId xmlns:a16="http://schemas.microsoft.com/office/drawing/2014/main" id="{46B65371-0EF3-D142-ABE8-E2091188CC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9248" y="1859728"/>
              <a:ext cx="1371791" cy="914528"/>
            </a:xfrm>
            <a:prstGeom prst="rect">
              <a:avLst/>
            </a:prstGeom>
          </p:spPr>
        </p:pic>
        <p:sp>
          <p:nvSpPr>
            <p:cNvPr id="14" name="TextBox 13">
              <a:extLst>
                <a:ext uri="{FF2B5EF4-FFF2-40B4-BE49-F238E27FC236}">
                  <a16:creationId xmlns:a16="http://schemas.microsoft.com/office/drawing/2014/main" id="{36461DFC-ACF9-A64F-8EF2-83EF43407398}"/>
                </a:ext>
              </a:extLst>
            </p:cNvPr>
            <p:cNvSpPr txBox="1"/>
            <p:nvPr/>
          </p:nvSpPr>
          <p:spPr>
            <a:xfrm>
              <a:off x="2029785" y="1888663"/>
              <a:ext cx="403185" cy="830997"/>
            </a:xfrm>
            <a:prstGeom prst="rect">
              <a:avLst/>
            </a:prstGeom>
            <a:noFill/>
          </p:spPr>
          <p:txBody>
            <a:bodyPr wrap="square" rtlCol="0">
              <a:spAutoFit/>
            </a:bodyPr>
            <a:lstStyle/>
            <a:p>
              <a:pPr algn="r"/>
              <a:r>
                <a:rPr lang="en-US" b="1" dirty="0"/>
                <a:t>2</a:t>
              </a:r>
            </a:p>
            <a:p>
              <a:pPr algn="r"/>
              <a:endParaRPr lang="en-US" sz="1200" b="1" dirty="0"/>
            </a:p>
            <a:p>
              <a:pPr algn="r"/>
              <a:r>
                <a:rPr lang="en-US" b="1" dirty="0"/>
                <a:t>1</a:t>
              </a:r>
            </a:p>
          </p:txBody>
        </p:sp>
        <p:sp>
          <p:nvSpPr>
            <p:cNvPr id="15" name="TextBox 14">
              <a:extLst>
                <a:ext uri="{FF2B5EF4-FFF2-40B4-BE49-F238E27FC236}">
                  <a16:creationId xmlns:a16="http://schemas.microsoft.com/office/drawing/2014/main" id="{84BFA0D0-8C9F-9A48-868A-6EB5F3C73448}"/>
                </a:ext>
              </a:extLst>
            </p:cNvPr>
            <p:cNvSpPr txBox="1"/>
            <p:nvPr/>
          </p:nvSpPr>
          <p:spPr>
            <a:xfrm>
              <a:off x="2463787" y="2780043"/>
              <a:ext cx="1329400" cy="369332"/>
            </a:xfrm>
            <a:prstGeom prst="rect">
              <a:avLst/>
            </a:prstGeom>
            <a:noFill/>
          </p:spPr>
          <p:txBody>
            <a:bodyPr wrap="square" rtlCol="0">
              <a:spAutoFit/>
            </a:bodyPr>
            <a:lstStyle/>
            <a:p>
              <a:r>
                <a:rPr lang="en-US" b="1" dirty="0"/>
                <a:t>A       B       C</a:t>
              </a:r>
            </a:p>
          </p:txBody>
        </p:sp>
      </p:grpSp>
      <p:grpSp>
        <p:nvGrpSpPr>
          <p:cNvPr id="20" name="Group 19">
            <a:extLst>
              <a:ext uri="{FF2B5EF4-FFF2-40B4-BE49-F238E27FC236}">
                <a16:creationId xmlns:a16="http://schemas.microsoft.com/office/drawing/2014/main" id="{82C3170B-15E7-9A40-AAF2-C4C4BE40F615}"/>
              </a:ext>
            </a:extLst>
          </p:cNvPr>
          <p:cNvGrpSpPr/>
          <p:nvPr/>
        </p:nvGrpSpPr>
        <p:grpSpPr>
          <a:xfrm>
            <a:off x="4610103" y="3454906"/>
            <a:ext cx="1780765" cy="1289644"/>
            <a:chOff x="3846659" y="1859728"/>
            <a:chExt cx="1780765" cy="1289644"/>
          </a:xfrm>
        </p:grpSpPr>
        <p:pic>
          <p:nvPicPr>
            <p:cNvPr id="17" name="Picture 16">
              <a:extLst>
                <a:ext uri="{FF2B5EF4-FFF2-40B4-BE49-F238E27FC236}">
                  <a16:creationId xmlns:a16="http://schemas.microsoft.com/office/drawing/2014/main" id="{52B71431-0531-1B43-A9B0-D838F82350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5633" y="1859728"/>
              <a:ext cx="1371791" cy="914528"/>
            </a:xfrm>
            <a:prstGeom prst="rect">
              <a:avLst/>
            </a:prstGeom>
          </p:spPr>
        </p:pic>
        <p:sp>
          <p:nvSpPr>
            <p:cNvPr id="18" name="TextBox 17">
              <a:extLst>
                <a:ext uri="{FF2B5EF4-FFF2-40B4-BE49-F238E27FC236}">
                  <a16:creationId xmlns:a16="http://schemas.microsoft.com/office/drawing/2014/main" id="{57DB4631-DA7B-204D-8345-9A8E57EB865C}"/>
                </a:ext>
              </a:extLst>
            </p:cNvPr>
            <p:cNvSpPr txBox="1"/>
            <p:nvPr/>
          </p:nvSpPr>
          <p:spPr>
            <a:xfrm>
              <a:off x="3846659" y="1888660"/>
              <a:ext cx="403185" cy="830997"/>
            </a:xfrm>
            <a:prstGeom prst="rect">
              <a:avLst/>
            </a:prstGeom>
            <a:noFill/>
          </p:spPr>
          <p:txBody>
            <a:bodyPr wrap="square" rtlCol="0">
              <a:spAutoFit/>
            </a:bodyPr>
            <a:lstStyle/>
            <a:p>
              <a:pPr algn="r"/>
              <a:r>
                <a:rPr lang="en-US" b="1" dirty="0"/>
                <a:t>2</a:t>
              </a:r>
            </a:p>
            <a:p>
              <a:pPr algn="r"/>
              <a:endParaRPr lang="en-US" sz="1200" b="1" dirty="0"/>
            </a:p>
            <a:p>
              <a:pPr algn="r"/>
              <a:r>
                <a:rPr lang="en-US" b="1" dirty="0"/>
                <a:t>1</a:t>
              </a:r>
            </a:p>
          </p:txBody>
        </p:sp>
        <p:sp>
          <p:nvSpPr>
            <p:cNvPr id="19" name="TextBox 18">
              <a:extLst>
                <a:ext uri="{FF2B5EF4-FFF2-40B4-BE49-F238E27FC236}">
                  <a16:creationId xmlns:a16="http://schemas.microsoft.com/office/drawing/2014/main" id="{0EE96E2E-A08A-7842-9FB8-42EAA84C4730}"/>
                </a:ext>
              </a:extLst>
            </p:cNvPr>
            <p:cNvSpPr txBox="1"/>
            <p:nvPr/>
          </p:nvSpPr>
          <p:spPr>
            <a:xfrm>
              <a:off x="4280661" y="2780040"/>
              <a:ext cx="1329400" cy="369332"/>
            </a:xfrm>
            <a:prstGeom prst="rect">
              <a:avLst/>
            </a:prstGeom>
            <a:noFill/>
          </p:spPr>
          <p:txBody>
            <a:bodyPr wrap="square" rtlCol="0">
              <a:spAutoFit/>
            </a:bodyPr>
            <a:lstStyle/>
            <a:p>
              <a:r>
                <a:rPr lang="en-US" b="1" dirty="0"/>
                <a:t>A       B       C</a:t>
              </a:r>
            </a:p>
          </p:txBody>
        </p:sp>
      </p:grpSp>
      <p:grpSp>
        <p:nvGrpSpPr>
          <p:cNvPr id="24" name="Group 23">
            <a:extLst>
              <a:ext uri="{FF2B5EF4-FFF2-40B4-BE49-F238E27FC236}">
                <a16:creationId xmlns:a16="http://schemas.microsoft.com/office/drawing/2014/main" id="{D8C442FF-5D9A-C847-8300-1086BE559B31}"/>
              </a:ext>
            </a:extLst>
          </p:cNvPr>
          <p:cNvGrpSpPr/>
          <p:nvPr/>
        </p:nvGrpSpPr>
        <p:grpSpPr>
          <a:xfrm>
            <a:off x="6599268" y="3455852"/>
            <a:ext cx="1784390" cy="1288698"/>
            <a:chOff x="3848821" y="3308385"/>
            <a:chExt cx="1784390" cy="1288698"/>
          </a:xfrm>
        </p:grpSpPr>
        <p:pic>
          <p:nvPicPr>
            <p:cNvPr id="21" name="Picture 20">
              <a:extLst>
                <a:ext uri="{FF2B5EF4-FFF2-40B4-BE49-F238E27FC236}">
                  <a16:creationId xmlns:a16="http://schemas.microsoft.com/office/drawing/2014/main" id="{5E068F2B-3185-4849-A171-6A5B870859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61420" y="3308385"/>
              <a:ext cx="1371791" cy="914528"/>
            </a:xfrm>
            <a:prstGeom prst="rect">
              <a:avLst/>
            </a:prstGeom>
          </p:spPr>
        </p:pic>
        <p:sp>
          <p:nvSpPr>
            <p:cNvPr id="22" name="TextBox 21">
              <a:extLst>
                <a:ext uri="{FF2B5EF4-FFF2-40B4-BE49-F238E27FC236}">
                  <a16:creationId xmlns:a16="http://schemas.microsoft.com/office/drawing/2014/main" id="{4020849E-259F-EA4A-9356-E12FDE18ACD6}"/>
                </a:ext>
              </a:extLst>
            </p:cNvPr>
            <p:cNvSpPr txBox="1"/>
            <p:nvPr/>
          </p:nvSpPr>
          <p:spPr>
            <a:xfrm>
              <a:off x="3848821" y="3336371"/>
              <a:ext cx="403185" cy="830997"/>
            </a:xfrm>
            <a:prstGeom prst="rect">
              <a:avLst/>
            </a:prstGeom>
            <a:noFill/>
          </p:spPr>
          <p:txBody>
            <a:bodyPr wrap="square" rtlCol="0">
              <a:spAutoFit/>
            </a:bodyPr>
            <a:lstStyle/>
            <a:p>
              <a:pPr algn="r"/>
              <a:r>
                <a:rPr lang="en-US" b="1" dirty="0"/>
                <a:t>2</a:t>
              </a:r>
            </a:p>
            <a:p>
              <a:pPr algn="r"/>
              <a:endParaRPr lang="en-US" sz="1200" b="1" dirty="0"/>
            </a:p>
            <a:p>
              <a:pPr algn="r"/>
              <a:r>
                <a:rPr lang="en-US" b="1" dirty="0"/>
                <a:t>1</a:t>
              </a:r>
            </a:p>
          </p:txBody>
        </p:sp>
        <p:sp>
          <p:nvSpPr>
            <p:cNvPr id="23" name="TextBox 22">
              <a:extLst>
                <a:ext uri="{FF2B5EF4-FFF2-40B4-BE49-F238E27FC236}">
                  <a16:creationId xmlns:a16="http://schemas.microsoft.com/office/drawing/2014/main" id="{B57B9D7B-A61C-7349-8180-B48B1BBCB439}"/>
                </a:ext>
              </a:extLst>
            </p:cNvPr>
            <p:cNvSpPr txBox="1"/>
            <p:nvPr/>
          </p:nvSpPr>
          <p:spPr>
            <a:xfrm>
              <a:off x="4282823" y="4227751"/>
              <a:ext cx="1329400" cy="369332"/>
            </a:xfrm>
            <a:prstGeom prst="rect">
              <a:avLst/>
            </a:prstGeom>
            <a:noFill/>
          </p:spPr>
          <p:txBody>
            <a:bodyPr wrap="square" rtlCol="0">
              <a:spAutoFit/>
            </a:bodyPr>
            <a:lstStyle/>
            <a:p>
              <a:r>
                <a:rPr lang="en-US" b="1" dirty="0"/>
                <a:t>A       B       C</a:t>
              </a:r>
            </a:p>
          </p:txBody>
        </p:sp>
      </p:grpSp>
      <p:grpSp>
        <p:nvGrpSpPr>
          <p:cNvPr id="29" name="Group 28">
            <a:extLst>
              <a:ext uri="{FF2B5EF4-FFF2-40B4-BE49-F238E27FC236}">
                <a16:creationId xmlns:a16="http://schemas.microsoft.com/office/drawing/2014/main" id="{DFA8A13B-FA7A-A847-A125-4B4C374C5EDA}"/>
              </a:ext>
            </a:extLst>
          </p:cNvPr>
          <p:cNvGrpSpPr/>
          <p:nvPr/>
        </p:nvGrpSpPr>
        <p:grpSpPr>
          <a:xfrm>
            <a:off x="485353" y="5142809"/>
            <a:ext cx="1782939" cy="1289647"/>
            <a:chOff x="3850271" y="4757046"/>
            <a:chExt cx="1782939" cy="1289647"/>
          </a:xfrm>
        </p:grpSpPr>
        <p:pic>
          <p:nvPicPr>
            <p:cNvPr id="26" name="Picture 25">
              <a:extLst>
                <a:ext uri="{FF2B5EF4-FFF2-40B4-BE49-F238E27FC236}">
                  <a16:creationId xmlns:a16="http://schemas.microsoft.com/office/drawing/2014/main" id="{43617D20-8CFF-8841-A6C2-0D9AA7E001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61419" y="4757046"/>
              <a:ext cx="1371791" cy="914528"/>
            </a:xfrm>
            <a:prstGeom prst="rect">
              <a:avLst/>
            </a:prstGeom>
          </p:spPr>
        </p:pic>
        <p:sp>
          <p:nvSpPr>
            <p:cNvPr id="27" name="TextBox 26">
              <a:extLst>
                <a:ext uri="{FF2B5EF4-FFF2-40B4-BE49-F238E27FC236}">
                  <a16:creationId xmlns:a16="http://schemas.microsoft.com/office/drawing/2014/main" id="{011A229A-FAE8-7D4A-8893-F9520732C81A}"/>
                </a:ext>
              </a:extLst>
            </p:cNvPr>
            <p:cNvSpPr txBox="1"/>
            <p:nvPr/>
          </p:nvSpPr>
          <p:spPr>
            <a:xfrm>
              <a:off x="3850271" y="4785981"/>
              <a:ext cx="403185" cy="830997"/>
            </a:xfrm>
            <a:prstGeom prst="rect">
              <a:avLst/>
            </a:prstGeom>
            <a:noFill/>
          </p:spPr>
          <p:txBody>
            <a:bodyPr wrap="square" rtlCol="0">
              <a:spAutoFit/>
            </a:bodyPr>
            <a:lstStyle/>
            <a:p>
              <a:pPr algn="r"/>
              <a:r>
                <a:rPr lang="en-US" b="1" dirty="0"/>
                <a:t>2</a:t>
              </a:r>
            </a:p>
            <a:p>
              <a:pPr algn="r"/>
              <a:endParaRPr lang="en-US" sz="1200" b="1" dirty="0"/>
            </a:p>
            <a:p>
              <a:pPr algn="r"/>
              <a:r>
                <a:rPr lang="en-US" b="1" dirty="0"/>
                <a:t>1</a:t>
              </a:r>
            </a:p>
          </p:txBody>
        </p:sp>
        <p:sp>
          <p:nvSpPr>
            <p:cNvPr id="28" name="TextBox 27">
              <a:extLst>
                <a:ext uri="{FF2B5EF4-FFF2-40B4-BE49-F238E27FC236}">
                  <a16:creationId xmlns:a16="http://schemas.microsoft.com/office/drawing/2014/main" id="{A4F8224A-6A80-4444-86C7-2FB22ECC475B}"/>
                </a:ext>
              </a:extLst>
            </p:cNvPr>
            <p:cNvSpPr txBox="1"/>
            <p:nvPr/>
          </p:nvSpPr>
          <p:spPr>
            <a:xfrm>
              <a:off x="4284273" y="5677361"/>
              <a:ext cx="1329400" cy="369332"/>
            </a:xfrm>
            <a:prstGeom prst="rect">
              <a:avLst/>
            </a:prstGeom>
            <a:noFill/>
          </p:spPr>
          <p:txBody>
            <a:bodyPr wrap="square" rtlCol="0">
              <a:spAutoFit/>
            </a:bodyPr>
            <a:lstStyle/>
            <a:p>
              <a:r>
                <a:rPr lang="en-US" b="1" dirty="0"/>
                <a:t>A       B       C</a:t>
              </a:r>
            </a:p>
          </p:txBody>
        </p:sp>
      </p:grpSp>
      <p:grpSp>
        <p:nvGrpSpPr>
          <p:cNvPr id="33" name="Group 32">
            <a:extLst>
              <a:ext uri="{FF2B5EF4-FFF2-40B4-BE49-F238E27FC236}">
                <a16:creationId xmlns:a16="http://schemas.microsoft.com/office/drawing/2014/main" id="{05B656E0-EBD5-AC49-9A7C-E110442BBB83}"/>
              </a:ext>
            </a:extLst>
          </p:cNvPr>
          <p:cNvGrpSpPr/>
          <p:nvPr/>
        </p:nvGrpSpPr>
        <p:grpSpPr>
          <a:xfrm>
            <a:off x="2675790" y="5142367"/>
            <a:ext cx="1785652" cy="1290089"/>
            <a:chOff x="2031175" y="4757046"/>
            <a:chExt cx="1785652" cy="1290089"/>
          </a:xfrm>
        </p:grpSpPr>
        <p:pic>
          <p:nvPicPr>
            <p:cNvPr id="30" name="Picture 29">
              <a:extLst>
                <a:ext uri="{FF2B5EF4-FFF2-40B4-BE49-F238E27FC236}">
                  <a16:creationId xmlns:a16="http://schemas.microsoft.com/office/drawing/2014/main" id="{F14157BE-382E-A048-AE43-529C4C6D53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45036" y="4757046"/>
              <a:ext cx="1371791" cy="914528"/>
            </a:xfrm>
            <a:prstGeom prst="rect">
              <a:avLst/>
            </a:prstGeom>
          </p:spPr>
        </p:pic>
        <p:sp>
          <p:nvSpPr>
            <p:cNvPr id="31" name="TextBox 30">
              <a:extLst>
                <a:ext uri="{FF2B5EF4-FFF2-40B4-BE49-F238E27FC236}">
                  <a16:creationId xmlns:a16="http://schemas.microsoft.com/office/drawing/2014/main" id="{BD13FBE7-9543-354E-B4A4-B8DE4E319253}"/>
                </a:ext>
              </a:extLst>
            </p:cNvPr>
            <p:cNvSpPr txBox="1"/>
            <p:nvPr/>
          </p:nvSpPr>
          <p:spPr>
            <a:xfrm>
              <a:off x="2031175" y="4786423"/>
              <a:ext cx="403185" cy="830997"/>
            </a:xfrm>
            <a:prstGeom prst="rect">
              <a:avLst/>
            </a:prstGeom>
            <a:noFill/>
          </p:spPr>
          <p:txBody>
            <a:bodyPr wrap="square" rtlCol="0">
              <a:spAutoFit/>
            </a:bodyPr>
            <a:lstStyle/>
            <a:p>
              <a:pPr algn="r"/>
              <a:r>
                <a:rPr lang="en-US" b="1" dirty="0"/>
                <a:t>2</a:t>
              </a:r>
            </a:p>
            <a:p>
              <a:pPr algn="r"/>
              <a:endParaRPr lang="en-US" sz="1200" b="1" dirty="0"/>
            </a:p>
            <a:p>
              <a:pPr algn="r"/>
              <a:r>
                <a:rPr lang="en-US" b="1" dirty="0"/>
                <a:t>1</a:t>
              </a:r>
            </a:p>
          </p:txBody>
        </p:sp>
        <p:sp>
          <p:nvSpPr>
            <p:cNvPr id="32" name="TextBox 31">
              <a:extLst>
                <a:ext uri="{FF2B5EF4-FFF2-40B4-BE49-F238E27FC236}">
                  <a16:creationId xmlns:a16="http://schemas.microsoft.com/office/drawing/2014/main" id="{16EA3B89-4F58-1244-B1DD-C9B1CCD33C12}"/>
                </a:ext>
              </a:extLst>
            </p:cNvPr>
            <p:cNvSpPr txBox="1"/>
            <p:nvPr/>
          </p:nvSpPr>
          <p:spPr>
            <a:xfrm>
              <a:off x="2465177" y="5677803"/>
              <a:ext cx="1329400" cy="369332"/>
            </a:xfrm>
            <a:prstGeom prst="rect">
              <a:avLst/>
            </a:prstGeom>
            <a:noFill/>
          </p:spPr>
          <p:txBody>
            <a:bodyPr wrap="square" rtlCol="0">
              <a:spAutoFit/>
            </a:bodyPr>
            <a:lstStyle/>
            <a:p>
              <a:r>
                <a:rPr lang="en-US" b="1" dirty="0"/>
                <a:t>A       B       C</a:t>
              </a:r>
            </a:p>
          </p:txBody>
        </p:sp>
      </p:grpSp>
      <p:grpSp>
        <p:nvGrpSpPr>
          <p:cNvPr id="37" name="Group 36">
            <a:extLst>
              <a:ext uri="{FF2B5EF4-FFF2-40B4-BE49-F238E27FC236}">
                <a16:creationId xmlns:a16="http://schemas.microsoft.com/office/drawing/2014/main" id="{D9DAD22B-655F-8141-BAD6-C9C173510848}"/>
              </a:ext>
            </a:extLst>
          </p:cNvPr>
          <p:cNvGrpSpPr/>
          <p:nvPr/>
        </p:nvGrpSpPr>
        <p:grpSpPr>
          <a:xfrm>
            <a:off x="4612469" y="5143316"/>
            <a:ext cx="1780763" cy="1286815"/>
            <a:chOff x="219678" y="4757046"/>
            <a:chExt cx="1780763" cy="1286815"/>
          </a:xfrm>
        </p:grpSpPr>
        <p:pic>
          <p:nvPicPr>
            <p:cNvPr id="34" name="Picture 33">
              <a:extLst>
                <a:ext uri="{FF2B5EF4-FFF2-40B4-BE49-F238E27FC236}">
                  <a16:creationId xmlns:a16="http://schemas.microsoft.com/office/drawing/2014/main" id="{3F0A7038-0391-5544-A605-6881AC4DC5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8650" y="4757046"/>
              <a:ext cx="1371791" cy="914528"/>
            </a:xfrm>
            <a:prstGeom prst="rect">
              <a:avLst/>
            </a:prstGeom>
          </p:spPr>
        </p:pic>
        <p:sp>
          <p:nvSpPr>
            <p:cNvPr id="35" name="TextBox 34">
              <a:extLst>
                <a:ext uri="{FF2B5EF4-FFF2-40B4-BE49-F238E27FC236}">
                  <a16:creationId xmlns:a16="http://schemas.microsoft.com/office/drawing/2014/main" id="{33AC0DCC-0323-8C4F-8299-0F0A7D04388B}"/>
                </a:ext>
              </a:extLst>
            </p:cNvPr>
            <p:cNvSpPr txBox="1"/>
            <p:nvPr/>
          </p:nvSpPr>
          <p:spPr>
            <a:xfrm>
              <a:off x="219678" y="4783149"/>
              <a:ext cx="403185" cy="830997"/>
            </a:xfrm>
            <a:prstGeom prst="rect">
              <a:avLst/>
            </a:prstGeom>
            <a:noFill/>
          </p:spPr>
          <p:txBody>
            <a:bodyPr wrap="square" rtlCol="0">
              <a:spAutoFit/>
            </a:bodyPr>
            <a:lstStyle/>
            <a:p>
              <a:pPr algn="r"/>
              <a:r>
                <a:rPr lang="en-US" b="1" dirty="0"/>
                <a:t>2</a:t>
              </a:r>
            </a:p>
            <a:p>
              <a:pPr algn="r"/>
              <a:endParaRPr lang="en-US" sz="1200" b="1" dirty="0"/>
            </a:p>
            <a:p>
              <a:pPr algn="r"/>
              <a:r>
                <a:rPr lang="en-US" b="1" dirty="0"/>
                <a:t>1</a:t>
              </a:r>
            </a:p>
          </p:txBody>
        </p:sp>
        <p:sp>
          <p:nvSpPr>
            <p:cNvPr id="36" name="TextBox 35">
              <a:extLst>
                <a:ext uri="{FF2B5EF4-FFF2-40B4-BE49-F238E27FC236}">
                  <a16:creationId xmlns:a16="http://schemas.microsoft.com/office/drawing/2014/main" id="{0998CA91-F97E-CD42-83CA-0DE70C9B4A2D}"/>
                </a:ext>
              </a:extLst>
            </p:cNvPr>
            <p:cNvSpPr txBox="1"/>
            <p:nvPr/>
          </p:nvSpPr>
          <p:spPr>
            <a:xfrm>
              <a:off x="653680" y="5674529"/>
              <a:ext cx="1329400" cy="369332"/>
            </a:xfrm>
            <a:prstGeom prst="rect">
              <a:avLst/>
            </a:prstGeom>
            <a:noFill/>
          </p:spPr>
          <p:txBody>
            <a:bodyPr wrap="square" rtlCol="0">
              <a:spAutoFit/>
            </a:bodyPr>
            <a:lstStyle/>
            <a:p>
              <a:r>
                <a:rPr lang="en-US" b="1" dirty="0"/>
                <a:t>A       B       C</a:t>
              </a:r>
            </a:p>
          </p:txBody>
        </p:sp>
      </p:grpSp>
      <p:grpSp>
        <p:nvGrpSpPr>
          <p:cNvPr id="41" name="Group 40">
            <a:extLst>
              <a:ext uri="{FF2B5EF4-FFF2-40B4-BE49-F238E27FC236}">
                <a16:creationId xmlns:a16="http://schemas.microsoft.com/office/drawing/2014/main" id="{E137CD4C-8133-EB44-978C-D2D5565EB51A}"/>
              </a:ext>
            </a:extLst>
          </p:cNvPr>
          <p:cNvGrpSpPr/>
          <p:nvPr/>
        </p:nvGrpSpPr>
        <p:grpSpPr>
          <a:xfrm>
            <a:off x="6613508" y="5198351"/>
            <a:ext cx="1775990" cy="1289645"/>
            <a:chOff x="224451" y="3308385"/>
            <a:chExt cx="1775990" cy="1289645"/>
          </a:xfrm>
        </p:grpSpPr>
        <p:pic>
          <p:nvPicPr>
            <p:cNvPr id="38" name="Picture 37">
              <a:extLst>
                <a:ext uri="{FF2B5EF4-FFF2-40B4-BE49-F238E27FC236}">
                  <a16:creationId xmlns:a16="http://schemas.microsoft.com/office/drawing/2014/main" id="{CAE9ABE5-CC8A-D743-A84E-F4577B430F6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8650" y="3308385"/>
              <a:ext cx="1371791" cy="914528"/>
            </a:xfrm>
            <a:prstGeom prst="rect">
              <a:avLst/>
            </a:prstGeom>
          </p:spPr>
        </p:pic>
        <p:sp>
          <p:nvSpPr>
            <p:cNvPr id="39" name="TextBox 38">
              <a:extLst>
                <a:ext uri="{FF2B5EF4-FFF2-40B4-BE49-F238E27FC236}">
                  <a16:creationId xmlns:a16="http://schemas.microsoft.com/office/drawing/2014/main" id="{185661E2-0C1B-534D-B795-518A0DF950D8}"/>
                </a:ext>
              </a:extLst>
            </p:cNvPr>
            <p:cNvSpPr txBox="1"/>
            <p:nvPr/>
          </p:nvSpPr>
          <p:spPr>
            <a:xfrm>
              <a:off x="224451" y="3337318"/>
              <a:ext cx="403185" cy="830997"/>
            </a:xfrm>
            <a:prstGeom prst="rect">
              <a:avLst/>
            </a:prstGeom>
            <a:noFill/>
          </p:spPr>
          <p:txBody>
            <a:bodyPr wrap="square" rtlCol="0">
              <a:spAutoFit/>
            </a:bodyPr>
            <a:lstStyle/>
            <a:p>
              <a:pPr algn="r"/>
              <a:r>
                <a:rPr lang="en-US" b="1" dirty="0"/>
                <a:t>2</a:t>
              </a:r>
            </a:p>
            <a:p>
              <a:pPr algn="r"/>
              <a:endParaRPr lang="en-US" sz="1200" b="1" dirty="0"/>
            </a:p>
            <a:p>
              <a:pPr algn="r"/>
              <a:r>
                <a:rPr lang="en-US" b="1" dirty="0"/>
                <a:t>1</a:t>
              </a:r>
            </a:p>
          </p:txBody>
        </p:sp>
        <p:sp>
          <p:nvSpPr>
            <p:cNvPr id="40" name="TextBox 39">
              <a:extLst>
                <a:ext uri="{FF2B5EF4-FFF2-40B4-BE49-F238E27FC236}">
                  <a16:creationId xmlns:a16="http://schemas.microsoft.com/office/drawing/2014/main" id="{F834AA96-E9BC-0B45-9950-4B98289132A2}"/>
                </a:ext>
              </a:extLst>
            </p:cNvPr>
            <p:cNvSpPr txBox="1"/>
            <p:nvPr/>
          </p:nvSpPr>
          <p:spPr>
            <a:xfrm>
              <a:off x="658453" y="4228698"/>
              <a:ext cx="1329400" cy="369332"/>
            </a:xfrm>
            <a:prstGeom prst="rect">
              <a:avLst/>
            </a:prstGeom>
            <a:noFill/>
          </p:spPr>
          <p:txBody>
            <a:bodyPr wrap="square" rtlCol="0">
              <a:spAutoFit/>
            </a:bodyPr>
            <a:lstStyle/>
            <a:p>
              <a:r>
                <a:rPr lang="en-US" b="1" dirty="0"/>
                <a:t>A       B       C</a:t>
              </a:r>
            </a:p>
          </p:txBody>
        </p:sp>
      </p:grpSp>
      <mc:AlternateContent xmlns:mc="http://schemas.openxmlformats.org/markup-compatibility/2006" xmlns:a14="http://schemas.microsoft.com/office/drawing/2010/main">
        <mc:Choice Requires="a14">
          <p:sp>
            <p:nvSpPr>
              <p:cNvPr id="42" name="Content Placeholder 2">
                <a:extLst>
                  <a:ext uri="{FF2B5EF4-FFF2-40B4-BE49-F238E27FC236}">
                    <a16:creationId xmlns:a16="http://schemas.microsoft.com/office/drawing/2014/main" id="{807BA016-E00E-7342-B63A-3E2845D2C54B}"/>
                  </a:ext>
                </a:extLst>
              </p:cNvPr>
              <p:cNvSpPr txBox="1">
                <a:spLocks/>
              </p:cNvSpPr>
              <p:nvPr/>
            </p:nvSpPr>
            <p:spPr>
              <a:xfrm>
                <a:off x="8912842" y="3022682"/>
                <a:ext cx="3281943" cy="4351338"/>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Font typeface="Garamond" pitchFamily="18" charset="0"/>
                  <a:buNone/>
                </a:pPr>
                <a:r>
                  <a:rPr lang="en-US" sz="2400" b="1" dirty="0">
                    <a:latin typeface="Helvetica" pitchFamily="2" charset="0"/>
                  </a:rPr>
                  <a:t>Knowledge Base:</a:t>
                </a:r>
              </a:p>
              <a:p>
                <a14:m>
                  <m:oMath xmlns:m="http://schemas.openxmlformats.org/officeDocument/2006/math">
                    <m:r>
                      <a:rPr lang="en-US" sz="2400" i="1" smtClean="0">
                        <a:latin typeface="Cambria Math" panose="02040503050406030204" pitchFamily="18" charset="0"/>
                      </a:rPr>
                      <m:t>𝐵𝐴</m:t>
                    </m:r>
                    <m:r>
                      <a:rPr lang="en-US" sz="2400" i="1" smtClean="0">
                        <a:latin typeface="Cambria Math" panose="02040503050406030204" pitchFamily="18" charset="0"/>
                      </a:rPr>
                      <m:t>1</m:t>
                    </m:r>
                    <m:r>
                      <a:rPr lang="en-US" sz="2400" i="1" smtClean="0">
                        <a:latin typeface="Cambria Math" panose="02040503050406030204" pitchFamily="18" charset="0"/>
                      </a:rPr>
                      <m:t>↔</m:t>
                    </m:r>
                    <m:r>
                      <a:rPr lang="en-US" sz="2400" i="1" smtClean="0">
                        <a:latin typeface="Cambria Math" panose="02040503050406030204" pitchFamily="18" charset="0"/>
                      </a:rPr>
                      <m:t>𝑃𝐴</m:t>
                    </m:r>
                    <m:r>
                      <a:rPr lang="en-US" sz="2400" i="1" smtClean="0">
                        <a:latin typeface="Cambria Math" panose="02040503050406030204" pitchFamily="18" charset="0"/>
                      </a:rPr>
                      <m:t>2∨</m:t>
                    </m:r>
                    <m:r>
                      <a:rPr lang="en-US" sz="2400" i="1" smtClean="0">
                        <a:latin typeface="Cambria Math" panose="02040503050406030204" pitchFamily="18" charset="0"/>
                      </a:rPr>
                      <m:t>𝑃𝐵</m:t>
                    </m:r>
                    <m:r>
                      <a:rPr lang="en-US" sz="2400" i="1" smtClean="0">
                        <a:latin typeface="Cambria Math" panose="02040503050406030204" pitchFamily="18" charset="0"/>
                      </a:rPr>
                      <m:t>1</m:t>
                    </m:r>
                  </m:oMath>
                </a14:m>
                <a:endParaRPr lang="en-US" sz="2400" dirty="0">
                  <a:latin typeface="Helvetica" pitchFamily="2" charset="0"/>
                </a:endParaRPr>
              </a:p>
              <a:p>
                <a14:m>
                  <m:oMath xmlns:m="http://schemas.openxmlformats.org/officeDocument/2006/math">
                    <m:r>
                      <a:rPr lang="en-US" sz="2400" i="1" smtClean="0">
                        <a:solidFill>
                          <a:srgbClr val="FF0000"/>
                        </a:solidFill>
                        <a:latin typeface="Cambria Math" panose="02040503050406030204" pitchFamily="18" charset="0"/>
                      </a:rPr>
                      <m:t>𝐵𝐵</m:t>
                    </m:r>
                    <m:r>
                      <a:rPr lang="en-US" sz="2400" i="1" smtClean="0">
                        <a:solidFill>
                          <a:srgbClr val="FF0000"/>
                        </a:solidFill>
                        <a:latin typeface="Cambria Math" panose="02040503050406030204" pitchFamily="18" charset="0"/>
                      </a:rPr>
                      <m:t>1</m:t>
                    </m:r>
                    <m:r>
                      <a:rPr lang="en-US" sz="2400" i="1" smtClean="0">
                        <a:solidFill>
                          <a:srgbClr val="FF0000"/>
                        </a:solidFill>
                        <a:latin typeface="Cambria Math" panose="02040503050406030204" pitchFamily="18" charset="0"/>
                      </a:rPr>
                      <m:t>↔</m:t>
                    </m:r>
                    <m:r>
                      <a:rPr lang="en-US" sz="2400" i="1" smtClean="0">
                        <a:solidFill>
                          <a:srgbClr val="FF0000"/>
                        </a:solidFill>
                        <a:latin typeface="Cambria Math" panose="02040503050406030204" pitchFamily="18" charset="0"/>
                      </a:rPr>
                      <m:t>𝑃𝐵</m:t>
                    </m:r>
                    <m:r>
                      <a:rPr lang="en-US" sz="2400" i="1" smtClean="0">
                        <a:solidFill>
                          <a:srgbClr val="FF0000"/>
                        </a:solidFill>
                        <a:latin typeface="Cambria Math" panose="02040503050406030204" pitchFamily="18" charset="0"/>
                      </a:rPr>
                      <m:t>2∨</m:t>
                    </m:r>
                    <m:r>
                      <a:rPr lang="en-US" sz="2400" i="1" smtClean="0">
                        <a:solidFill>
                          <a:srgbClr val="FF0000"/>
                        </a:solidFill>
                        <a:latin typeface="Cambria Math" panose="02040503050406030204" pitchFamily="18" charset="0"/>
                      </a:rPr>
                      <m:t>𝑃𝐶</m:t>
                    </m:r>
                    <m:r>
                      <a:rPr lang="en-US" sz="2400" i="1" smtClean="0">
                        <a:solidFill>
                          <a:srgbClr val="FF0000"/>
                        </a:solidFill>
                        <a:latin typeface="Cambria Math" panose="02040503050406030204" pitchFamily="18" charset="0"/>
                      </a:rPr>
                      <m:t>1</m:t>
                    </m:r>
                  </m:oMath>
                </a14:m>
                <a:endParaRPr lang="en-US" sz="2400" dirty="0">
                  <a:solidFill>
                    <a:srgbClr val="FF0000"/>
                  </a:solidFill>
                  <a:latin typeface="Helvetica" pitchFamily="2" charset="0"/>
                </a:endParaRPr>
              </a:p>
              <a:p>
                <a:pPr marL="0" indent="0">
                  <a:buFont typeface="Garamond" pitchFamily="18" charset="0"/>
                  <a:buNone/>
                </a:pPr>
                <a:r>
                  <a:rPr lang="en-US" sz="2400" dirty="0">
                    <a:latin typeface="Helvetica" pitchFamily="2" charset="0"/>
                  </a:rPr>
                  <a:t>… and so on</a:t>
                </a:r>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𝐵𝐴</m:t>
                    </m:r>
                    <m:r>
                      <a:rPr lang="en-US" sz="2400" i="1">
                        <a:latin typeface="Cambria Math" panose="02040503050406030204" pitchFamily="18" charset="0"/>
                      </a:rPr>
                      <m:t>1</m:t>
                    </m:r>
                  </m:oMath>
                </a14:m>
                <a:endParaRPr lang="en-US" sz="2400" dirty="0">
                  <a:latin typeface="Helvetica" pitchFamily="2" charset="0"/>
                </a:endParaRPr>
              </a:p>
              <a:p>
                <a14:m>
                  <m:oMath xmlns:m="http://schemas.openxmlformats.org/officeDocument/2006/math">
                    <m:r>
                      <a:rPr lang="en-US" sz="2400" i="1" smtClean="0">
                        <a:solidFill>
                          <a:srgbClr val="FF0000"/>
                        </a:solidFill>
                        <a:latin typeface="Cambria Math" panose="02040503050406030204" pitchFamily="18" charset="0"/>
                      </a:rPr>
                      <m:t>𝐵𝐵</m:t>
                    </m:r>
                    <m:r>
                      <a:rPr lang="en-US" sz="2400" i="1" smtClean="0">
                        <a:solidFill>
                          <a:srgbClr val="FF0000"/>
                        </a:solidFill>
                        <a:latin typeface="Cambria Math" panose="02040503050406030204" pitchFamily="18" charset="0"/>
                      </a:rPr>
                      <m:t>1</m:t>
                    </m:r>
                  </m:oMath>
                </a14:m>
                <a:endParaRPr lang="en-US" sz="2400" dirty="0">
                  <a:solidFill>
                    <a:srgbClr val="FF0000"/>
                  </a:solidFill>
                  <a:latin typeface="Helvetica" pitchFamily="2" charset="0"/>
                </a:endParaRPr>
              </a:p>
              <a:p>
                <a:pPr marL="0" indent="0">
                  <a:buFont typeface="Garamond" pitchFamily="18" charset="0"/>
                  <a:buNone/>
                </a:pPr>
                <a:endParaRPr lang="en-US" sz="2400" dirty="0">
                  <a:latin typeface="Helvetica" pitchFamily="2" charset="0"/>
                </a:endParaRPr>
              </a:p>
            </p:txBody>
          </p:sp>
        </mc:Choice>
        <mc:Fallback xmlns="">
          <p:sp>
            <p:nvSpPr>
              <p:cNvPr id="42" name="Content Placeholder 2">
                <a:extLst>
                  <a:ext uri="{FF2B5EF4-FFF2-40B4-BE49-F238E27FC236}">
                    <a16:creationId xmlns:a16="http://schemas.microsoft.com/office/drawing/2014/main" id="{807BA016-E00E-7342-B63A-3E2845D2C54B}"/>
                  </a:ext>
                </a:extLst>
              </p:cNvPr>
              <p:cNvSpPr txBox="1">
                <a:spLocks noRot="1" noChangeAspect="1" noMove="1" noResize="1" noEditPoints="1" noAdjustHandles="1" noChangeArrowheads="1" noChangeShapeType="1" noTextEdit="1"/>
              </p:cNvSpPr>
              <p:nvPr/>
            </p:nvSpPr>
            <p:spPr>
              <a:xfrm>
                <a:off x="8912842" y="3022682"/>
                <a:ext cx="3281943" cy="4351338"/>
              </a:xfrm>
              <a:prstGeom prst="rect">
                <a:avLst/>
              </a:prstGeom>
              <a:blipFill>
                <a:blip r:embed="rId11"/>
                <a:stretch>
                  <a:fillRect l="-2703"/>
                </a:stretch>
              </a:blipFill>
            </p:spPr>
            <p:txBody>
              <a:bodyPr/>
              <a:lstStyle/>
              <a:p>
                <a:r>
                  <a:rPr lang="en-US">
                    <a:noFill/>
                  </a:rPr>
                  <a:t> </a:t>
                </a:r>
              </a:p>
            </p:txBody>
          </p:sp>
        </mc:Fallback>
      </mc:AlternateContent>
    </p:spTree>
    <p:extLst>
      <p:ext uri="{BB962C8B-B14F-4D97-AF65-F5344CB8AC3E}">
        <p14:creationId xmlns:p14="http://schemas.microsoft.com/office/powerpoint/2010/main" val="1654591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Logic Review Recap</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Last time we refreshed our memories on logic!</a:t>
            </a:r>
          </a:p>
          <a:p>
            <a:pPr lvl="1"/>
            <a:r>
              <a:rPr lang="en-US" sz="1900" dirty="0">
                <a:latin typeface="Helvetica" pitchFamily="2" charset="0"/>
              </a:rPr>
              <a:t>Propositional Logic</a:t>
            </a:r>
          </a:p>
          <a:p>
            <a:pPr lvl="1"/>
            <a:r>
              <a:rPr lang="en-US" sz="1900" dirty="0">
                <a:latin typeface="Helvetica" pitchFamily="2" charset="0"/>
              </a:rPr>
              <a:t>Predicate Logic</a:t>
            </a:r>
          </a:p>
          <a:p>
            <a:pPr lvl="1"/>
            <a:r>
              <a:rPr lang="en-US" sz="1900" dirty="0">
                <a:latin typeface="Helvetica" pitchFamily="2" charset="0"/>
              </a:rPr>
              <a:t>First Order Logic</a:t>
            </a:r>
          </a:p>
          <a:p>
            <a:pPr lvl="1"/>
            <a:r>
              <a:rPr lang="en-US" sz="1900" dirty="0">
                <a:latin typeface="Helvetica" pitchFamily="2" charset="0"/>
              </a:rPr>
              <a:t>Boolean Logic to form complex sentences.</a:t>
            </a:r>
          </a:p>
          <a:p>
            <a:pPr lvl="1"/>
            <a:endParaRPr lang="en-US" sz="1900" dirty="0">
              <a:latin typeface="Helvetica" pitchFamily="2" charset="0"/>
            </a:endParaRPr>
          </a:p>
          <a:p>
            <a:r>
              <a:rPr lang="en-US" sz="2100" dirty="0">
                <a:latin typeface="Helvetica" pitchFamily="2" charset="0"/>
              </a:rPr>
              <a:t>These were different ways of representing facts in a world.</a:t>
            </a:r>
          </a:p>
          <a:p>
            <a:endParaRPr lang="en-US" sz="2100" dirty="0">
              <a:latin typeface="Helvetica" pitchFamily="2" charset="0"/>
            </a:endParaRPr>
          </a:p>
          <a:p>
            <a:endParaRPr lang="en-US" sz="2100" dirty="0">
              <a:latin typeface="Helvetica" pitchFamily="2" charset="0"/>
            </a:endParaRPr>
          </a:p>
          <a:p>
            <a:endParaRPr lang="en-US" sz="2100" dirty="0">
              <a:latin typeface="Helvetica" pitchFamily="2" charset="0"/>
            </a:endParaRPr>
          </a:p>
          <a:p>
            <a:endParaRPr lang="en-US" sz="2100" dirty="0">
              <a:latin typeface="Helvetica" pitchFamily="2" charset="0"/>
            </a:endParaRPr>
          </a:p>
        </p:txBody>
      </p:sp>
    </p:spTree>
    <p:extLst>
      <p:ext uri="{BB962C8B-B14F-4D97-AF65-F5344CB8AC3E}">
        <p14:creationId xmlns:p14="http://schemas.microsoft.com/office/powerpoint/2010/main" val="40097262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Possible Worlds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3" y="2145983"/>
            <a:ext cx="10402981" cy="3849624"/>
          </a:xfrm>
        </p:spPr>
        <p:txBody>
          <a:bodyPr>
            <a:normAutofit/>
          </a:bodyPr>
          <a:lstStyle/>
          <a:p>
            <a:pPr marL="0" indent="0">
              <a:buNone/>
            </a:pPr>
            <a:r>
              <a:rPr lang="en-US" sz="2400" dirty="0">
                <a:latin typeface="Helvetica" pitchFamily="2" charset="0"/>
              </a:rPr>
              <a:t>So we can safely rule out any possible world (or </a:t>
            </a:r>
            <a:r>
              <a:rPr lang="en-US" sz="2400" b="1" dirty="0">
                <a:latin typeface="Helvetica" pitchFamily="2" charset="0"/>
              </a:rPr>
              <a:t>model)</a:t>
            </a:r>
            <a:r>
              <a:rPr lang="en-US" sz="2400" dirty="0">
                <a:latin typeface="Helvetica" pitchFamily="2" charset="0"/>
              </a:rPr>
              <a:t> that *doesn’t* have a pit in B2 or a pit in C1!</a:t>
            </a:r>
          </a:p>
          <a:p>
            <a:pPr marL="0" indent="0">
              <a:buNone/>
            </a:pPr>
            <a:endParaRPr lang="en-US" sz="2400" dirty="0">
              <a:latin typeface="Helvetica" pitchFamily="2" charset="0"/>
            </a:endParaRPr>
          </a:p>
        </p:txBody>
      </p:sp>
      <p:grpSp>
        <p:nvGrpSpPr>
          <p:cNvPr id="12" name="Group 11">
            <a:extLst>
              <a:ext uri="{FF2B5EF4-FFF2-40B4-BE49-F238E27FC236}">
                <a16:creationId xmlns:a16="http://schemas.microsoft.com/office/drawing/2014/main" id="{6C6FF199-D960-FF44-8076-4EBD354956B9}"/>
              </a:ext>
            </a:extLst>
          </p:cNvPr>
          <p:cNvGrpSpPr/>
          <p:nvPr/>
        </p:nvGrpSpPr>
        <p:grpSpPr>
          <a:xfrm>
            <a:off x="485353" y="3425971"/>
            <a:ext cx="1780764" cy="1289647"/>
            <a:chOff x="213890" y="1859728"/>
            <a:chExt cx="1780764" cy="1289647"/>
          </a:xfrm>
        </p:grpSpPr>
        <p:pic>
          <p:nvPicPr>
            <p:cNvPr id="9" name="Picture 8">
              <a:extLst>
                <a:ext uri="{FF2B5EF4-FFF2-40B4-BE49-F238E27FC236}">
                  <a16:creationId xmlns:a16="http://schemas.microsoft.com/office/drawing/2014/main" id="{A0090D17-8DE1-8E4E-AC19-D30A910CE9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63" y="1859728"/>
              <a:ext cx="1371791" cy="914528"/>
            </a:xfrm>
            <a:prstGeom prst="rect">
              <a:avLst/>
            </a:prstGeom>
          </p:spPr>
        </p:pic>
        <p:sp>
          <p:nvSpPr>
            <p:cNvPr id="10" name="TextBox 9">
              <a:extLst>
                <a:ext uri="{FF2B5EF4-FFF2-40B4-BE49-F238E27FC236}">
                  <a16:creationId xmlns:a16="http://schemas.microsoft.com/office/drawing/2014/main" id="{CAFA405D-E635-EC4A-A28E-3D84A69260C0}"/>
                </a:ext>
              </a:extLst>
            </p:cNvPr>
            <p:cNvSpPr txBox="1"/>
            <p:nvPr/>
          </p:nvSpPr>
          <p:spPr>
            <a:xfrm>
              <a:off x="213890" y="1888663"/>
              <a:ext cx="403185" cy="830997"/>
            </a:xfrm>
            <a:prstGeom prst="rect">
              <a:avLst/>
            </a:prstGeom>
            <a:noFill/>
          </p:spPr>
          <p:txBody>
            <a:bodyPr wrap="square" rtlCol="0">
              <a:spAutoFit/>
            </a:bodyPr>
            <a:lstStyle/>
            <a:p>
              <a:pPr algn="r"/>
              <a:r>
                <a:rPr lang="en-US" b="1" dirty="0"/>
                <a:t>2</a:t>
              </a:r>
            </a:p>
            <a:p>
              <a:pPr algn="r"/>
              <a:endParaRPr lang="en-US" sz="1200" b="1" dirty="0"/>
            </a:p>
            <a:p>
              <a:pPr algn="r"/>
              <a:r>
                <a:rPr lang="en-US" b="1" dirty="0"/>
                <a:t>1</a:t>
              </a:r>
            </a:p>
          </p:txBody>
        </p:sp>
        <p:sp>
          <p:nvSpPr>
            <p:cNvPr id="11" name="TextBox 10">
              <a:extLst>
                <a:ext uri="{FF2B5EF4-FFF2-40B4-BE49-F238E27FC236}">
                  <a16:creationId xmlns:a16="http://schemas.microsoft.com/office/drawing/2014/main" id="{5AC555CA-039D-7543-A4CE-EA6C566CFF28}"/>
                </a:ext>
              </a:extLst>
            </p:cNvPr>
            <p:cNvSpPr txBox="1"/>
            <p:nvPr/>
          </p:nvSpPr>
          <p:spPr>
            <a:xfrm>
              <a:off x="647892" y="2780043"/>
              <a:ext cx="1329400" cy="369332"/>
            </a:xfrm>
            <a:prstGeom prst="rect">
              <a:avLst/>
            </a:prstGeom>
            <a:noFill/>
          </p:spPr>
          <p:txBody>
            <a:bodyPr wrap="square" rtlCol="0">
              <a:spAutoFit/>
            </a:bodyPr>
            <a:lstStyle/>
            <a:p>
              <a:r>
                <a:rPr lang="en-US" b="1" dirty="0"/>
                <a:t>A       B       C</a:t>
              </a:r>
            </a:p>
          </p:txBody>
        </p:sp>
      </p:grpSp>
      <p:grpSp>
        <p:nvGrpSpPr>
          <p:cNvPr id="16" name="Group 15">
            <a:extLst>
              <a:ext uri="{FF2B5EF4-FFF2-40B4-BE49-F238E27FC236}">
                <a16:creationId xmlns:a16="http://schemas.microsoft.com/office/drawing/2014/main" id="{F7E0A07B-6D43-1540-95B9-FFBFCE77955E}"/>
              </a:ext>
            </a:extLst>
          </p:cNvPr>
          <p:cNvGrpSpPr/>
          <p:nvPr/>
        </p:nvGrpSpPr>
        <p:grpSpPr>
          <a:xfrm>
            <a:off x="2675790" y="3425971"/>
            <a:ext cx="1781254" cy="1289647"/>
            <a:chOff x="2029785" y="1859728"/>
            <a:chExt cx="1781254" cy="1289647"/>
          </a:xfrm>
        </p:grpSpPr>
        <p:pic>
          <p:nvPicPr>
            <p:cNvPr id="13" name="Picture 12">
              <a:extLst>
                <a:ext uri="{FF2B5EF4-FFF2-40B4-BE49-F238E27FC236}">
                  <a16:creationId xmlns:a16="http://schemas.microsoft.com/office/drawing/2014/main" id="{46B65371-0EF3-D142-ABE8-E2091188CC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9248" y="1859728"/>
              <a:ext cx="1371791" cy="914528"/>
            </a:xfrm>
            <a:prstGeom prst="rect">
              <a:avLst/>
            </a:prstGeom>
          </p:spPr>
        </p:pic>
        <p:sp>
          <p:nvSpPr>
            <p:cNvPr id="14" name="TextBox 13">
              <a:extLst>
                <a:ext uri="{FF2B5EF4-FFF2-40B4-BE49-F238E27FC236}">
                  <a16:creationId xmlns:a16="http://schemas.microsoft.com/office/drawing/2014/main" id="{36461DFC-ACF9-A64F-8EF2-83EF43407398}"/>
                </a:ext>
              </a:extLst>
            </p:cNvPr>
            <p:cNvSpPr txBox="1"/>
            <p:nvPr/>
          </p:nvSpPr>
          <p:spPr>
            <a:xfrm>
              <a:off x="2029785" y="1888663"/>
              <a:ext cx="403185" cy="830997"/>
            </a:xfrm>
            <a:prstGeom prst="rect">
              <a:avLst/>
            </a:prstGeom>
            <a:noFill/>
          </p:spPr>
          <p:txBody>
            <a:bodyPr wrap="square" rtlCol="0">
              <a:spAutoFit/>
            </a:bodyPr>
            <a:lstStyle/>
            <a:p>
              <a:pPr algn="r"/>
              <a:r>
                <a:rPr lang="en-US" b="1" dirty="0"/>
                <a:t>2</a:t>
              </a:r>
            </a:p>
            <a:p>
              <a:pPr algn="r"/>
              <a:endParaRPr lang="en-US" sz="1200" b="1" dirty="0"/>
            </a:p>
            <a:p>
              <a:pPr algn="r"/>
              <a:r>
                <a:rPr lang="en-US" b="1" dirty="0"/>
                <a:t>1</a:t>
              </a:r>
            </a:p>
          </p:txBody>
        </p:sp>
        <p:sp>
          <p:nvSpPr>
            <p:cNvPr id="15" name="TextBox 14">
              <a:extLst>
                <a:ext uri="{FF2B5EF4-FFF2-40B4-BE49-F238E27FC236}">
                  <a16:creationId xmlns:a16="http://schemas.microsoft.com/office/drawing/2014/main" id="{84BFA0D0-8C9F-9A48-868A-6EB5F3C73448}"/>
                </a:ext>
              </a:extLst>
            </p:cNvPr>
            <p:cNvSpPr txBox="1"/>
            <p:nvPr/>
          </p:nvSpPr>
          <p:spPr>
            <a:xfrm>
              <a:off x="2463787" y="2780043"/>
              <a:ext cx="1329400" cy="369332"/>
            </a:xfrm>
            <a:prstGeom prst="rect">
              <a:avLst/>
            </a:prstGeom>
            <a:noFill/>
          </p:spPr>
          <p:txBody>
            <a:bodyPr wrap="square" rtlCol="0">
              <a:spAutoFit/>
            </a:bodyPr>
            <a:lstStyle/>
            <a:p>
              <a:r>
                <a:rPr lang="en-US" b="1" dirty="0"/>
                <a:t>A       B       C</a:t>
              </a:r>
            </a:p>
          </p:txBody>
        </p:sp>
      </p:grpSp>
      <p:grpSp>
        <p:nvGrpSpPr>
          <p:cNvPr id="20" name="Group 19">
            <a:extLst>
              <a:ext uri="{FF2B5EF4-FFF2-40B4-BE49-F238E27FC236}">
                <a16:creationId xmlns:a16="http://schemas.microsoft.com/office/drawing/2014/main" id="{82C3170B-15E7-9A40-AAF2-C4C4BE40F615}"/>
              </a:ext>
            </a:extLst>
          </p:cNvPr>
          <p:cNvGrpSpPr/>
          <p:nvPr/>
        </p:nvGrpSpPr>
        <p:grpSpPr>
          <a:xfrm>
            <a:off x="4610103" y="3454906"/>
            <a:ext cx="1780765" cy="1289644"/>
            <a:chOff x="3846659" y="1859728"/>
            <a:chExt cx="1780765" cy="1289644"/>
          </a:xfrm>
        </p:grpSpPr>
        <p:pic>
          <p:nvPicPr>
            <p:cNvPr id="17" name="Picture 16">
              <a:extLst>
                <a:ext uri="{FF2B5EF4-FFF2-40B4-BE49-F238E27FC236}">
                  <a16:creationId xmlns:a16="http://schemas.microsoft.com/office/drawing/2014/main" id="{52B71431-0531-1B43-A9B0-D838F82350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5633" y="1859728"/>
              <a:ext cx="1371791" cy="914528"/>
            </a:xfrm>
            <a:prstGeom prst="rect">
              <a:avLst/>
            </a:prstGeom>
          </p:spPr>
        </p:pic>
        <p:sp>
          <p:nvSpPr>
            <p:cNvPr id="18" name="TextBox 17">
              <a:extLst>
                <a:ext uri="{FF2B5EF4-FFF2-40B4-BE49-F238E27FC236}">
                  <a16:creationId xmlns:a16="http://schemas.microsoft.com/office/drawing/2014/main" id="{57DB4631-DA7B-204D-8345-9A8E57EB865C}"/>
                </a:ext>
              </a:extLst>
            </p:cNvPr>
            <p:cNvSpPr txBox="1"/>
            <p:nvPr/>
          </p:nvSpPr>
          <p:spPr>
            <a:xfrm>
              <a:off x="3846659" y="1888660"/>
              <a:ext cx="403185" cy="830997"/>
            </a:xfrm>
            <a:prstGeom prst="rect">
              <a:avLst/>
            </a:prstGeom>
            <a:noFill/>
          </p:spPr>
          <p:txBody>
            <a:bodyPr wrap="square" rtlCol="0">
              <a:spAutoFit/>
            </a:bodyPr>
            <a:lstStyle/>
            <a:p>
              <a:pPr algn="r"/>
              <a:r>
                <a:rPr lang="en-US" b="1" dirty="0"/>
                <a:t>2</a:t>
              </a:r>
            </a:p>
            <a:p>
              <a:pPr algn="r"/>
              <a:endParaRPr lang="en-US" sz="1200" b="1" dirty="0"/>
            </a:p>
            <a:p>
              <a:pPr algn="r"/>
              <a:r>
                <a:rPr lang="en-US" b="1" dirty="0"/>
                <a:t>1</a:t>
              </a:r>
            </a:p>
          </p:txBody>
        </p:sp>
        <p:sp>
          <p:nvSpPr>
            <p:cNvPr id="19" name="TextBox 18">
              <a:extLst>
                <a:ext uri="{FF2B5EF4-FFF2-40B4-BE49-F238E27FC236}">
                  <a16:creationId xmlns:a16="http://schemas.microsoft.com/office/drawing/2014/main" id="{0EE96E2E-A08A-7842-9FB8-42EAA84C4730}"/>
                </a:ext>
              </a:extLst>
            </p:cNvPr>
            <p:cNvSpPr txBox="1"/>
            <p:nvPr/>
          </p:nvSpPr>
          <p:spPr>
            <a:xfrm>
              <a:off x="4280661" y="2780040"/>
              <a:ext cx="1329400" cy="369332"/>
            </a:xfrm>
            <a:prstGeom prst="rect">
              <a:avLst/>
            </a:prstGeom>
            <a:noFill/>
          </p:spPr>
          <p:txBody>
            <a:bodyPr wrap="square" rtlCol="0">
              <a:spAutoFit/>
            </a:bodyPr>
            <a:lstStyle/>
            <a:p>
              <a:r>
                <a:rPr lang="en-US" b="1" dirty="0"/>
                <a:t>A       B       C</a:t>
              </a:r>
            </a:p>
          </p:txBody>
        </p:sp>
      </p:grpSp>
      <p:grpSp>
        <p:nvGrpSpPr>
          <p:cNvPr id="24" name="Group 23">
            <a:extLst>
              <a:ext uri="{FF2B5EF4-FFF2-40B4-BE49-F238E27FC236}">
                <a16:creationId xmlns:a16="http://schemas.microsoft.com/office/drawing/2014/main" id="{D8C442FF-5D9A-C847-8300-1086BE559B31}"/>
              </a:ext>
            </a:extLst>
          </p:cNvPr>
          <p:cNvGrpSpPr/>
          <p:nvPr/>
        </p:nvGrpSpPr>
        <p:grpSpPr>
          <a:xfrm>
            <a:off x="6599268" y="3455852"/>
            <a:ext cx="1784390" cy="1288698"/>
            <a:chOff x="3848821" y="3308385"/>
            <a:chExt cx="1784390" cy="1288698"/>
          </a:xfrm>
        </p:grpSpPr>
        <p:pic>
          <p:nvPicPr>
            <p:cNvPr id="21" name="Picture 20">
              <a:extLst>
                <a:ext uri="{FF2B5EF4-FFF2-40B4-BE49-F238E27FC236}">
                  <a16:creationId xmlns:a16="http://schemas.microsoft.com/office/drawing/2014/main" id="{5E068F2B-3185-4849-A171-6A5B870859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61420" y="3308385"/>
              <a:ext cx="1371791" cy="914528"/>
            </a:xfrm>
            <a:prstGeom prst="rect">
              <a:avLst/>
            </a:prstGeom>
          </p:spPr>
        </p:pic>
        <p:sp>
          <p:nvSpPr>
            <p:cNvPr id="22" name="TextBox 21">
              <a:extLst>
                <a:ext uri="{FF2B5EF4-FFF2-40B4-BE49-F238E27FC236}">
                  <a16:creationId xmlns:a16="http://schemas.microsoft.com/office/drawing/2014/main" id="{4020849E-259F-EA4A-9356-E12FDE18ACD6}"/>
                </a:ext>
              </a:extLst>
            </p:cNvPr>
            <p:cNvSpPr txBox="1"/>
            <p:nvPr/>
          </p:nvSpPr>
          <p:spPr>
            <a:xfrm>
              <a:off x="3848821" y="3336371"/>
              <a:ext cx="403185" cy="830997"/>
            </a:xfrm>
            <a:prstGeom prst="rect">
              <a:avLst/>
            </a:prstGeom>
            <a:noFill/>
          </p:spPr>
          <p:txBody>
            <a:bodyPr wrap="square" rtlCol="0">
              <a:spAutoFit/>
            </a:bodyPr>
            <a:lstStyle/>
            <a:p>
              <a:pPr algn="r"/>
              <a:r>
                <a:rPr lang="en-US" b="1" dirty="0"/>
                <a:t>2</a:t>
              </a:r>
            </a:p>
            <a:p>
              <a:pPr algn="r"/>
              <a:endParaRPr lang="en-US" sz="1200" b="1" dirty="0"/>
            </a:p>
            <a:p>
              <a:pPr algn="r"/>
              <a:r>
                <a:rPr lang="en-US" b="1" dirty="0"/>
                <a:t>1</a:t>
              </a:r>
            </a:p>
          </p:txBody>
        </p:sp>
        <p:sp>
          <p:nvSpPr>
            <p:cNvPr id="23" name="TextBox 22">
              <a:extLst>
                <a:ext uri="{FF2B5EF4-FFF2-40B4-BE49-F238E27FC236}">
                  <a16:creationId xmlns:a16="http://schemas.microsoft.com/office/drawing/2014/main" id="{B57B9D7B-A61C-7349-8180-B48B1BBCB439}"/>
                </a:ext>
              </a:extLst>
            </p:cNvPr>
            <p:cNvSpPr txBox="1"/>
            <p:nvPr/>
          </p:nvSpPr>
          <p:spPr>
            <a:xfrm>
              <a:off x="4282823" y="4227751"/>
              <a:ext cx="1329400" cy="369332"/>
            </a:xfrm>
            <a:prstGeom prst="rect">
              <a:avLst/>
            </a:prstGeom>
            <a:noFill/>
          </p:spPr>
          <p:txBody>
            <a:bodyPr wrap="square" rtlCol="0">
              <a:spAutoFit/>
            </a:bodyPr>
            <a:lstStyle/>
            <a:p>
              <a:r>
                <a:rPr lang="en-US" b="1" dirty="0"/>
                <a:t>A       B       C</a:t>
              </a:r>
            </a:p>
          </p:txBody>
        </p:sp>
      </p:grpSp>
      <p:grpSp>
        <p:nvGrpSpPr>
          <p:cNvPr id="29" name="Group 28">
            <a:extLst>
              <a:ext uri="{FF2B5EF4-FFF2-40B4-BE49-F238E27FC236}">
                <a16:creationId xmlns:a16="http://schemas.microsoft.com/office/drawing/2014/main" id="{DFA8A13B-FA7A-A847-A125-4B4C374C5EDA}"/>
              </a:ext>
            </a:extLst>
          </p:cNvPr>
          <p:cNvGrpSpPr/>
          <p:nvPr/>
        </p:nvGrpSpPr>
        <p:grpSpPr>
          <a:xfrm>
            <a:off x="485353" y="5142809"/>
            <a:ext cx="1782939" cy="1289647"/>
            <a:chOff x="3850271" y="4757046"/>
            <a:chExt cx="1782939" cy="1289647"/>
          </a:xfrm>
        </p:grpSpPr>
        <p:pic>
          <p:nvPicPr>
            <p:cNvPr id="26" name="Picture 25">
              <a:extLst>
                <a:ext uri="{FF2B5EF4-FFF2-40B4-BE49-F238E27FC236}">
                  <a16:creationId xmlns:a16="http://schemas.microsoft.com/office/drawing/2014/main" id="{43617D20-8CFF-8841-A6C2-0D9AA7E001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61419" y="4757046"/>
              <a:ext cx="1371791" cy="914528"/>
            </a:xfrm>
            <a:prstGeom prst="rect">
              <a:avLst/>
            </a:prstGeom>
          </p:spPr>
        </p:pic>
        <p:sp>
          <p:nvSpPr>
            <p:cNvPr id="27" name="TextBox 26">
              <a:extLst>
                <a:ext uri="{FF2B5EF4-FFF2-40B4-BE49-F238E27FC236}">
                  <a16:creationId xmlns:a16="http://schemas.microsoft.com/office/drawing/2014/main" id="{011A229A-FAE8-7D4A-8893-F9520732C81A}"/>
                </a:ext>
              </a:extLst>
            </p:cNvPr>
            <p:cNvSpPr txBox="1"/>
            <p:nvPr/>
          </p:nvSpPr>
          <p:spPr>
            <a:xfrm>
              <a:off x="3850271" y="4785981"/>
              <a:ext cx="403185" cy="830997"/>
            </a:xfrm>
            <a:prstGeom prst="rect">
              <a:avLst/>
            </a:prstGeom>
            <a:noFill/>
          </p:spPr>
          <p:txBody>
            <a:bodyPr wrap="square" rtlCol="0">
              <a:spAutoFit/>
            </a:bodyPr>
            <a:lstStyle/>
            <a:p>
              <a:pPr algn="r"/>
              <a:r>
                <a:rPr lang="en-US" b="1" dirty="0"/>
                <a:t>2</a:t>
              </a:r>
            </a:p>
            <a:p>
              <a:pPr algn="r"/>
              <a:endParaRPr lang="en-US" sz="1200" b="1" dirty="0"/>
            </a:p>
            <a:p>
              <a:pPr algn="r"/>
              <a:r>
                <a:rPr lang="en-US" b="1" dirty="0"/>
                <a:t>1</a:t>
              </a:r>
            </a:p>
          </p:txBody>
        </p:sp>
        <p:sp>
          <p:nvSpPr>
            <p:cNvPr id="28" name="TextBox 27">
              <a:extLst>
                <a:ext uri="{FF2B5EF4-FFF2-40B4-BE49-F238E27FC236}">
                  <a16:creationId xmlns:a16="http://schemas.microsoft.com/office/drawing/2014/main" id="{A4F8224A-6A80-4444-86C7-2FB22ECC475B}"/>
                </a:ext>
              </a:extLst>
            </p:cNvPr>
            <p:cNvSpPr txBox="1"/>
            <p:nvPr/>
          </p:nvSpPr>
          <p:spPr>
            <a:xfrm>
              <a:off x="4284273" y="5677361"/>
              <a:ext cx="1329400" cy="369332"/>
            </a:xfrm>
            <a:prstGeom prst="rect">
              <a:avLst/>
            </a:prstGeom>
            <a:noFill/>
          </p:spPr>
          <p:txBody>
            <a:bodyPr wrap="square" rtlCol="0">
              <a:spAutoFit/>
            </a:bodyPr>
            <a:lstStyle/>
            <a:p>
              <a:r>
                <a:rPr lang="en-US" b="1" dirty="0"/>
                <a:t>A       B       C</a:t>
              </a:r>
            </a:p>
          </p:txBody>
        </p:sp>
      </p:grpSp>
      <p:grpSp>
        <p:nvGrpSpPr>
          <p:cNvPr id="33" name="Group 32">
            <a:extLst>
              <a:ext uri="{FF2B5EF4-FFF2-40B4-BE49-F238E27FC236}">
                <a16:creationId xmlns:a16="http://schemas.microsoft.com/office/drawing/2014/main" id="{05B656E0-EBD5-AC49-9A7C-E110442BBB83}"/>
              </a:ext>
            </a:extLst>
          </p:cNvPr>
          <p:cNvGrpSpPr/>
          <p:nvPr/>
        </p:nvGrpSpPr>
        <p:grpSpPr>
          <a:xfrm>
            <a:off x="2675790" y="5142367"/>
            <a:ext cx="1785652" cy="1290089"/>
            <a:chOff x="2031175" y="4757046"/>
            <a:chExt cx="1785652" cy="1290089"/>
          </a:xfrm>
        </p:grpSpPr>
        <p:pic>
          <p:nvPicPr>
            <p:cNvPr id="30" name="Picture 29">
              <a:extLst>
                <a:ext uri="{FF2B5EF4-FFF2-40B4-BE49-F238E27FC236}">
                  <a16:creationId xmlns:a16="http://schemas.microsoft.com/office/drawing/2014/main" id="{F14157BE-382E-A048-AE43-529C4C6D53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45036" y="4757046"/>
              <a:ext cx="1371791" cy="914528"/>
            </a:xfrm>
            <a:prstGeom prst="rect">
              <a:avLst/>
            </a:prstGeom>
          </p:spPr>
        </p:pic>
        <p:sp>
          <p:nvSpPr>
            <p:cNvPr id="31" name="TextBox 30">
              <a:extLst>
                <a:ext uri="{FF2B5EF4-FFF2-40B4-BE49-F238E27FC236}">
                  <a16:creationId xmlns:a16="http://schemas.microsoft.com/office/drawing/2014/main" id="{BD13FBE7-9543-354E-B4A4-B8DE4E319253}"/>
                </a:ext>
              </a:extLst>
            </p:cNvPr>
            <p:cNvSpPr txBox="1"/>
            <p:nvPr/>
          </p:nvSpPr>
          <p:spPr>
            <a:xfrm>
              <a:off x="2031175" y="4786423"/>
              <a:ext cx="403185" cy="830997"/>
            </a:xfrm>
            <a:prstGeom prst="rect">
              <a:avLst/>
            </a:prstGeom>
            <a:noFill/>
          </p:spPr>
          <p:txBody>
            <a:bodyPr wrap="square" rtlCol="0">
              <a:spAutoFit/>
            </a:bodyPr>
            <a:lstStyle/>
            <a:p>
              <a:pPr algn="r"/>
              <a:r>
                <a:rPr lang="en-US" b="1" dirty="0"/>
                <a:t>2</a:t>
              </a:r>
            </a:p>
            <a:p>
              <a:pPr algn="r"/>
              <a:endParaRPr lang="en-US" sz="1200" b="1" dirty="0"/>
            </a:p>
            <a:p>
              <a:pPr algn="r"/>
              <a:r>
                <a:rPr lang="en-US" b="1" dirty="0"/>
                <a:t>1</a:t>
              </a:r>
            </a:p>
          </p:txBody>
        </p:sp>
        <p:sp>
          <p:nvSpPr>
            <p:cNvPr id="32" name="TextBox 31">
              <a:extLst>
                <a:ext uri="{FF2B5EF4-FFF2-40B4-BE49-F238E27FC236}">
                  <a16:creationId xmlns:a16="http://schemas.microsoft.com/office/drawing/2014/main" id="{16EA3B89-4F58-1244-B1DD-C9B1CCD33C12}"/>
                </a:ext>
              </a:extLst>
            </p:cNvPr>
            <p:cNvSpPr txBox="1"/>
            <p:nvPr/>
          </p:nvSpPr>
          <p:spPr>
            <a:xfrm>
              <a:off x="2465177" y="5677803"/>
              <a:ext cx="1329400" cy="369332"/>
            </a:xfrm>
            <a:prstGeom prst="rect">
              <a:avLst/>
            </a:prstGeom>
            <a:noFill/>
          </p:spPr>
          <p:txBody>
            <a:bodyPr wrap="square" rtlCol="0">
              <a:spAutoFit/>
            </a:bodyPr>
            <a:lstStyle/>
            <a:p>
              <a:r>
                <a:rPr lang="en-US" b="1" dirty="0"/>
                <a:t>A       B       C</a:t>
              </a:r>
            </a:p>
          </p:txBody>
        </p:sp>
      </p:grpSp>
      <p:grpSp>
        <p:nvGrpSpPr>
          <p:cNvPr id="37" name="Group 36">
            <a:extLst>
              <a:ext uri="{FF2B5EF4-FFF2-40B4-BE49-F238E27FC236}">
                <a16:creationId xmlns:a16="http://schemas.microsoft.com/office/drawing/2014/main" id="{D9DAD22B-655F-8141-BAD6-C9C173510848}"/>
              </a:ext>
            </a:extLst>
          </p:cNvPr>
          <p:cNvGrpSpPr/>
          <p:nvPr/>
        </p:nvGrpSpPr>
        <p:grpSpPr>
          <a:xfrm>
            <a:off x="4612469" y="5143316"/>
            <a:ext cx="1780763" cy="1286815"/>
            <a:chOff x="219678" y="4757046"/>
            <a:chExt cx="1780763" cy="1286815"/>
          </a:xfrm>
        </p:grpSpPr>
        <p:pic>
          <p:nvPicPr>
            <p:cNvPr id="34" name="Picture 33">
              <a:extLst>
                <a:ext uri="{FF2B5EF4-FFF2-40B4-BE49-F238E27FC236}">
                  <a16:creationId xmlns:a16="http://schemas.microsoft.com/office/drawing/2014/main" id="{3F0A7038-0391-5544-A605-6881AC4DC5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8650" y="4757046"/>
              <a:ext cx="1371791" cy="914528"/>
            </a:xfrm>
            <a:prstGeom prst="rect">
              <a:avLst/>
            </a:prstGeom>
          </p:spPr>
        </p:pic>
        <p:sp>
          <p:nvSpPr>
            <p:cNvPr id="35" name="TextBox 34">
              <a:extLst>
                <a:ext uri="{FF2B5EF4-FFF2-40B4-BE49-F238E27FC236}">
                  <a16:creationId xmlns:a16="http://schemas.microsoft.com/office/drawing/2014/main" id="{33AC0DCC-0323-8C4F-8299-0F0A7D04388B}"/>
                </a:ext>
              </a:extLst>
            </p:cNvPr>
            <p:cNvSpPr txBox="1"/>
            <p:nvPr/>
          </p:nvSpPr>
          <p:spPr>
            <a:xfrm>
              <a:off x="219678" y="4783149"/>
              <a:ext cx="403185" cy="830997"/>
            </a:xfrm>
            <a:prstGeom prst="rect">
              <a:avLst/>
            </a:prstGeom>
            <a:noFill/>
          </p:spPr>
          <p:txBody>
            <a:bodyPr wrap="square" rtlCol="0">
              <a:spAutoFit/>
            </a:bodyPr>
            <a:lstStyle/>
            <a:p>
              <a:pPr algn="r"/>
              <a:r>
                <a:rPr lang="en-US" b="1" dirty="0"/>
                <a:t>2</a:t>
              </a:r>
            </a:p>
            <a:p>
              <a:pPr algn="r"/>
              <a:endParaRPr lang="en-US" sz="1200" b="1" dirty="0"/>
            </a:p>
            <a:p>
              <a:pPr algn="r"/>
              <a:r>
                <a:rPr lang="en-US" b="1" dirty="0"/>
                <a:t>1</a:t>
              </a:r>
            </a:p>
          </p:txBody>
        </p:sp>
        <p:sp>
          <p:nvSpPr>
            <p:cNvPr id="36" name="TextBox 35">
              <a:extLst>
                <a:ext uri="{FF2B5EF4-FFF2-40B4-BE49-F238E27FC236}">
                  <a16:creationId xmlns:a16="http://schemas.microsoft.com/office/drawing/2014/main" id="{0998CA91-F97E-CD42-83CA-0DE70C9B4A2D}"/>
                </a:ext>
              </a:extLst>
            </p:cNvPr>
            <p:cNvSpPr txBox="1"/>
            <p:nvPr/>
          </p:nvSpPr>
          <p:spPr>
            <a:xfrm>
              <a:off x="653680" y="5674529"/>
              <a:ext cx="1329400" cy="369332"/>
            </a:xfrm>
            <a:prstGeom prst="rect">
              <a:avLst/>
            </a:prstGeom>
            <a:noFill/>
          </p:spPr>
          <p:txBody>
            <a:bodyPr wrap="square" rtlCol="0">
              <a:spAutoFit/>
            </a:bodyPr>
            <a:lstStyle/>
            <a:p>
              <a:r>
                <a:rPr lang="en-US" b="1" dirty="0"/>
                <a:t>A       B       C</a:t>
              </a:r>
            </a:p>
          </p:txBody>
        </p:sp>
      </p:grpSp>
      <p:grpSp>
        <p:nvGrpSpPr>
          <p:cNvPr id="41" name="Group 40">
            <a:extLst>
              <a:ext uri="{FF2B5EF4-FFF2-40B4-BE49-F238E27FC236}">
                <a16:creationId xmlns:a16="http://schemas.microsoft.com/office/drawing/2014/main" id="{E137CD4C-8133-EB44-978C-D2D5565EB51A}"/>
              </a:ext>
            </a:extLst>
          </p:cNvPr>
          <p:cNvGrpSpPr/>
          <p:nvPr/>
        </p:nvGrpSpPr>
        <p:grpSpPr>
          <a:xfrm>
            <a:off x="6613508" y="5198351"/>
            <a:ext cx="1775990" cy="1289645"/>
            <a:chOff x="224451" y="3308385"/>
            <a:chExt cx="1775990" cy="1289645"/>
          </a:xfrm>
        </p:grpSpPr>
        <p:pic>
          <p:nvPicPr>
            <p:cNvPr id="38" name="Picture 37">
              <a:extLst>
                <a:ext uri="{FF2B5EF4-FFF2-40B4-BE49-F238E27FC236}">
                  <a16:creationId xmlns:a16="http://schemas.microsoft.com/office/drawing/2014/main" id="{CAE9ABE5-CC8A-D743-A84E-F4577B430F6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8650" y="3308385"/>
              <a:ext cx="1371791" cy="914528"/>
            </a:xfrm>
            <a:prstGeom prst="rect">
              <a:avLst/>
            </a:prstGeom>
          </p:spPr>
        </p:pic>
        <p:sp>
          <p:nvSpPr>
            <p:cNvPr id="39" name="TextBox 38">
              <a:extLst>
                <a:ext uri="{FF2B5EF4-FFF2-40B4-BE49-F238E27FC236}">
                  <a16:creationId xmlns:a16="http://schemas.microsoft.com/office/drawing/2014/main" id="{185661E2-0C1B-534D-B795-518A0DF950D8}"/>
                </a:ext>
              </a:extLst>
            </p:cNvPr>
            <p:cNvSpPr txBox="1"/>
            <p:nvPr/>
          </p:nvSpPr>
          <p:spPr>
            <a:xfrm>
              <a:off x="224451" y="3337318"/>
              <a:ext cx="403185" cy="830997"/>
            </a:xfrm>
            <a:prstGeom prst="rect">
              <a:avLst/>
            </a:prstGeom>
            <a:noFill/>
          </p:spPr>
          <p:txBody>
            <a:bodyPr wrap="square" rtlCol="0">
              <a:spAutoFit/>
            </a:bodyPr>
            <a:lstStyle/>
            <a:p>
              <a:pPr algn="r"/>
              <a:r>
                <a:rPr lang="en-US" b="1" dirty="0"/>
                <a:t>2</a:t>
              </a:r>
            </a:p>
            <a:p>
              <a:pPr algn="r"/>
              <a:endParaRPr lang="en-US" sz="1200" b="1" dirty="0"/>
            </a:p>
            <a:p>
              <a:pPr algn="r"/>
              <a:r>
                <a:rPr lang="en-US" b="1" dirty="0"/>
                <a:t>1</a:t>
              </a:r>
            </a:p>
          </p:txBody>
        </p:sp>
        <p:sp>
          <p:nvSpPr>
            <p:cNvPr id="40" name="TextBox 39">
              <a:extLst>
                <a:ext uri="{FF2B5EF4-FFF2-40B4-BE49-F238E27FC236}">
                  <a16:creationId xmlns:a16="http://schemas.microsoft.com/office/drawing/2014/main" id="{F834AA96-E9BC-0B45-9950-4B98289132A2}"/>
                </a:ext>
              </a:extLst>
            </p:cNvPr>
            <p:cNvSpPr txBox="1"/>
            <p:nvPr/>
          </p:nvSpPr>
          <p:spPr>
            <a:xfrm>
              <a:off x="658453" y="4228698"/>
              <a:ext cx="1329400" cy="369332"/>
            </a:xfrm>
            <a:prstGeom prst="rect">
              <a:avLst/>
            </a:prstGeom>
            <a:noFill/>
          </p:spPr>
          <p:txBody>
            <a:bodyPr wrap="square" rtlCol="0">
              <a:spAutoFit/>
            </a:bodyPr>
            <a:lstStyle/>
            <a:p>
              <a:r>
                <a:rPr lang="en-US" b="1" dirty="0"/>
                <a:t>A       B       C</a:t>
              </a:r>
            </a:p>
          </p:txBody>
        </p:sp>
      </p:grpSp>
      <mc:AlternateContent xmlns:mc="http://schemas.openxmlformats.org/markup-compatibility/2006" xmlns:a14="http://schemas.microsoft.com/office/drawing/2010/main">
        <mc:Choice Requires="a14">
          <p:sp>
            <p:nvSpPr>
              <p:cNvPr id="42" name="Content Placeholder 2">
                <a:extLst>
                  <a:ext uri="{FF2B5EF4-FFF2-40B4-BE49-F238E27FC236}">
                    <a16:creationId xmlns:a16="http://schemas.microsoft.com/office/drawing/2014/main" id="{807BA016-E00E-7342-B63A-3E2845D2C54B}"/>
                  </a:ext>
                </a:extLst>
              </p:cNvPr>
              <p:cNvSpPr txBox="1">
                <a:spLocks/>
              </p:cNvSpPr>
              <p:nvPr/>
            </p:nvSpPr>
            <p:spPr>
              <a:xfrm>
                <a:off x="8912842" y="3022682"/>
                <a:ext cx="3281943" cy="4351338"/>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Font typeface="Garamond" pitchFamily="18" charset="0"/>
                  <a:buNone/>
                </a:pPr>
                <a:r>
                  <a:rPr lang="en-US" sz="2400" b="1" dirty="0">
                    <a:latin typeface="Helvetica" pitchFamily="2" charset="0"/>
                  </a:rPr>
                  <a:t>Knowledge Base:</a:t>
                </a:r>
              </a:p>
              <a:p>
                <a14:m>
                  <m:oMath xmlns:m="http://schemas.openxmlformats.org/officeDocument/2006/math">
                    <m:r>
                      <a:rPr lang="en-US" sz="2400" i="1" smtClean="0">
                        <a:latin typeface="Cambria Math" panose="02040503050406030204" pitchFamily="18" charset="0"/>
                      </a:rPr>
                      <m:t>𝐵𝐴</m:t>
                    </m:r>
                    <m:r>
                      <a:rPr lang="en-US" sz="2400" i="1" smtClean="0">
                        <a:latin typeface="Cambria Math" panose="02040503050406030204" pitchFamily="18" charset="0"/>
                      </a:rPr>
                      <m:t>1</m:t>
                    </m:r>
                    <m:r>
                      <a:rPr lang="en-US" sz="2400" i="1" smtClean="0">
                        <a:latin typeface="Cambria Math" panose="02040503050406030204" pitchFamily="18" charset="0"/>
                      </a:rPr>
                      <m:t>↔</m:t>
                    </m:r>
                    <m:r>
                      <a:rPr lang="en-US" sz="2400" i="1" smtClean="0">
                        <a:latin typeface="Cambria Math" panose="02040503050406030204" pitchFamily="18" charset="0"/>
                      </a:rPr>
                      <m:t>𝑃𝐴</m:t>
                    </m:r>
                    <m:r>
                      <a:rPr lang="en-US" sz="2400" i="1" smtClean="0">
                        <a:latin typeface="Cambria Math" panose="02040503050406030204" pitchFamily="18" charset="0"/>
                      </a:rPr>
                      <m:t>2∨</m:t>
                    </m:r>
                    <m:r>
                      <a:rPr lang="en-US" sz="2400" i="1" smtClean="0">
                        <a:latin typeface="Cambria Math" panose="02040503050406030204" pitchFamily="18" charset="0"/>
                      </a:rPr>
                      <m:t>𝑃𝐵</m:t>
                    </m:r>
                    <m:r>
                      <a:rPr lang="en-US" sz="2400" i="1" smtClean="0">
                        <a:latin typeface="Cambria Math" panose="02040503050406030204" pitchFamily="18" charset="0"/>
                      </a:rPr>
                      <m:t>1</m:t>
                    </m:r>
                  </m:oMath>
                </a14:m>
                <a:endParaRPr lang="en-US" sz="2400" dirty="0">
                  <a:latin typeface="Helvetica" pitchFamily="2" charset="0"/>
                </a:endParaRPr>
              </a:p>
              <a:p>
                <a14:m>
                  <m:oMath xmlns:m="http://schemas.openxmlformats.org/officeDocument/2006/math">
                    <m:r>
                      <a:rPr lang="en-US" sz="2400" i="1" smtClean="0">
                        <a:solidFill>
                          <a:srgbClr val="FF0000"/>
                        </a:solidFill>
                        <a:latin typeface="Cambria Math" panose="02040503050406030204" pitchFamily="18" charset="0"/>
                      </a:rPr>
                      <m:t>𝐵𝐵</m:t>
                    </m:r>
                    <m:r>
                      <a:rPr lang="en-US" sz="2400" i="1" smtClean="0">
                        <a:solidFill>
                          <a:srgbClr val="FF0000"/>
                        </a:solidFill>
                        <a:latin typeface="Cambria Math" panose="02040503050406030204" pitchFamily="18" charset="0"/>
                      </a:rPr>
                      <m:t>1</m:t>
                    </m:r>
                    <m:r>
                      <a:rPr lang="en-US" sz="2400" i="1" smtClean="0">
                        <a:solidFill>
                          <a:srgbClr val="FF0000"/>
                        </a:solidFill>
                        <a:latin typeface="Cambria Math" panose="02040503050406030204" pitchFamily="18" charset="0"/>
                      </a:rPr>
                      <m:t>↔</m:t>
                    </m:r>
                    <m:r>
                      <a:rPr lang="en-US" sz="2400" i="1" smtClean="0">
                        <a:solidFill>
                          <a:srgbClr val="FF0000"/>
                        </a:solidFill>
                        <a:latin typeface="Cambria Math" panose="02040503050406030204" pitchFamily="18" charset="0"/>
                      </a:rPr>
                      <m:t>𝑃𝐵</m:t>
                    </m:r>
                    <m:r>
                      <a:rPr lang="en-US" sz="2400" i="1" smtClean="0">
                        <a:solidFill>
                          <a:srgbClr val="FF0000"/>
                        </a:solidFill>
                        <a:latin typeface="Cambria Math" panose="02040503050406030204" pitchFamily="18" charset="0"/>
                      </a:rPr>
                      <m:t>2∨</m:t>
                    </m:r>
                    <m:r>
                      <a:rPr lang="en-US" sz="2400" i="1" smtClean="0">
                        <a:solidFill>
                          <a:srgbClr val="FF0000"/>
                        </a:solidFill>
                        <a:latin typeface="Cambria Math" panose="02040503050406030204" pitchFamily="18" charset="0"/>
                      </a:rPr>
                      <m:t>𝑃𝐶</m:t>
                    </m:r>
                    <m:r>
                      <a:rPr lang="en-US" sz="2400" i="1" smtClean="0">
                        <a:solidFill>
                          <a:srgbClr val="FF0000"/>
                        </a:solidFill>
                        <a:latin typeface="Cambria Math" panose="02040503050406030204" pitchFamily="18" charset="0"/>
                      </a:rPr>
                      <m:t>1</m:t>
                    </m:r>
                  </m:oMath>
                </a14:m>
                <a:endParaRPr lang="en-US" sz="2400" dirty="0">
                  <a:solidFill>
                    <a:srgbClr val="FF0000"/>
                  </a:solidFill>
                  <a:latin typeface="Helvetica" pitchFamily="2" charset="0"/>
                </a:endParaRPr>
              </a:p>
              <a:p>
                <a:pPr marL="0" indent="0">
                  <a:buFont typeface="Garamond" pitchFamily="18" charset="0"/>
                  <a:buNone/>
                </a:pPr>
                <a:r>
                  <a:rPr lang="en-US" sz="2400" dirty="0">
                    <a:latin typeface="Helvetica" pitchFamily="2" charset="0"/>
                  </a:rPr>
                  <a:t>… and so on</a:t>
                </a:r>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𝐵𝐴</m:t>
                    </m:r>
                    <m:r>
                      <a:rPr lang="en-US" sz="2400" i="1">
                        <a:latin typeface="Cambria Math" panose="02040503050406030204" pitchFamily="18" charset="0"/>
                      </a:rPr>
                      <m:t>1</m:t>
                    </m:r>
                  </m:oMath>
                </a14:m>
                <a:endParaRPr lang="en-US" sz="2400" dirty="0">
                  <a:latin typeface="Helvetica" pitchFamily="2" charset="0"/>
                </a:endParaRPr>
              </a:p>
              <a:p>
                <a14:m>
                  <m:oMath xmlns:m="http://schemas.openxmlformats.org/officeDocument/2006/math">
                    <m:r>
                      <a:rPr lang="en-US" sz="2400" i="1" smtClean="0">
                        <a:solidFill>
                          <a:srgbClr val="FF0000"/>
                        </a:solidFill>
                        <a:latin typeface="Cambria Math" panose="02040503050406030204" pitchFamily="18" charset="0"/>
                      </a:rPr>
                      <m:t>𝐵𝐵</m:t>
                    </m:r>
                    <m:r>
                      <a:rPr lang="en-US" sz="2400" i="1" smtClean="0">
                        <a:solidFill>
                          <a:srgbClr val="FF0000"/>
                        </a:solidFill>
                        <a:latin typeface="Cambria Math" panose="02040503050406030204" pitchFamily="18" charset="0"/>
                      </a:rPr>
                      <m:t>1</m:t>
                    </m:r>
                  </m:oMath>
                </a14:m>
                <a:endParaRPr lang="en-US" sz="2400" dirty="0">
                  <a:solidFill>
                    <a:srgbClr val="FF0000"/>
                  </a:solidFill>
                  <a:latin typeface="Helvetica" pitchFamily="2" charset="0"/>
                </a:endParaRPr>
              </a:p>
              <a:p>
                <a:pPr marL="0" indent="0">
                  <a:buFont typeface="Garamond" pitchFamily="18" charset="0"/>
                  <a:buNone/>
                </a:pPr>
                <a:endParaRPr lang="en-US" sz="2400" dirty="0">
                  <a:latin typeface="Helvetica" pitchFamily="2" charset="0"/>
                </a:endParaRPr>
              </a:p>
            </p:txBody>
          </p:sp>
        </mc:Choice>
        <mc:Fallback xmlns="">
          <p:sp>
            <p:nvSpPr>
              <p:cNvPr id="42" name="Content Placeholder 2">
                <a:extLst>
                  <a:ext uri="{FF2B5EF4-FFF2-40B4-BE49-F238E27FC236}">
                    <a16:creationId xmlns:a16="http://schemas.microsoft.com/office/drawing/2014/main" id="{807BA016-E00E-7342-B63A-3E2845D2C54B}"/>
                  </a:ext>
                </a:extLst>
              </p:cNvPr>
              <p:cNvSpPr txBox="1">
                <a:spLocks noRot="1" noChangeAspect="1" noMove="1" noResize="1" noEditPoints="1" noAdjustHandles="1" noChangeArrowheads="1" noChangeShapeType="1" noTextEdit="1"/>
              </p:cNvSpPr>
              <p:nvPr/>
            </p:nvSpPr>
            <p:spPr>
              <a:xfrm>
                <a:off x="8912842" y="3022682"/>
                <a:ext cx="3281943" cy="4351338"/>
              </a:xfrm>
              <a:prstGeom prst="rect">
                <a:avLst/>
              </a:prstGeom>
              <a:blipFill>
                <a:blip r:embed="rId11"/>
                <a:stretch>
                  <a:fillRect l="-2703"/>
                </a:stretch>
              </a:blipFill>
            </p:spPr>
            <p:txBody>
              <a:bodyPr/>
              <a:lstStyle/>
              <a:p>
                <a:r>
                  <a:rPr lang="en-US">
                    <a:noFill/>
                  </a:rPr>
                  <a:t> </a:t>
                </a:r>
              </a:p>
            </p:txBody>
          </p:sp>
        </mc:Fallback>
      </mc:AlternateContent>
      <p:sp>
        <p:nvSpPr>
          <p:cNvPr id="43" name="&quot;No&quot; Symbol 42">
            <a:extLst>
              <a:ext uri="{FF2B5EF4-FFF2-40B4-BE49-F238E27FC236}">
                <a16:creationId xmlns:a16="http://schemas.microsoft.com/office/drawing/2014/main" id="{8D6D2825-1987-8F48-9176-7B007F79F257}"/>
              </a:ext>
            </a:extLst>
          </p:cNvPr>
          <p:cNvSpPr/>
          <p:nvPr/>
        </p:nvSpPr>
        <p:spPr>
          <a:xfrm>
            <a:off x="1018790" y="3287276"/>
            <a:ext cx="1101529" cy="1101529"/>
          </a:xfrm>
          <a:prstGeom prst="noSmoking">
            <a:avLst>
              <a:gd name="adj" fmla="val 13436"/>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quot;No&quot; Symbol 43">
            <a:extLst>
              <a:ext uri="{FF2B5EF4-FFF2-40B4-BE49-F238E27FC236}">
                <a16:creationId xmlns:a16="http://schemas.microsoft.com/office/drawing/2014/main" id="{38D86C4A-0C73-3548-98F1-1987992C3789}"/>
              </a:ext>
            </a:extLst>
          </p:cNvPr>
          <p:cNvSpPr/>
          <p:nvPr/>
        </p:nvSpPr>
        <p:spPr>
          <a:xfrm>
            <a:off x="3127154" y="3319639"/>
            <a:ext cx="1101529" cy="1101529"/>
          </a:xfrm>
          <a:prstGeom prst="noSmoking">
            <a:avLst>
              <a:gd name="adj" fmla="val 13436"/>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2493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Possible Worlds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3" y="2145983"/>
            <a:ext cx="10402981" cy="3849624"/>
          </a:xfrm>
        </p:spPr>
        <p:txBody>
          <a:bodyPr>
            <a:normAutofit/>
          </a:bodyPr>
          <a:lstStyle/>
          <a:p>
            <a:pPr marL="0" indent="0">
              <a:buNone/>
            </a:pPr>
            <a:r>
              <a:rPr lang="en-US" sz="2400" dirty="0">
                <a:latin typeface="Helvetica" pitchFamily="2" charset="0"/>
              </a:rPr>
              <a:t>Similarly… knowing that there *isn’t* a Breeze in A1, and that there can *only* bit a Pit in A2 or B1 if and only if there is a breeze in A1…</a:t>
            </a:r>
          </a:p>
          <a:p>
            <a:pPr marL="0" indent="0">
              <a:buNone/>
            </a:pPr>
            <a:endParaRPr lang="en-US" sz="2400" dirty="0">
              <a:latin typeface="Helvetica" pitchFamily="2" charset="0"/>
            </a:endParaRPr>
          </a:p>
        </p:txBody>
      </p:sp>
      <p:grpSp>
        <p:nvGrpSpPr>
          <p:cNvPr id="12" name="Group 11">
            <a:extLst>
              <a:ext uri="{FF2B5EF4-FFF2-40B4-BE49-F238E27FC236}">
                <a16:creationId xmlns:a16="http://schemas.microsoft.com/office/drawing/2014/main" id="{6C6FF199-D960-FF44-8076-4EBD354956B9}"/>
              </a:ext>
            </a:extLst>
          </p:cNvPr>
          <p:cNvGrpSpPr/>
          <p:nvPr/>
        </p:nvGrpSpPr>
        <p:grpSpPr>
          <a:xfrm>
            <a:off x="485353" y="3425971"/>
            <a:ext cx="1780764" cy="1289647"/>
            <a:chOff x="213890" y="1859728"/>
            <a:chExt cx="1780764" cy="1289647"/>
          </a:xfrm>
        </p:grpSpPr>
        <p:pic>
          <p:nvPicPr>
            <p:cNvPr id="9" name="Picture 8">
              <a:extLst>
                <a:ext uri="{FF2B5EF4-FFF2-40B4-BE49-F238E27FC236}">
                  <a16:creationId xmlns:a16="http://schemas.microsoft.com/office/drawing/2014/main" id="{A0090D17-8DE1-8E4E-AC19-D30A910CE9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63" y="1859728"/>
              <a:ext cx="1371791" cy="914528"/>
            </a:xfrm>
            <a:prstGeom prst="rect">
              <a:avLst/>
            </a:prstGeom>
          </p:spPr>
        </p:pic>
        <p:sp>
          <p:nvSpPr>
            <p:cNvPr id="10" name="TextBox 9">
              <a:extLst>
                <a:ext uri="{FF2B5EF4-FFF2-40B4-BE49-F238E27FC236}">
                  <a16:creationId xmlns:a16="http://schemas.microsoft.com/office/drawing/2014/main" id="{CAFA405D-E635-EC4A-A28E-3D84A69260C0}"/>
                </a:ext>
              </a:extLst>
            </p:cNvPr>
            <p:cNvSpPr txBox="1"/>
            <p:nvPr/>
          </p:nvSpPr>
          <p:spPr>
            <a:xfrm>
              <a:off x="213890" y="1888663"/>
              <a:ext cx="403185" cy="830997"/>
            </a:xfrm>
            <a:prstGeom prst="rect">
              <a:avLst/>
            </a:prstGeom>
            <a:noFill/>
          </p:spPr>
          <p:txBody>
            <a:bodyPr wrap="square" rtlCol="0">
              <a:spAutoFit/>
            </a:bodyPr>
            <a:lstStyle/>
            <a:p>
              <a:pPr algn="r"/>
              <a:r>
                <a:rPr lang="en-US" b="1" dirty="0"/>
                <a:t>2</a:t>
              </a:r>
            </a:p>
            <a:p>
              <a:pPr algn="r"/>
              <a:endParaRPr lang="en-US" sz="1200" b="1" dirty="0"/>
            </a:p>
            <a:p>
              <a:pPr algn="r"/>
              <a:r>
                <a:rPr lang="en-US" b="1" dirty="0"/>
                <a:t>1</a:t>
              </a:r>
            </a:p>
          </p:txBody>
        </p:sp>
        <p:sp>
          <p:nvSpPr>
            <p:cNvPr id="11" name="TextBox 10">
              <a:extLst>
                <a:ext uri="{FF2B5EF4-FFF2-40B4-BE49-F238E27FC236}">
                  <a16:creationId xmlns:a16="http://schemas.microsoft.com/office/drawing/2014/main" id="{5AC555CA-039D-7543-A4CE-EA6C566CFF28}"/>
                </a:ext>
              </a:extLst>
            </p:cNvPr>
            <p:cNvSpPr txBox="1"/>
            <p:nvPr/>
          </p:nvSpPr>
          <p:spPr>
            <a:xfrm>
              <a:off x="647892" y="2780043"/>
              <a:ext cx="1329400" cy="369332"/>
            </a:xfrm>
            <a:prstGeom prst="rect">
              <a:avLst/>
            </a:prstGeom>
            <a:noFill/>
          </p:spPr>
          <p:txBody>
            <a:bodyPr wrap="square" rtlCol="0">
              <a:spAutoFit/>
            </a:bodyPr>
            <a:lstStyle/>
            <a:p>
              <a:r>
                <a:rPr lang="en-US" b="1" dirty="0"/>
                <a:t>A       B       C</a:t>
              </a:r>
            </a:p>
          </p:txBody>
        </p:sp>
      </p:grpSp>
      <p:grpSp>
        <p:nvGrpSpPr>
          <p:cNvPr id="16" name="Group 15">
            <a:extLst>
              <a:ext uri="{FF2B5EF4-FFF2-40B4-BE49-F238E27FC236}">
                <a16:creationId xmlns:a16="http://schemas.microsoft.com/office/drawing/2014/main" id="{F7E0A07B-6D43-1540-95B9-FFBFCE77955E}"/>
              </a:ext>
            </a:extLst>
          </p:cNvPr>
          <p:cNvGrpSpPr/>
          <p:nvPr/>
        </p:nvGrpSpPr>
        <p:grpSpPr>
          <a:xfrm>
            <a:off x="2675790" y="3425971"/>
            <a:ext cx="1781254" cy="1289647"/>
            <a:chOff x="2029785" y="1859728"/>
            <a:chExt cx="1781254" cy="1289647"/>
          </a:xfrm>
        </p:grpSpPr>
        <p:pic>
          <p:nvPicPr>
            <p:cNvPr id="13" name="Picture 12">
              <a:extLst>
                <a:ext uri="{FF2B5EF4-FFF2-40B4-BE49-F238E27FC236}">
                  <a16:creationId xmlns:a16="http://schemas.microsoft.com/office/drawing/2014/main" id="{46B65371-0EF3-D142-ABE8-E2091188CC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9248" y="1859728"/>
              <a:ext cx="1371791" cy="914528"/>
            </a:xfrm>
            <a:prstGeom prst="rect">
              <a:avLst/>
            </a:prstGeom>
          </p:spPr>
        </p:pic>
        <p:sp>
          <p:nvSpPr>
            <p:cNvPr id="14" name="TextBox 13">
              <a:extLst>
                <a:ext uri="{FF2B5EF4-FFF2-40B4-BE49-F238E27FC236}">
                  <a16:creationId xmlns:a16="http://schemas.microsoft.com/office/drawing/2014/main" id="{36461DFC-ACF9-A64F-8EF2-83EF43407398}"/>
                </a:ext>
              </a:extLst>
            </p:cNvPr>
            <p:cNvSpPr txBox="1"/>
            <p:nvPr/>
          </p:nvSpPr>
          <p:spPr>
            <a:xfrm>
              <a:off x="2029785" y="1888663"/>
              <a:ext cx="403185" cy="830997"/>
            </a:xfrm>
            <a:prstGeom prst="rect">
              <a:avLst/>
            </a:prstGeom>
            <a:noFill/>
          </p:spPr>
          <p:txBody>
            <a:bodyPr wrap="square" rtlCol="0">
              <a:spAutoFit/>
            </a:bodyPr>
            <a:lstStyle/>
            <a:p>
              <a:pPr algn="r"/>
              <a:r>
                <a:rPr lang="en-US" b="1" dirty="0"/>
                <a:t>2</a:t>
              </a:r>
            </a:p>
            <a:p>
              <a:pPr algn="r"/>
              <a:endParaRPr lang="en-US" sz="1200" b="1" dirty="0"/>
            </a:p>
            <a:p>
              <a:pPr algn="r"/>
              <a:r>
                <a:rPr lang="en-US" b="1" dirty="0"/>
                <a:t>1</a:t>
              </a:r>
            </a:p>
          </p:txBody>
        </p:sp>
        <p:sp>
          <p:nvSpPr>
            <p:cNvPr id="15" name="TextBox 14">
              <a:extLst>
                <a:ext uri="{FF2B5EF4-FFF2-40B4-BE49-F238E27FC236}">
                  <a16:creationId xmlns:a16="http://schemas.microsoft.com/office/drawing/2014/main" id="{84BFA0D0-8C9F-9A48-868A-6EB5F3C73448}"/>
                </a:ext>
              </a:extLst>
            </p:cNvPr>
            <p:cNvSpPr txBox="1"/>
            <p:nvPr/>
          </p:nvSpPr>
          <p:spPr>
            <a:xfrm>
              <a:off x="2463787" y="2780043"/>
              <a:ext cx="1329400" cy="369332"/>
            </a:xfrm>
            <a:prstGeom prst="rect">
              <a:avLst/>
            </a:prstGeom>
            <a:noFill/>
          </p:spPr>
          <p:txBody>
            <a:bodyPr wrap="square" rtlCol="0">
              <a:spAutoFit/>
            </a:bodyPr>
            <a:lstStyle/>
            <a:p>
              <a:r>
                <a:rPr lang="en-US" b="1" dirty="0"/>
                <a:t>A       B       C</a:t>
              </a:r>
            </a:p>
          </p:txBody>
        </p:sp>
      </p:grpSp>
      <p:grpSp>
        <p:nvGrpSpPr>
          <p:cNvPr id="20" name="Group 19">
            <a:extLst>
              <a:ext uri="{FF2B5EF4-FFF2-40B4-BE49-F238E27FC236}">
                <a16:creationId xmlns:a16="http://schemas.microsoft.com/office/drawing/2014/main" id="{82C3170B-15E7-9A40-AAF2-C4C4BE40F615}"/>
              </a:ext>
            </a:extLst>
          </p:cNvPr>
          <p:cNvGrpSpPr/>
          <p:nvPr/>
        </p:nvGrpSpPr>
        <p:grpSpPr>
          <a:xfrm>
            <a:off x="4610103" y="3454906"/>
            <a:ext cx="1780765" cy="1289644"/>
            <a:chOff x="3846659" y="1859728"/>
            <a:chExt cx="1780765" cy="1289644"/>
          </a:xfrm>
        </p:grpSpPr>
        <p:pic>
          <p:nvPicPr>
            <p:cNvPr id="17" name="Picture 16">
              <a:extLst>
                <a:ext uri="{FF2B5EF4-FFF2-40B4-BE49-F238E27FC236}">
                  <a16:creationId xmlns:a16="http://schemas.microsoft.com/office/drawing/2014/main" id="{52B71431-0531-1B43-A9B0-D838F82350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5633" y="1859728"/>
              <a:ext cx="1371791" cy="914528"/>
            </a:xfrm>
            <a:prstGeom prst="rect">
              <a:avLst/>
            </a:prstGeom>
          </p:spPr>
        </p:pic>
        <p:sp>
          <p:nvSpPr>
            <p:cNvPr id="18" name="TextBox 17">
              <a:extLst>
                <a:ext uri="{FF2B5EF4-FFF2-40B4-BE49-F238E27FC236}">
                  <a16:creationId xmlns:a16="http://schemas.microsoft.com/office/drawing/2014/main" id="{57DB4631-DA7B-204D-8345-9A8E57EB865C}"/>
                </a:ext>
              </a:extLst>
            </p:cNvPr>
            <p:cNvSpPr txBox="1"/>
            <p:nvPr/>
          </p:nvSpPr>
          <p:spPr>
            <a:xfrm>
              <a:off x="3846659" y="1888660"/>
              <a:ext cx="403185" cy="830997"/>
            </a:xfrm>
            <a:prstGeom prst="rect">
              <a:avLst/>
            </a:prstGeom>
            <a:noFill/>
          </p:spPr>
          <p:txBody>
            <a:bodyPr wrap="square" rtlCol="0">
              <a:spAutoFit/>
            </a:bodyPr>
            <a:lstStyle/>
            <a:p>
              <a:pPr algn="r"/>
              <a:r>
                <a:rPr lang="en-US" b="1" dirty="0"/>
                <a:t>2</a:t>
              </a:r>
            </a:p>
            <a:p>
              <a:pPr algn="r"/>
              <a:endParaRPr lang="en-US" sz="1200" b="1" dirty="0"/>
            </a:p>
            <a:p>
              <a:pPr algn="r"/>
              <a:r>
                <a:rPr lang="en-US" b="1" dirty="0"/>
                <a:t>1</a:t>
              </a:r>
            </a:p>
          </p:txBody>
        </p:sp>
        <p:sp>
          <p:nvSpPr>
            <p:cNvPr id="19" name="TextBox 18">
              <a:extLst>
                <a:ext uri="{FF2B5EF4-FFF2-40B4-BE49-F238E27FC236}">
                  <a16:creationId xmlns:a16="http://schemas.microsoft.com/office/drawing/2014/main" id="{0EE96E2E-A08A-7842-9FB8-42EAA84C4730}"/>
                </a:ext>
              </a:extLst>
            </p:cNvPr>
            <p:cNvSpPr txBox="1"/>
            <p:nvPr/>
          </p:nvSpPr>
          <p:spPr>
            <a:xfrm>
              <a:off x="4280661" y="2780040"/>
              <a:ext cx="1329400" cy="369332"/>
            </a:xfrm>
            <a:prstGeom prst="rect">
              <a:avLst/>
            </a:prstGeom>
            <a:noFill/>
          </p:spPr>
          <p:txBody>
            <a:bodyPr wrap="square" rtlCol="0">
              <a:spAutoFit/>
            </a:bodyPr>
            <a:lstStyle/>
            <a:p>
              <a:r>
                <a:rPr lang="en-US" b="1" dirty="0"/>
                <a:t>A       B       C</a:t>
              </a:r>
            </a:p>
          </p:txBody>
        </p:sp>
      </p:grpSp>
      <p:grpSp>
        <p:nvGrpSpPr>
          <p:cNvPr id="24" name="Group 23">
            <a:extLst>
              <a:ext uri="{FF2B5EF4-FFF2-40B4-BE49-F238E27FC236}">
                <a16:creationId xmlns:a16="http://schemas.microsoft.com/office/drawing/2014/main" id="{D8C442FF-5D9A-C847-8300-1086BE559B31}"/>
              </a:ext>
            </a:extLst>
          </p:cNvPr>
          <p:cNvGrpSpPr/>
          <p:nvPr/>
        </p:nvGrpSpPr>
        <p:grpSpPr>
          <a:xfrm>
            <a:off x="6599268" y="3455852"/>
            <a:ext cx="1784390" cy="1288698"/>
            <a:chOff x="3848821" y="3308385"/>
            <a:chExt cx="1784390" cy="1288698"/>
          </a:xfrm>
        </p:grpSpPr>
        <p:pic>
          <p:nvPicPr>
            <p:cNvPr id="21" name="Picture 20">
              <a:extLst>
                <a:ext uri="{FF2B5EF4-FFF2-40B4-BE49-F238E27FC236}">
                  <a16:creationId xmlns:a16="http://schemas.microsoft.com/office/drawing/2014/main" id="{5E068F2B-3185-4849-A171-6A5B870859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61420" y="3308385"/>
              <a:ext cx="1371791" cy="914528"/>
            </a:xfrm>
            <a:prstGeom prst="rect">
              <a:avLst/>
            </a:prstGeom>
          </p:spPr>
        </p:pic>
        <p:sp>
          <p:nvSpPr>
            <p:cNvPr id="22" name="TextBox 21">
              <a:extLst>
                <a:ext uri="{FF2B5EF4-FFF2-40B4-BE49-F238E27FC236}">
                  <a16:creationId xmlns:a16="http://schemas.microsoft.com/office/drawing/2014/main" id="{4020849E-259F-EA4A-9356-E12FDE18ACD6}"/>
                </a:ext>
              </a:extLst>
            </p:cNvPr>
            <p:cNvSpPr txBox="1"/>
            <p:nvPr/>
          </p:nvSpPr>
          <p:spPr>
            <a:xfrm>
              <a:off x="3848821" y="3336371"/>
              <a:ext cx="403185" cy="830997"/>
            </a:xfrm>
            <a:prstGeom prst="rect">
              <a:avLst/>
            </a:prstGeom>
            <a:noFill/>
          </p:spPr>
          <p:txBody>
            <a:bodyPr wrap="square" rtlCol="0">
              <a:spAutoFit/>
            </a:bodyPr>
            <a:lstStyle/>
            <a:p>
              <a:pPr algn="r"/>
              <a:r>
                <a:rPr lang="en-US" b="1" dirty="0"/>
                <a:t>2</a:t>
              </a:r>
            </a:p>
            <a:p>
              <a:pPr algn="r"/>
              <a:endParaRPr lang="en-US" sz="1200" b="1" dirty="0"/>
            </a:p>
            <a:p>
              <a:pPr algn="r"/>
              <a:r>
                <a:rPr lang="en-US" b="1" dirty="0"/>
                <a:t>1</a:t>
              </a:r>
            </a:p>
          </p:txBody>
        </p:sp>
        <p:sp>
          <p:nvSpPr>
            <p:cNvPr id="23" name="TextBox 22">
              <a:extLst>
                <a:ext uri="{FF2B5EF4-FFF2-40B4-BE49-F238E27FC236}">
                  <a16:creationId xmlns:a16="http://schemas.microsoft.com/office/drawing/2014/main" id="{B57B9D7B-A61C-7349-8180-B48B1BBCB439}"/>
                </a:ext>
              </a:extLst>
            </p:cNvPr>
            <p:cNvSpPr txBox="1"/>
            <p:nvPr/>
          </p:nvSpPr>
          <p:spPr>
            <a:xfrm>
              <a:off x="4282823" y="4227751"/>
              <a:ext cx="1329400" cy="369332"/>
            </a:xfrm>
            <a:prstGeom prst="rect">
              <a:avLst/>
            </a:prstGeom>
            <a:noFill/>
          </p:spPr>
          <p:txBody>
            <a:bodyPr wrap="square" rtlCol="0">
              <a:spAutoFit/>
            </a:bodyPr>
            <a:lstStyle/>
            <a:p>
              <a:r>
                <a:rPr lang="en-US" b="1" dirty="0"/>
                <a:t>A       B       C</a:t>
              </a:r>
            </a:p>
          </p:txBody>
        </p:sp>
      </p:grpSp>
      <p:grpSp>
        <p:nvGrpSpPr>
          <p:cNvPr id="29" name="Group 28">
            <a:extLst>
              <a:ext uri="{FF2B5EF4-FFF2-40B4-BE49-F238E27FC236}">
                <a16:creationId xmlns:a16="http://schemas.microsoft.com/office/drawing/2014/main" id="{DFA8A13B-FA7A-A847-A125-4B4C374C5EDA}"/>
              </a:ext>
            </a:extLst>
          </p:cNvPr>
          <p:cNvGrpSpPr/>
          <p:nvPr/>
        </p:nvGrpSpPr>
        <p:grpSpPr>
          <a:xfrm>
            <a:off x="485353" y="5142809"/>
            <a:ext cx="1782939" cy="1289647"/>
            <a:chOff x="3850271" y="4757046"/>
            <a:chExt cx="1782939" cy="1289647"/>
          </a:xfrm>
        </p:grpSpPr>
        <p:pic>
          <p:nvPicPr>
            <p:cNvPr id="26" name="Picture 25">
              <a:extLst>
                <a:ext uri="{FF2B5EF4-FFF2-40B4-BE49-F238E27FC236}">
                  <a16:creationId xmlns:a16="http://schemas.microsoft.com/office/drawing/2014/main" id="{43617D20-8CFF-8841-A6C2-0D9AA7E001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61419" y="4757046"/>
              <a:ext cx="1371791" cy="914528"/>
            </a:xfrm>
            <a:prstGeom prst="rect">
              <a:avLst/>
            </a:prstGeom>
          </p:spPr>
        </p:pic>
        <p:sp>
          <p:nvSpPr>
            <p:cNvPr id="27" name="TextBox 26">
              <a:extLst>
                <a:ext uri="{FF2B5EF4-FFF2-40B4-BE49-F238E27FC236}">
                  <a16:creationId xmlns:a16="http://schemas.microsoft.com/office/drawing/2014/main" id="{011A229A-FAE8-7D4A-8893-F9520732C81A}"/>
                </a:ext>
              </a:extLst>
            </p:cNvPr>
            <p:cNvSpPr txBox="1"/>
            <p:nvPr/>
          </p:nvSpPr>
          <p:spPr>
            <a:xfrm>
              <a:off x="3850271" y="4785981"/>
              <a:ext cx="403185" cy="830997"/>
            </a:xfrm>
            <a:prstGeom prst="rect">
              <a:avLst/>
            </a:prstGeom>
            <a:noFill/>
          </p:spPr>
          <p:txBody>
            <a:bodyPr wrap="square" rtlCol="0">
              <a:spAutoFit/>
            </a:bodyPr>
            <a:lstStyle/>
            <a:p>
              <a:pPr algn="r"/>
              <a:r>
                <a:rPr lang="en-US" b="1" dirty="0"/>
                <a:t>2</a:t>
              </a:r>
            </a:p>
            <a:p>
              <a:pPr algn="r"/>
              <a:endParaRPr lang="en-US" sz="1200" b="1" dirty="0"/>
            </a:p>
            <a:p>
              <a:pPr algn="r"/>
              <a:r>
                <a:rPr lang="en-US" b="1" dirty="0"/>
                <a:t>1</a:t>
              </a:r>
            </a:p>
          </p:txBody>
        </p:sp>
        <p:sp>
          <p:nvSpPr>
            <p:cNvPr id="28" name="TextBox 27">
              <a:extLst>
                <a:ext uri="{FF2B5EF4-FFF2-40B4-BE49-F238E27FC236}">
                  <a16:creationId xmlns:a16="http://schemas.microsoft.com/office/drawing/2014/main" id="{A4F8224A-6A80-4444-86C7-2FB22ECC475B}"/>
                </a:ext>
              </a:extLst>
            </p:cNvPr>
            <p:cNvSpPr txBox="1"/>
            <p:nvPr/>
          </p:nvSpPr>
          <p:spPr>
            <a:xfrm>
              <a:off x="4284273" y="5677361"/>
              <a:ext cx="1329400" cy="369332"/>
            </a:xfrm>
            <a:prstGeom prst="rect">
              <a:avLst/>
            </a:prstGeom>
            <a:noFill/>
          </p:spPr>
          <p:txBody>
            <a:bodyPr wrap="square" rtlCol="0">
              <a:spAutoFit/>
            </a:bodyPr>
            <a:lstStyle/>
            <a:p>
              <a:r>
                <a:rPr lang="en-US" b="1" dirty="0"/>
                <a:t>A       B       C</a:t>
              </a:r>
            </a:p>
          </p:txBody>
        </p:sp>
      </p:grpSp>
      <p:grpSp>
        <p:nvGrpSpPr>
          <p:cNvPr id="33" name="Group 32">
            <a:extLst>
              <a:ext uri="{FF2B5EF4-FFF2-40B4-BE49-F238E27FC236}">
                <a16:creationId xmlns:a16="http://schemas.microsoft.com/office/drawing/2014/main" id="{05B656E0-EBD5-AC49-9A7C-E110442BBB83}"/>
              </a:ext>
            </a:extLst>
          </p:cNvPr>
          <p:cNvGrpSpPr/>
          <p:nvPr/>
        </p:nvGrpSpPr>
        <p:grpSpPr>
          <a:xfrm>
            <a:off x="2675790" y="5142367"/>
            <a:ext cx="1785652" cy="1290089"/>
            <a:chOff x="2031175" y="4757046"/>
            <a:chExt cx="1785652" cy="1290089"/>
          </a:xfrm>
        </p:grpSpPr>
        <p:pic>
          <p:nvPicPr>
            <p:cNvPr id="30" name="Picture 29">
              <a:extLst>
                <a:ext uri="{FF2B5EF4-FFF2-40B4-BE49-F238E27FC236}">
                  <a16:creationId xmlns:a16="http://schemas.microsoft.com/office/drawing/2014/main" id="{F14157BE-382E-A048-AE43-529C4C6D53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45036" y="4757046"/>
              <a:ext cx="1371791" cy="914528"/>
            </a:xfrm>
            <a:prstGeom prst="rect">
              <a:avLst/>
            </a:prstGeom>
          </p:spPr>
        </p:pic>
        <p:sp>
          <p:nvSpPr>
            <p:cNvPr id="31" name="TextBox 30">
              <a:extLst>
                <a:ext uri="{FF2B5EF4-FFF2-40B4-BE49-F238E27FC236}">
                  <a16:creationId xmlns:a16="http://schemas.microsoft.com/office/drawing/2014/main" id="{BD13FBE7-9543-354E-B4A4-B8DE4E319253}"/>
                </a:ext>
              </a:extLst>
            </p:cNvPr>
            <p:cNvSpPr txBox="1"/>
            <p:nvPr/>
          </p:nvSpPr>
          <p:spPr>
            <a:xfrm>
              <a:off x="2031175" y="4786423"/>
              <a:ext cx="403185" cy="830997"/>
            </a:xfrm>
            <a:prstGeom prst="rect">
              <a:avLst/>
            </a:prstGeom>
            <a:noFill/>
          </p:spPr>
          <p:txBody>
            <a:bodyPr wrap="square" rtlCol="0">
              <a:spAutoFit/>
            </a:bodyPr>
            <a:lstStyle/>
            <a:p>
              <a:pPr algn="r"/>
              <a:r>
                <a:rPr lang="en-US" b="1" dirty="0"/>
                <a:t>2</a:t>
              </a:r>
            </a:p>
            <a:p>
              <a:pPr algn="r"/>
              <a:endParaRPr lang="en-US" sz="1200" b="1" dirty="0"/>
            </a:p>
            <a:p>
              <a:pPr algn="r"/>
              <a:r>
                <a:rPr lang="en-US" b="1" dirty="0"/>
                <a:t>1</a:t>
              </a:r>
            </a:p>
          </p:txBody>
        </p:sp>
        <p:sp>
          <p:nvSpPr>
            <p:cNvPr id="32" name="TextBox 31">
              <a:extLst>
                <a:ext uri="{FF2B5EF4-FFF2-40B4-BE49-F238E27FC236}">
                  <a16:creationId xmlns:a16="http://schemas.microsoft.com/office/drawing/2014/main" id="{16EA3B89-4F58-1244-B1DD-C9B1CCD33C12}"/>
                </a:ext>
              </a:extLst>
            </p:cNvPr>
            <p:cNvSpPr txBox="1"/>
            <p:nvPr/>
          </p:nvSpPr>
          <p:spPr>
            <a:xfrm>
              <a:off x="2465177" y="5677803"/>
              <a:ext cx="1329400" cy="369332"/>
            </a:xfrm>
            <a:prstGeom prst="rect">
              <a:avLst/>
            </a:prstGeom>
            <a:noFill/>
          </p:spPr>
          <p:txBody>
            <a:bodyPr wrap="square" rtlCol="0">
              <a:spAutoFit/>
            </a:bodyPr>
            <a:lstStyle/>
            <a:p>
              <a:r>
                <a:rPr lang="en-US" b="1" dirty="0"/>
                <a:t>A       B       C</a:t>
              </a:r>
            </a:p>
          </p:txBody>
        </p:sp>
      </p:grpSp>
      <p:grpSp>
        <p:nvGrpSpPr>
          <p:cNvPr id="37" name="Group 36">
            <a:extLst>
              <a:ext uri="{FF2B5EF4-FFF2-40B4-BE49-F238E27FC236}">
                <a16:creationId xmlns:a16="http://schemas.microsoft.com/office/drawing/2014/main" id="{D9DAD22B-655F-8141-BAD6-C9C173510848}"/>
              </a:ext>
            </a:extLst>
          </p:cNvPr>
          <p:cNvGrpSpPr/>
          <p:nvPr/>
        </p:nvGrpSpPr>
        <p:grpSpPr>
          <a:xfrm>
            <a:off x="4612469" y="5143316"/>
            <a:ext cx="1780763" cy="1286815"/>
            <a:chOff x="219678" y="4757046"/>
            <a:chExt cx="1780763" cy="1286815"/>
          </a:xfrm>
        </p:grpSpPr>
        <p:pic>
          <p:nvPicPr>
            <p:cNvPr id="34" name="Picture 33">
              <a:extLst>
                <a:ext uri="{FF2B5EF4-FFF2-40B4-BE49-F238E27FC236}">
                  <a16:creationId xmlns:a16="http://schemas.microsoft.com/office/drawing/2014/main" id="{3F0A7038-0391-5544-A605-6881AC4DC5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8650" y="4757046"/>
              <a:ext cx="1371791" cy="914528"/>
            </a:xfrm>
            <a:prstGeom prst="rect">
              <a:avLst/>
            </a:prstGeom>
          </p:spPr>
        </p:pic>
        <p:sp>
          <p:nvSpPr>
            <p:cNvPr id="35" name="TextBox 34">
              <a:extLst>
                <a:ext uri="{FF2B5EF4-FFF2-40B4-BE49-F238E27FC236}">
                  <a16:creationId xmlns:a16="http://schemas.microsoft.com/office/drawing/2014/main" id="{33AC0DCC-0323-8C4F-8299-0F0A7D04388B}"/>
                </a:ext>
              </a:extLst>
            </p:cNvPr>
            <p:cNvSpPr txBox="1"/>
            <p:nvPr/>
          </p:nvSpPr>
          <p:spPr>
            <a:xfrm>
              <a:off x="219678" y="4783149"/>
              <a:ext cx="403185" cy="830997"/>
            </a:xfrm>
            <a:prstGeom prst="rect">
              <a:avLst/>
            </a:prstGeom>
            <a:noFill/>
          </p:spPr>
          <p:txBody>
            <a:bodyPr wrap="square" rtlCol="0">
              <a:spAutoFit/>
            </a:bodyPr>
            <a:lstStyle/>
            <a:p>
              <a:pPr algn="r"/>
              <a:r>
                <a:rPr lang="en-US" b="1" dirty="0"/>
                <a:t>2</a:t>
              </a:r>
            </a:p>
            <a:p>
              <a:pPr algn="r"/>
              <a:endParaRPr lang="en-US" sz="1200" b="1" dirty="0"/>
            </a:p>
            <a:p>
              <a:pPr algn="r"/>
              <a:r>
                <a:rPr lang="en-US" b="1" dirty="0"/>
                <a:t>1</a:t>
              </a:r>
            </a:p>
          </p:txBody>
        </p:sp>
        <p:sp>
          <p:nvSpPr>
            <p:cNvPr id="36" name="TextBox 35">
              <a:extLst>
                <a:ext uri="{FF2B5EF4-FFF2-40B4-BE49-F238E27FC236}">
                  <a16:creationId xmlns:a16="http://schemas.microsoft.com/office/drawing/2014/main" id="{0998CA91-F97E-CD42-83CA-0DE70C9B4A2D}"/>
                </a:ext>
              </a:extLst>
            </p:cNvPr>
            <p:cNvSpPr txBox="1"/>
            <p:nvPr/>
          </p:nvSpPr>
          <p:spPr>
            <a:xfrm>
              <a:off x="653680" y="5674529"/>
              <a:ext cx="1329400" cy="369332"/>
            </a:xfrm>
            <a:prstGeom prst="rect">
              <a:avLst/>
            </a:prstGeom>
            <a:noFill/>
          </p:spPr>
          <p:txBody>
            <a:bodyPr wrap="square" rtlCol="0">
              <a:spAutoFit/>
            </a:bodyPr>
            <a:lstStyle/>
            <a:p>
              <a:r>
                <a:rPr lang="en-US" b="1" dirty="0"/>
                <a:t>A       B       C</a:t>
              </a:r>
            </a:p>
          </p:txBody>
        </p:sp>
      </p:grpSp>
      <p:grpSp>
        <p:nvGrpSpPr>
          <p:cNvPr id="41" name="Group 40">
            <a:extLst>
              <a:ext uri="{FF2B5EF4-FFF2-40B4-BE49-F238E27FC236}">
                <a16:creationId xmlns:a16="http://schemas.microsoft.com/office/drawing/2014/main" id="{E137CD4C-8133-EB44-978C-D2D5565EB51A}"/>
              </a:ext>
            </a:extLst>
          </p:cNvPr>
          <p:cNvGrpSpPr/>
          <p:nvPr/>
        </p:nvGrpSpPr>
        <p:grpSpPr>
          <a:xfrm>
            <a:off x="6613508" y="5198351"/>
            <a:ext cx="1775990" cy="1289645"/>
            <a:chOff x="224451" y="3308385"/>
            <a:chExt cx="1775990" cy="1289645"/>
          </a:xfrm>
        </p:grpSpPr>
        <p:pic>
          <p:nvPicPr>
            <p:cNvPr id="38" name="Picture 37">
              <a:extLst>
                <a:ext uri="{FF2B5EF4-FFF2-40B4-BE49-F238E27FC236}">
                  <a16:creationId xmlns:a16="http://schemas.microsoft.com/office/drawing/2014/main" id="{CAE9ABE5-CC8A-D743-A84E-F4577B430F6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8650" y="3308385"/>
              <a:ext cx="1371791" cy="914528"/>
            </a:xfrm>
            <a:prstGeom prst="rect">
              <a:avLst/>
            </a:prstGeom>
          </p:spPr>
        </p:pic>
        <p:sp>
          <p:nvSpPr>
            <p:cNvPr id="39" name="TextBox 38">
              <a:extLst>
                <a:ext uri="{FF2B5EF4-FFF2-40B4-BE49-F238E27FC236}">
                  <a16:creationId xmlns:a16="http://schemas.microsoft.com/office/drawing/2014/main" id="{185661E2-0C1B-534D-B795-518A0DF950D8}"/>
                </a:ext>
              </a:extLst>
            </p:cNvPr>
            <p:cNvSpPr txBox="1"/>
            <p:nvPr/>
          </p:nvSpPr>
          <p:spPr>
            <a:xfrm>
              <a:off x="224451" y="3337318"/>
              <a:ext cx="403185" cy="830997"/>
            </a:xfrm>
            <a:prstGeom prst="rect">
              <a:avLst/>
            </a:prstGeom>
            <a:noFill/>
          </p:spPr>
          <p:txBody>
            <a:bodyPr wrap="square" rtlCol="0">
              <a:spAutoFit/>
            </a:bodyPr>
            <a:lstStyle/>
            <a:p>
              <a:pPr algn="r"/>
              <a:r>
                <a:rPr lang="en-US" b="1" dirty="0"/>
                <a:t>2</a:t>
              </a:r>
            </a:p>
            <a:p>
              <a:pPr algn="r"/>
              <a:endParaRPr lang="en-US" sz="1200" b="1" dirty="0"/>
            </a:p>
            <a:p>
              <a:pPr algn="r"/>
              <a:r>
                <a:rPr lang="en-US" b="1" dirty="0"/>
                <a:t>1</a:t>
              </a:r>
            </a:p>
          </p:txBody>
        </p:sp>
        <p:sp>
          <p:nvSpPr>
            <p:cNvPr id="40" name="TextBox 39">
              <a:extLst>
                <a:ext uri="{FF2B5EF4-FFF2-40B4-BE49-F238E27FC236}">
                  <a16:creationId xmlns:a16="http://schemas.microsoft.com/office/drawing/2014/main" id="{F834AA96-E9BC-0B45-9950-4B98289132A2}"/>
                </a:ext>
              </a:extLst>
            </p:cNvPr>
            <p:cNvSpPr txBox="1"/>
            <p:nvPr/>
          </p:nvSpPr>
          <p:spPr>
            <a:xfrm>
              <a:off x="658453" y="4228698"/>
              <a:ext cx="1329400" cy="369332"/>
            </a:xfrm>
            <a:prstGeom prst="rect">
              <a:avLst/>
            </a:prstGeom>
            <a:noFill/>
          </p:spPr>
          <p:txBody>
            <a:bodyPr wrap="square" rtlCol="0">
              <a:spAutoFit/>
            </a:bodyPr>
            <a:lstStyle/>
            <a:p>
              <a:r>
                <a:rPr lang="en-US" b="1" dirty="0"/>
                <a:t>A       B       C</a:t>
              </a:r>
            </a:p>
          </p:txBody>
        </p:sp>
      </p:grpSp>
      <mc:AlternateContent xmlns:mc="http://schemas.openxmlformats.org/markup-compatibility/2006" xmlns:a14="http://schemas.microsoft.com/office/drawing/2010/main">
        <mc:Choice Requires="a14">
          <p:sp>
            <p:nvSpPr>
              <p:cNvPr id="42" name="Content Placeholder 2">
                <a:extLst>
                  <a:ext uri="{FF2B5EF4-FFF2-40B4-BE49-F238E27FC236}">
                    <a16:creationId xmlns:a16="http://schemas.microsoft.com/office/drawing/2014/main" id="{807BA016-E00E-7342-B63A-3E2845D2C54B}"/>
                  </a:ext>
                </a:extLst>
              </p:cNvPr>
              <p:cNvSpPr txBox="1">
                <a:spLocks/>
              </p:cNvSpPr>
              <p:nvPr/>
            </p:nvSpPr>
            <p:spPr>
              <a:xfrm>
                <a:off x="8912842" y="3022682"/>
                <a:ext cx="3281943" cy="4351338"/>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Font typeface="Garamond" pitchFamily="18" charset="0"/>
                  <a:buNone/>
                </a:pPr>
                <a:r>
                  <a:rPr lang="en-US" sz="2400" b="1" dirty="0">
                    <a:latin typeface="Helvetica" pitchFamily="2" charset="0"/>
                  </a:rPr>
                  <a:t>Knowledge Base:</a:t>
                </a:r>
              </a:p>
              <a:p>
                <a14:m>
                  <m:oMath xmlns:m="http://schemas.openxmlformats.org/officeDocument/2006/math">
                    <m:r>
                      <a:rPr lang="en-US" sz="2400" i="1" smtClean="0">
                        <a:solidFill>
                          <a:srgbClr val="FF0000"/>
                        </a:solidFill>
                        <a:latin typeface="Cambria Math" panose="02040503050406030204" pitchFamily="18" charset="0"/>
                      </a:rPr>
                      <m:t>𝐵𝐴</m:t>
                    </m:r>
                    <m:r>
                      <a:rPr lang="en-US" sz="2400" i="1" smtClean="0">
                        <a:solidFill>
                          <a:srgbClr val="FF0000"/>
                        </a:solidFill>
                        <a:latin typeface="Cambria Math" panose="02040503050406030204" pitchFamily="18" charset="0"/>
                      </a:rPr>
                      <m:t>1</m:t>
                    </m:r>
                    <m:r>
                      <a:rPr lang="en-US" sz="2400" i="1" smtClean="0">
                        <a:solidFill>
                          <a:srgbClr val="FF0000"/>
                        </a:solidFill>
                        <a:latin typeface="Cambria Math" panose="02040503050406030204" pitchFamily="18" charset="0"/>
                      </a:rPr>
                      <m:t>↔</m:t>
                    </m:r>
                    <m:r>
                      <a:rPr lang="en-US" sz="2400" i="1" smtClean="0">
                        <a:solidFill>
                          <a:srgbClr val="FF0000"/>
                        </a:solidFill>
                        <a:latin typeface="Cambria Math" panose="02040503050406030204" pitchFamily="18" charset="0"/>
                      </a:rPr>
                      <m:t>𝑃𝐴</m:t>
                    </m:r>
                    <m:r>
                      <a:rPr lang="en-US" sz="2400" i="1" smtClean="0">
                        <a:solidFill>
                          <a:srgbClr val="FF0000"/>
                        </a:solidFill>
                        <a:latin typeface="Cambria Math" panose="02040503050406030204" pitchFamily="18" charset="0"/>
                      </a:rPr>
                      <m:t>2∨</m:t>
                    </m:r>
                    <m:r>
                      <a:rPr lang="en-US" sz="2400" i="1" smtClean="0">
                        <a:solidFill>
                          <a:srgbClr val="FF0000"/>
                        </a:solidFill>
                        <a:latin typeface="Cambria Math" panose="02040503050406030204" pitchFamily="18" charset="0"/>
                      </a:rPr>
                      <m:t>𝑃𝐵</m:t>
                    </m:r>
                    <m:r>
                      <a:rPr lang="en-US" sz="2400" i="1" smtClean="0">
                        <a:solidFill>
                          <a:srgbClr val="FF0000"/>
                        </a:solidFill>
                        <a:latin typeface="Cambria Math" panose="02040503050406030204" pitchFamily="18" charset="0"/>
                      </a:rPr>
                      <m:t>1</m:t>
                    </m:r>
                  </m:oMath>
                </a14:m>
                <a:endParaRPr lang="en-US" sz="2400" dirty="0">
                  <a:solidFill>
                    <a:srgbClr val="FF0000"/>
                  </a:solidFill>
                  <a:latin typeface="Helvetica" pitchFamily="2" charset="0"/>
                </a:endParaRPr>
              </a:p>
              <a:p>
                <a14:m>
                  <m:oMath xmlns:m="http://schemas.openxmlformats.org/officeDocument/2006/math">
                    <m:r>
                      <a:rPr lang="en-US" sz="2400" i="1" smtClean="0">
                        <a:solidFill>
                          <a:schemeClr val="tx1"/>
                        </a:solidFill>
                        <a:latin typeface="Cambria Math" panose="02040503050406030204" pitchFamily="18" charset="0"/>
                      </a:rPr>
                      <m:t>𝐵𝐵</m:t>
                    </m:r>
                    <m:r>
                      <a:rPr lang="en-US" sz="2400" i="1" smtClean="0">
                        <a:solidFill>
                          <a:schemeClr val="tx1"/>
                        </a:solidFill>
                        <a:latin typeface="Cambria Math" panose="02040503050406030204" pitchFamily="18" charset="0"/>
                      </a:rPr>
                      <m:t>1</m:t>
                    </m:r>
                    <m:r>
                      <a:rPr lang="en-US" sz="2400" i="1" smtClean="0">
                        <a:solidFill>
                          <a:schemeClr val="tx1"/>
                        </a:solidFill>
                        <a:latin typeface="Cambria Math" panose="02040503050406030204" pitchFamily="18" charset="0"/>
                      </a:rPr>
                      <m:t>↔</m:t>
                    </m:r>
                    <m:r>
                      <a:rPr lang="en-US" sz="2400" i="1" smtClean="0">
                        <a:solidFill>
                          <a:schemeClr val="tx1"/>
                        </a:solidFill>
                        <a:latin typeface="Cambria Math" panose="02040503050406030204" pitchFamily="18" charset="0"/>
                      </a:rPr>
                      <m:t>𝑃𝐵</m:t>
                    </m:r>
                    <m:r>
                      <a:rPr lang="en-US" sz="2400" i="1" smtClean="0">
                        <a:solidFill>
                          <a:schemeClr val="tx1"/>
                        </a:solidFill>
                        <a:latin typeface="Cambria Math" panose="02040503050406030204" pitchFamily="18" charset="0"/>
                      </a:rPr>
                      <m:t>2∨</m:t>
                    </m:r>
                    <m:r>
                      <a:rPr lang="en-US" sz="2400" i="1" smtClean="0">
                        <a:solidFill>
                          <a:schemeClr val="tx1"/>
                        </a:solidFill>
                        <a:latin typeface="Cambria Math" panose="02040503050406030204" pitchFamily="18" charset="0"/>
                      </a:rPr>
                      <m:t>𝑃𝐶</m:t>
                    </m:r>
                    <m:r>
                      <a:rPr lang="en-US" sz="2400" i="1" smtClean="0">
                        <a:solidFill>
                          <a:schemeClr val="tx1"/>
                        </a:solidFill>
                        <a:latin typeface="Cambria Math" panose="02040503050406030204" pitchFamily="18" charset="0"/>
                      </a:rPr>
                      <m:t>1</m:t>
                    </m:r>
                  </m:oMath>
                </a14:m>
                <a:endParaRPr lang="en-US" sz="2400" dirty="0">
                  <a:solidFill>
                    <a:schemeClr val="tx1"/>
                  </a:solidFill>
                  <a:latin typeface="Helvetica" pitchFamily="2" charset="0"/>
                </a:endParaRPr>
              </a:p>
              <a:p>
                <a:pPr marL="0" indent="0">
                  <a:buFont typeface="Garamond" pitchFamily="18" charset="0"/>
                  <a:buNone/>
                </a:pPr>
                <a:r>
                  <a:rPr lang="en-US" sz="2400" dirty="0">
                    <a:latin typeface="Helvetica" pitchFamily="2" charset="0"/>
                  </a:rPr>
                  <a:t>… and so on</a:t>
                </a:r>
              </a:p>
              <a:p>
                <a14:m>
                  <m:oMath xmlns:m="http://schemas.openxmlformats.org/officeDocument/2006/math">
                    <m:r>
                      <a:rPr lang="en-US" sz="2400" i="1" smtClean="0">
                        <a:solidFill>
                          <a:srgbClr val="FF0000"/>
                        </a:solidFill>
                        <a:latin typeface="Cambria Math" panose="02040503050406030204" pitchFamily="18" charset="0"/>
                      </a:rPr>
                      <m:t>¬</m:t>
                    </m:r>
                    <m:r>
                      <a:rPr lang="en-US" sz="2400" i="1" smtClean="0">
                        <a:solidFill>
                          <a:srgbClr val="FF0000"/>
                        </a:solidFill>
                        <a:latin typeface="Cambria Math" panose="02040503050406030204" pitchFamily="18" charset="0"/>
                      </a:rPr>
                      <m:t>𝐵𝐴</m:t>
                    </m:r>
                    <m:r>
                      <a:rPr lang="en-US" sz="2400" i="1" smtClean="0">
                        <a:solidFill>
                          <a:srgbClr val="FF0000"/>
                        </a:solidFill>
                        <a:latin typeface="Cambria Math" panose="02040503050406030204" pitchFamily="18" charset="0"/>
                      </a:rPr>
                      <m:t>1</m:t>
                    </m:r>
                  </m:oMath>
                </a14:m>
                <a:endParaRPr lang="en-US" sz="2400" dirty="0">
                  <a:solidFill>
                    <a:srgbClr val="FF0000"/>
                  </a:solidFill>
                  <a:latin typeface="Helvetica" pitchFamily="2" charset="0"/>
                </a:endParaRPr>
              </a:p>
              <a:p>
                <a14:m>
                  <m:oMath xmlns:m="http://schemas.openxmlformats.org/officeDocument/2006/math">
                    <m:r>
                      <a:rPr lang="en-US" sz="2400" i="1" smtClean="0">
                        <a:solidFill>
                          <a:schemeClr val="tx1"/>
                        </a:solidFill>
                        <a:latin typeface="Cambria Math" panose="02040503050406030204" pitchFamily="18" charset="0"/>
                      </a:rPr>
                      <m:t>𝐵𝐵</m:t>
                    </m:r>
                    <m:r>
                      <a:rPr lang="en-US" sz="2400" i="1" smtClean="0">
                        <a:solidFill>
                          <a:schemeClr val="tx1"/>
                        </a:solidFill>
                        <a:latin typeface="Cambria Math" panose="02040503050406030204" pitchFamily="18" charset="0"/>
                      </a:rPr>
                      <m:t>1</m:t>
                    </m:r>
                  </m:oMath>
                </a14:m>
                <a:endParaRPr lang="en-US" sz="2400" dirty="0">
                  <a:solidFill>
                    <a:schemeClr val="tx1"/>
                  </a:solidFill>
                  <a:latin typeface="Helvetica" pitchFamily="2" charset="0"/>
                </a:endParaRPr>
              </a:p>
              <a:p>
                <a:pPr marL="0" indent="0">
                  <a:buFont typeface="Garamond" pitchFamily="18" charset="0"/>
                  <a:buNone/>
                </a:pPr>
                <a:endParaRPr lang="en-US" sz="2400" dirty="0">
                  <a:latin typeface="Helvetica" pitchFamily="2" charset="0"/>
                </a:endParaRPr>
              </a:p>
            </p:txBody>
          </p:sp>
        </mc:Choice>
        <mc:Fallback xmlns="">
          <p:sp>
            <p:nvSpPr>
              <p:cNvPr id="42" name="Content Placeholder 2">
                <a:extLst>
                  <a:ext uri="{FF2B5EF4-FFF2-40B4-BE49-F238E27FC236}">
                    <a16:creationId xmlns:a16="http://schemas.microsoft.com/office/drawing/2014/main" id="{807BA016-E00E-7342-B63A-3E2845D2C54B}"/>
                  </a:ext>
                </a:extLst>
              </p:cNvPr>
              <p:cNvSpPr txBox="1">
                <a:spLocks noRot="1" noChangeAspect="1" noMove="1" noResize="1" noEditPoints="1" noAdjustHandles="1" noChangeArrowheads="1" noChangeShapeType="1" noTextEdit="1"/>
              </p:cNvSpPr>
              <p:nvPr/>
            </p:nvSpPr>
            <p:spPr>
              <a:xfrm>
                <a:off x="8912842" y="3022682"/>
                <a:ext cx="3281943" cy="4351338"/>
              </a:xfrm>
              <a:prstGeom prst="rect">
                <a:avLst/>
              </a:prstGeom>
              <a:blipFill>
                <a:blip r:embed="rId11"/>
                <a:stretch>
                  <a:fillRect l="-2703"/>
                </a:stretch>
              </a:blipFill>
            </p:spPr>
            <p:txBody>
              <a:bodyPr/>
              <a:lstStyle/>
              <a:p>
                <a:r>
                  <a:rPr lang="en-US">
                    <a:noFill/>
                  </a:rPr>
                  <a:t> </a:t>
                </a:r>
              </a:p>
            </p:txBody>
          </p:sp>
        </mc:Fallback>
      </mc:AlternateContent>
      <p:sp>
        <p:nvSpPr>
          <p:cNvPr id="43" name="&quot;No&quot; Symbol 42">
            <a:extLst>
              <a:ext uri="{FF2B5EF4-FFF2-40B4-BE49-F238E27FC236}">
                <a16:creationId xmlns:a16="http://schemas.microsoft.com/office/drawing/2014/main" id="{8D6D2825-1987-8F48-9176-7B007F79F257}"/>
              </a:ext>
            </a:extLst>
          </p:cNvPr>
          <p:cNvSpPr/>
          <p:nvPr/>
        </p:nvSpPr>
        <p:spPr>
          <a:xfrm>
            <a:off x="1018790" y="3287276"/>
            <a:ext cx="1101529" cy="1101529"/>
          </a:xfrm>
          <a:prstGeom prst="noSmoking">
            <a:avLst>
              <a:gd name="adj" fmla="val 13436"/>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quot;No&quot; Symbol 43">
            <a:extLst>
              <a:ext uri="{FF2B5EF4-FFF2-40B4-BE49-F238E27FC236}">
                <a16:creationId xmlns:a16="http://schemas.microsoft.com/office/drawing/2014/main" id="{38D86C4A-0C73-3548-98F1-1987992C3789}"/>
              </a:ext>
            </a:extLst>
          </p:cNvPr>
          <p:cNvSpPr/>
          <p:nvPr/>
        </p:nvSpPr>
        <p:spPr>
          <a:xfrm>
            <a:off x="3127154" y="3319639"/>
            <a:ext cx="1101529" cy="1101529"/>
          </a:xfrm>
          <a:prstGeom prst="noSmoking">
            <a:avLst>
              <a:gd name="adj" fmla="val 13436"/>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96098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Possible Worlds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3" y="2145983"/>
            <a:ext cx="10402981" cy="3849624"/>
          </a:xfrm>
        </p:spPr>
        <p:txBody>
          <a:bodyPr>
            <a:normAutofit/>
          </a:bodyPr>
          <a:lstStyle/>
          <a:p>
            <a:pPr marL="0" indent="0">
              <a:buNone/>
            </a:pPr>
            <a:r>
              <a:rPr lang="en-US" sz="2400" dirty="0">
                <a:latin typeface="Helvetica" pitchFamily="2" charset="0"/>
              </a:rPr>
              <a:t>Means that there *can’t* be a pit in either A2 or B1. So we can remove any world that *does* have a pit there!</a:t>
            </a:r>
          </a:p>
          <a:p>
            <a:pPr marL="0" indent="0">
              <a:buNone/>
            </a:pPr>
            <a:endParaRPr lang="en-US" sz="2400" dirty="0">
              <a:latin typeface="Helvetica" pitchFamily="2" charset="0"/>
            </a:endParaRPr>
          </a:p>
        </p:txBody>
      </p:sp>
      <p:grpSp>
        <p:nvGrpSpPr>
          <p:cNvPr id="12" name="Group 11">
            <a:extLst>
              <a:ext uri="{FF2B5EF4-FFF2-40B4-BE49-F238E27FC236}">
                <a16:creationId xmlns:a16="http://schemas.microsoft.com/office/drawing/2014/main" id="{6C6FF199-D960-FF44-8076-4EBD354956B9}"/>
              </a:ext>
            </a:extLst>
          </p:cNvPr>
          <p:cNvGrpSpPr/>
          <p:nvPr/>
        </p:nvGrpSpPr>
        <p:grpSpPr>
          <a:xfrm>
            <a:off x="485353" y="3425971"/>
            <a:ext cx="1780764" cy="1289647"/>
            <a:chOff x="213890" y="1859728"/>
            <a:chExt cx="1780764" cy="1289647"/>
          </a:xfrm>
        </p:grpSpPr>
        <p:pic>
          <p:nvPicPr>
            <p:cNvPr id="9" name="Picture 8">
              <a:extLst>
                <a:ext uri="{FF2B5EF4-FFF2-40B4-BE49-F238E27FC236}">
                  <a16:creationId xmlns:a16="http://schemas.microsoft.com/office/drawing/2014/main" id="{A0090D17-8DE1-8E4E-AC19-D30A910CE9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63" y="1859728"/>
              <a:ext cx="1371791" cy="914528"/>
            </a:xfrm>
            <a:prstGeom prst="rect">
              <a:avLst/>
            </a:prstGeom>
          </p:spPr>
        </p:pic>
        <p:sp>
          <p:nvSpPr>
            <p:cNvPr id="10" name="TextBox 9">
              <a:extLst>
                <a:ext uri="{FF2B5EF4-FFF2-40B4-BE49-F238E27FC236}">
                  <a16:creationId xmlns:a16="http://schemas.microsoft.com/office/drawing/2014/main" id="{CAFA405D-E635-EC4A-A28E-3D84A69260C0}"/>
                </a:ext>
              </a:extLst>
            </p:cNvPr>
            <p:cNvSpPr txBox="1"/>
            <p:nvPr/>
          </p:nvSpPr>
          <p:spPr>
            <a:xfrm>
              <a:off x="213890" y="1888663"/>
              <a:ext cx="403185" cy="830997"/>
            </a:xfrm>
            <a:prstGeom prst="rect">
              <a:avLst/>
            </a:prstGeom>
            <a:noFill/>
          </p:spPr>
          <p:txBody>
            <a:bodyPr wrap="square" rtlCol="0">
              <a:spAutoFit/>
            </a:bodyPr>
            <a:lstStyle/>
            <a:p>
              <a:pPr algn="r"/>
              <a:r>
                <a:rPr lang="en-US" b="1" dirty="0"/>
                <a:t>2</a:t>
              </a:r>
            </a:p>
            <a:p>
              <a:pPr algn="r"/>
              <a:endParaRPr lang="en-US" sz="1200" b="1" dirty="0"/>
            </a:p>
            <a:p>
              <a:pPr algn="r"/>
              <a:r>
                <a:rPr lang="en-US" b="1" dirty="0"/>
                <a:t>1</a:t>
              </a:r>
            </a:p>
          </p:txBody>
        </p:sp>
        <p:sp>
          <p:nvSpPr>
            <p:cNvPr id="11" name="TextBox 10">
              <a:extLst>
                <a:ext uri="{FF2B5EF4-FFF2-40B4-BE49-F238E27FC236}">
                  <a16:creationId xmlns:a16="http://schemas.microsoft.com/office/drawing/2014/main" id="{5AC555CA-039D-7543-A4CE-EA6C566CFF28}"/>
                </a:ext>
              </a:extLst>
            </p:cNvPr>
            <p:cNvSpPr txBox="1"/>
            <p:nvPr/>
          </p:nvSpPr>
          <p:spPr>
            <a:xfrm>
              <a:off x="647892" y="2780043"/>
              <a:ext cx="1329400" cy="369332"/>
            </a:xfrm>
            <a:prstGeom prst="rect">
              <a:avLst/>
            </a:prstGeom>
            <a:noFill/>
          </p:spPr>
          <p:txBody>
            <a:bodyPr wrap="square" rtlCol="0">
              <a:spAutoFit/>
            </a:bodyPr>
            <a:lstStyle/>
            <a:p>
              <a:r>
                <a:rPr lang="en-US" b="1" dirty="0"/>
                <a:t>A       B       C</a:t>
              </a:r>
            </a:p>
          </p:txBody>
        </p:sp>
      </p:grpSp>
      <p:grpSp>
        <p:nvGrpSpPr>
          <p:cNvPr id="16" name="Group 15">
            <a:extLst>
              <a:ext uri="{FF2B5EF4-FFF2-40B4-BE49-F238E27FC236}">
                <a16:creationId xmlns:a16="http://schemas.microsoft.com/office/drawing/2014/main" id="{F7E0A07B-6D43-1540-95B9-FFBFCE77955E}"/>
              </a:ext>
            </a:extLst>
          </p:cNvPr>
          <p:cNvGrpSpPr/>
          <p:nvPr/>
        </p:nvGrpSpPr>
        <p:grpSpPr>
          <a:xfrm>
            <a:off x="2675790" y="3425971"/>
            <a:ext cx="1781254" cy="1289647"/>
            <a:chOff x="2029785" y="1859728"/>
            <a:chExt cx="1781254" cy="1289647"/>
          </a:xfrm>
        </p:grpSpPr>
        <p:pic>
          <p:nvPicPr>
            <p:cNvPr id="13" name="Picture 12">
              <a:extLst>
                <a:ext uri="{FF2B5EF4-FFF2-40B4-BE49-F238E27FC236}">
                  <a16:creationId xmlns:a16="http://schemas.microsoft.com/office/drawing/2014/main" id="{46B65371-0EF3-D142-ABE8-E2091188CC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9248" y="1859728"/>
              <a:ext cx="1371791" cy="914528"/>
            </a:xfrm>
            <a:prstGeom prst="rect">
              <a:avLst/>
            </a:prstGeom>
          </p:spPr>
        </p:pic>
        <p:sp>
          <p:nvSpPr>
            <p:cNvPr id="14" name="TextBox 13">
              <a:extLst>
                <a:ext uri="{FF2B5EF4-FFF2-40B4-BE49-F238E27FC236}">
                  <a16:creationId xmlns:a16="http://schemas.microsoft.com/office/drawing/2014/main" id="{36461DFC-ACF9-A64F-8EF2-83EF43407398}"/>
                </a:ext>
              </a:extLst>
            </p:cNvPr>
            <p:cNvSpPr txBox="1"/>
            <p:nvPr/>
          </p:nvSpPr>
          <p:spPr>
            <a:xfrm>
              <a:off x="2029785" y="1888663"/>
              <a:ext cx="403185" cy="830997"/>
            </a:xfrm>
            <a:prstGeom prst="rect">
              <a:avLst/>
            </a:prstGeom>
            <a:noFill/>
          </p:spPr>
          <p:txBody>
            <a:bodyPr wrap="square" rtlCol="0">
              <a:spAutoFit/>
            </a:bodyPr>
            <a:lstStyle/>
            <a:p>
              <a:pPr algn="r"/>
              <a:r>
                <a:rPr lang="en-US" b="1" dirty="0"/>
                <a:t>2</a:t>
              </a:r>
            </a:p>
            <a:p>
              <a:pPr algn="r"/>
              <a:endParaRPr lang="en-US" sz="1200" b="1" dirty="0"/>
            </a:p>
            <a:p>
              <a:pPr algn="r"/>
              <a:r>
                <a:rPr lang="en-US" b="1" dirty="0"/>
                <a:t>1</a:t>
              </a:r>
            </a:p>
          </p:txBody>
        </p:sp>
        <p:sp>
          <p:nvSpPr>
            <p:cNvPr id="15" name="TextBox 14">
              <a:extLst>
                <a:ext uri="{FF2B5EF4-FFF2-40B4-BE49-F238E27FC236}">
                  <a16:creationId xmlns:a16="http://schemas.microsoft.com/office/drawing/2014/main" id="{84BFA0D0-8C9F-9A48-868A-6EB5F3C73448}"/>
                </a:ext>
              </a:extLst>
            </p:cNvPr>
            <p:cNvSpPr txBox="1"/>
            <p:nvPr/>
          </p:nvSpPr>
          <p:spPr>
            <a:xfrm>
              <a:off x="2463787" y="2780043"/>
              <a:ext cx="1329400" cy="369332"/>
            </a:xfrm>
            <a:prstGeom prst="rect">
              <a:avLst/>
            </a:prstGeom>
            <a:noFill/>
          </p:spPr>
          <p:txBody>
            <a:bodyPr wrap="square" rtlCol="0">
              <a:spAutoFit/>
            </a:bodyPr>
            <a:lstStyle/>
            <a:p>
              <a:r>
                <a:rPr lang="en-US" b="1" dirty="0"/>
                <a:t>A       B       C</a:t>
              </a:r>
            </a:p>
          </p:txBody>
        </p:sp>
      </p:grpSp>
      <p:grpSp>
        <p:nvGrpSpPr>
          <p:cNvPr id="20" name="Group 19">
            <a:extLst>
              <a:ext uri="{FF2B5EF4-FFF2-40B4-BE49-F238E27FC236}">
                <a16:creationId xmlns:a16="http://schemas.microsoft.com/office/drawing/2014/main" id="{82C3170B-15E7-9A40-AAF2-C4C4BE40F615}"/>
              </a:ext>
            </a:extLst>
          </p:cNvPr>
          <p:cNvGrpSpPr/>
          <p:nvPr/>
        </p:nvGrpSpPr>
        <p:grpSpPr>
          <a:xfrm>
            <a:off x="4610103" y="3454906"/>
            <a:ext cx="1780765" cy="1289644"/>
            <a:chOff x="3846659" y="1859728"/>
            <a:chExt cx="1780765" cy="1289644"/>
          </a:xfrm>
        </p:grpSpPr>
        <p:pic>
          <p:nvPicPr>
            <p:cNvPr id="17" name="Picture 16">
              <a:extLst>
                <a:ext uri="{FF2B5EF4-FFF2-40B4-BE49-F238E27FC236}">
                  <a16:creationId xmlns:a16="http://schemas.microsoft.com/office/drawing/2014/main" id="{52B71431-0531-1B43-A9B0-D838F82350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5633" y="1859728"/>
              <a:ext cx="1371791" cy="914528"/>
            </a:xfrm>
            <a:prstGeom prst="rect">
              <a:avLst/>
            </a:prstGeom>
          </p:spPr>
        </p:pic>
        <p:sp>
          <p:nvSpPr>
            <p:cNvPr id="18" name="TextBox 17">
              <a:extLst>
                <a:ext uri="{FF2B5EF4-FFF2-40B4-BE49-F238E27FC236}">
                  <a16:creationId xmlns:a16="http://schemas.microsoft.com/office/drawing/2014/main" id="{57DB4631-DA7B-204D-8345-9A8E57EB865C}"/>
                </a:ext>
              </a:extLst>
            </p:cNvPr>
            <p:cNvSpPr txBox="1"/>
            <p:nvPr/>
          </p:nvSpPr>
          <p:spPr>
            <a:xfrm>
              <a:off x="3846659" y="1888660"/>
              <a:ext cx="403185" cy="830997"/>
            </a:xfrm>
            <a:prstGeom prst="rect">
              <a:avLst/>
            </a:prstGeom>
            <a:noFill/>
          </p:spPr>
          <p:txBody>
            <a:bodyPr wrap="square" rtlCol="0">
              <a:spAutoFit/>
            </a:bodyPr>
            <a:lstStyle/>
            <a:p>
              <a:pPr algn="r"/>
              <a:r>
                <a:rPr lang="en-US" b="1" dirty="0"/>
                <a:t>2</a:t>
              </a:r>
            </a:p>
            <a:p>
              <a:pPr algn="r"/>
              <a:endParaRPr lang="en-US" sz="1200" b="1" dirty="0"/>
            </a:p>
            <a:p>
              <a:pPr algn="r"/>
              <a:r>
                <a:rPr lang="en-US" b="1" dirty="0"/>
                <a:t>1</a:t>
              </a:r>
            </a:p>
          </p:txBody>
        </p:sp>
        <p:sp>
          <p:nvSpPr>
            <p:cNvPr id="19" name="TextBox 18">
              <a:extLst>
                <a:ext uri="{FF2B5EF4-FFF2-40B4-BE49-F238E27FC236}">
                  <a16:creationId xmlns:a16="http://schemas.microsoft.com/office/drawing/2014/main" id="{0EE96E2E-A08A-7842-9FB8-42EAA84C4730}"/>
                </a:ext>
              </a:extLst>
            </p:cNvPr>
            <p:cNvSpPr txBox="1"/>
            <p:nvPr/>
          </p:nvSpPr>
          <p:spPr>
            <a:xfrm>
              <a:off x="4280661" y="2780040"/>
              <a:ext cx="1329400" cy="369332"/>
            </a:xfrm>
            <a:prstGeom prst="rect">
              <a:avLst/>
            </a:prstGeom>
            <a:noFill/>
          </p:spPr>
          <p:txBody>
            <a:bodyPr wrap="square" rtlCol="0">
              <a:spAutoFit/>
            </a:bodyPr>
            <a:lstStyle/>
            <a:p>
              <a:r>
                <a:rPr lang="en-US" b="1" dirty="0"/>
                <a:t>A       B       C</a:t>
              </a:r>
            </a:p>
          </p:txBody>
        </p:sp>
      </p:grpSp>
      <p:grpSp>
        <p:nvGrpSpPr>
          <p:cNvPr id="24" name="Group 23">
            <a:extLst>
              <a:ext uri="{FF2B5EF4-FFF2-40B4-BE49-F238E27FC236}">
                <a16:creationId xmlns:a16="http://schemas.microsoft.com/office/drawing/2014/main" id="{D8C442FF-5D9A-C847-8300-1086BE559B31}"/>
              </a:ext>
            </a:extLst>
          </p:cNvPr>
          <p:cNvGrpSpPr/>
          <p:nvPr/>
        </p:nvGrpSpPr>
        <p:grpSpPr>
          <a:xfrm>
            <a:off x="6599268" y="3455852"/>
            <a:ext cx="1784390" cy="1288698"/>
            <a:chOff x="3848821" y="3308385"/>
            <a:chExt cx="1784390" cy="1288698"/>
          </a:xfrm>
        </p:grpSpPr>
        <p:pic>
          <p:nvPicPr>
            <p:cNvPr id="21" name="Picture 20">
              <a:extLst>
                <a:ext uri="{FF2B5EF4-FFF2-40B4-BE49-F238E27FC236}">
                  <a16:creationId xmlns:a16="http://schemas.microsoft.com/office/drawing/2014/main" id="{5E068F2B-3185-4849-A171-6A5B870859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61420" y="3308385"/>
              <a:ext cx="1371791" cy="914528"/>
            </a:xfrm>
            <a:prstGeom prst="rect">
              <a:avLst/>
            </a:prstGeom>
          </p:spPr>
        </p:pic>
        <p:sp>
          <p:nvSpPr>
            <p:cNvPr id="22" name="TextBox 21">
              <a:extLst>
                <a:ext uri="{FF2B5EF4-FFF2-40B4-BE49-F238E27FC236}">
                  <a16:creationId xmlns:a16="http://schemas.microsoft.com/office/drawing/2014/main" id="{4020849E-259F-EA4A-9356-E12FDE18ACD6}"/>
                </a:ext>
              </a:extLst>
            </p:cNvPr>
            <p:cNvSpPr txBox="1"/>
            <p:nvPr/>
          </p:nvSpPr>
          <p:spPr>
            <a:xfrm>
              <a:off x="3848821" y="3336371"/>
              <a:ext cx="403185" cy="830997"/>
            </a:xfrm>
            <a:prstGeom prst="rect">
              <a:avLst/>
            </a:prstGeom>
            <a:noFill/>
          </p:spPr>
          <p:txBody>
            <a:bodyPr wrap="square" rtlCol="0">
              <a:spAutoFit/>
            </a:bodyPr>
            <a:lstStyle/>
            <a:p>
              <a:pPr algn="r"/>
              <a:r>
                <a:rPr lang="en-US" b="1" dirty="0"/>
                <a:t>2</a:t>
              </a:r>
            </a:p>
            <a:p>
              <a:pPr algn="r"/>
              <a:endParaRPr lang="en-US" sz="1200" b="1" dirty="0"/>
            </a:p>
            <a:p>
              <a:pPr algn="r"/>
              <a:r>
                <a:rPr lang="en-US" b="1" dirty="0"/>
                <a:t>1</a:t>
              </a:r>
            </a:p>
          </p:txBody>
        </p:sp>
        <p:sp>
          <p:nvSpPr>
            <p:cNvPr id="23" name="TextBox 22">
              <a:extLst>
                <a:ext uri="{FF2B5EF4-FFF2-40B4-BE49-F238E27FC236}">
                  <a16:creationId xmlns:a16="http://schemas.microsoft.com/office/drawing/2014/main" id="{B57B9D7B-A61C-7349-8180-B48B1BBCB439}"/>
                </a:ext>
              </a:extLst>
            </p:cNvPr>
            <p:cNvSpPr txBox="1"/>
            <p:nvPr/>
          </p:nvSpPr>
          <p:spPr>
            <a:xfrm>
              <a:off x="4282823" y="4227751"/>
              <a:ext cx="1329400" cy="369332"/>
            </a:xfrm>
            <a:prstGeom prst="rect">
              <a:avLst/>
            </a:prstGeom>
            <a:noFill/>
          </p:spPr>
          <p:txBody>
            <a:bodyPr wrap="square" rtlCol="0">
              <a:spAutoFit/>
            </a:bodyPr>
            <a:lstStyle/>
            <a:p>
              <a:r>
                <a:rPr lang="en-US" b="1" dirty="0"/>
                <a:t>A       B       C</a:t>
              </a:r>
            </a:p>
          </p:txBody>
        </p:sp>
      </p:grpSp>
      <p:grpSp>
        <p:nvGrpSpPr>
          <p:cNvPr id="29" name="Group 28">
            <a:extLst>
              <a:ext uri="{FF2B5EF4-FFF2-40B4-BE49-F238E27FC236}">
                <a16:creationId xmlns:a16="http://schemas.microsoft.com/office/drawing/2014/main" id="{DFA8A13B-FA7A-A847-A125-4B4C374C5EDA}"/>
              </a:ext>
            </a:extLst>
          </p:cNvPr>
          <p:cNvGrpSpPr/>
          <p:nvPr/>
        </p:nvGrpSpPr>
        <p:grpSpPr>
          <a:xfrm>
            <a:off x="485353" y="5142809"/>
            <a:ext cx="1782939" cy="1289647"/>
            <a:chOff x="3850271" y="4757046"/>
            <a:chExt cx="1782939" cy="1289647"/>
          </a:xfrm>
        </p:grpSpPr>
        <p:pic>
          <p:nvPicPr>
            <p:cNvPr id="26" name="Picture 25">
              <a:extLst>
                <a:ext uri="{FF2B5EF4-FFF2-40B4-BE49-F238E27FC236}">
                  <a16:creationId xmlns:a16="http://schemas.microsoft.com/office/drawing/2014/main" id="{43617D20-8CFF-8841-A6C2-0D9AA7E001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61419" y="4757046"/>
              <a:ext cx="1371791" cy="914528"/>
            </a:xfrm>
            <a:prstGeom prst="rect">
              <a:avLst/>
            </a:prstGeom>
          </p:spPr>
        </p:pic>
        <p:sp>
          <p:nvSpPr>
            <p:cNvPr id="27" name="TextBox 26">
              <a:extLst>
                <a:ext uri="{FF2B5EF4-FFF2-40B4-BE49-F238E27FC236}">
                  <a16:creationId xmlns:a16="http://schemas.microsoft.com/office/drawing/2014/main" id="{011A229A-FAE8-7D4A-8893-F9520732C81A}"/>
                </a:ext>
              </a:extLst>
            </p:cNvPr>
            <p:cNvSpPr txBox="1"/>
            <p:nvPr/>
          </p:nvSpPr>
          <p:spPr>
            <a:xfrm>
              <a:off x="3850271" y="4785981"/>
              <a:ext cx="403185" cy="830997"/>
            </a:xfrm>
            <a:prstGeom prst="rect">
              <a:avLst/>
            </a:prstGeom>
            <a:noFill/>
          </p:spPr>
          <p:txBody>
            <a:bodyPr wrap="square" rtlCol="0">
              <a:spAutoFit/>
            </a:bodyPr>
            <a:lstStyle/>
            <a:p>
              <a:pPr algn="r"/>
              <a:r>
                <a:rPr lang="en-US" b="1" dirty="0"/>
                <a:t>2</a:t>
              </a:r>
            </a:p>
            <a:p>
              <a:pPr algn="r"/>
              <a:endParaRPr lang="en-US" sz="1200" b="1" dirty="0"/>
            </a:p>
            <a:p>
              <a:pPr algn="r"/>
              <a:r>
                <a:rPr lang="en-US" b="1" dirty="0"/>
                <a:t>1</a:t>
              </a:r>
            </a:p>
          </p:txBody>
        </p:sp>
        <p:sp>
          <p:nvSpPr>
            <p:cNvPr id="28" name="TextBox 27">
              <a:extLst>
                <a:ext uri="{FF2B5EF4-FFF2-40B4-BE49-F238E27FC236}">
                  <a16:creationId xmlns:a16="http://schemas.microsoft.com/office/drawing/2014/main" id="{A4F8224A-6A80-4444-86C7-2FB22ECC475B}"/>
                </a:ext>
              </a:extLst>
            </p:cNvPr>
            <p:cNvSpPr txBox="1"/>
            <p:nvPr/>
          </p:nvSpPr>
          <p:spPr>
            <a:xfrm>
              <a:off x="4284273" y="5677361"/>
              <a:ext cx="1329400" cy="369332"/>
            </a:xfrm>
            <a:prstGeom prst="rect">
              <a:avLst/>
            </a:prstGeom>
            <a:noFill/>
          </p:spPr>
          <p:txBody>
            <a:bodyPr wrap="square" rtlCol="0">
              <a:spAutoFit/>
            </a:bodyPr>
            <a:lstStyle/>
            <a:p>
              <a:r>
                <a:rPr lang="en-US" b="1" dirty="0"/>
                <a:t>A       B       C</a:t>
              </a:r>
            </a:p>
          </p:txBody>
        </p:sp>
      </p:grpSp>
      <p:grpSp>
        <p:nvGrpSpPr>
          <p:cNvPr id="33" name="Group 32">
            <a:extLst>
              <a:ext uri="{FF2B5EF4-FFF2-40B4-BE49-F238E27FC236}">
                <a16:creationId xmlns:a16="http://schemas.microsoft.com/office/drawing/2014/main" id="{05B656E0-EBD5-AC49-9A7C-E110442BBB83}"/>
              </a:ext>
            </a:extLst>
          </p:cNvPr>
          <p:cNvGrpSpPr/>
          <p:nvPr/>
        </p:nvGrpSpPr>
        <p:grpSpPr>
          <a:xfrm>
            <a:off x="2675790" y="5142367"/>
            <a:ext cx="1785652" cy="1290089"/>
            <a:chOff x="2031175" y="4757046"/>
            <a:chExt cx="1785652" cy="1290089"/>
          </a:xfrm>
        </p:grpSpPr>
        <p:pic>
          <p:nvPicPr>
            <p:cNvPr id="30" name="Picture 29">
              <a:extLst>
                <a:ext uri="{FF2B5EF4-FFF2-40B4-BE49-F238E27FC236}">
                  <a16:creationId xmlns:a16="http://schemas.microsoft.com/office/drawing/2014/main" id="{F14157BE-382E-A048-AE43-529C4C6D53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45036" y="4757046"/>
              <a:ext cx="1371791" cy="914528"/>
            </a:xfrm>
            <a:prstGeom prst="rect">
              <a:avLst/>
            </a:prstGeom>
          </p:spPr>
        </p:pic>
        <p:sp>
          <p:nvSpPr>
            <p:cNvPr id="31" name="TextBox 30">
              <a:extLst>
                <a:ext uri="{FF2B5EF4-FFF2-40B4-BE49-F238E27FC236}">
                  <a16:creationId xmlns:a16="http://schemas.microsoft.com/office/drawing/2014/main" id="{BD13FBE7-9543-354E-B4A4-B8DE4E319253}"/>
                </a:ext>
              </a:extLst>
            </p:cNvPr>
            <p:cNvSpPr txBox="1"/>
            <p:nvPr/>
          </p:nvSpPr>
          <p:spPr>
            <a:xfrm>
              <a:off x="2031175" y="4786423"/>
              <a:ext cx="403185" cy="830997"/>
            </a:xfrm>
            <a:prstGeom prst="rect">
              <a:avLst/>
            </a:prstGeom>
            <a:noFill/>
          </p:spPr>
          <p:txBody>
            <a:bodyPr wrap="square" rtlCol="0">
              <a:spAutoFit/>
            </a:bodyPr>
            <a:lstStyle/>
            <a:p>
              <a:pPr algn="r"/>
              <a:r>
                <a:rPr lang="en-US" b="1" dirty="0"/>
                <a:t>2</a:t>
              </a:r>
            </a:p>
            <a:p>
              <a:pPr algn="r"/>
              <a:endParaRPr lang="en-US" sz="1200" b="1" dirty="0"/>
            </a:p>
            <a:p>
              <a:pPr algn="r"/>
              <a:r>
                <a:rPr lang="en-US" b="1" dirty="0"/>
                <a:t>1</a:t>
              </a:r>
            </a:p>
          </p:txBody>
        </p:sp>
        <p:sp>
          <p:nvSpPr>
            <p:cNvPr id="32" name="TextBox 31">
              <a:extLst>
                <a:ext uri="{FF2B5EF4-FFF2-40B4-BE49-F238E27FC236}">
                  <a16:creationId xmlns:a16="http://schemas.microsoft.com/office/drawing/2014/main" id="{16EA3B89-4F58-1244-B1DD-C9B1CCD33C12}"/>
                </a:ext>
              </a:extLst>
            </p:cNvPr>
            <p:cNvSpPr txBox="1"/>
            <p:nvPr/>
          </p:nvSpPr>
          <p:spPr>
            <a:xfrm>
              <a:off x="2465177" y="5677803"/>
              <a:ext cx="1329400" cy="369332"/>
            </a:xfrm>
            <a:prstGeom prst="rect">
              <a:avLst/>
            </a:prstGeom>
            <a:noFill/>
          </p:spPr>
          <p:txBody>
            <a:bodyPr wrap="square" rtlCol="0">
              <a:spAutoFit/>
            </a:bodyPr>
            <a:lstStyle/>
            <a:p>
              <a:r>
                <a:rPr lang="en-US" b="1" dirty="0"/>
                <a:t>A       B       C</a:t>
              </a:r>
            </a:p>
          </p:txBody>
        </p:sp>
      </p:grpSp>
      <p:grpSp>
        <p:nvGrpSpPr>
          <p:cNvPr id="37" name="Group 36">
            <a:extLst>
              <a:ext uri="{FF2B5EF4-FFF2-40B4-BE49-F238E27FC236}">
                <a16:creationId xmlns:a16="http://schemas.microsoft.com/office/drawing/2014/main" id="{D9DAD22B-655F-8141-BAD6-C9C173510848}"/>
              </a:ext>
            </a:extLst>
          </p:cNvPr>
          <p:cNvGrpSpPr/>
          <p:nvPr/>
        </p:nvGrpSpPr>
        <p:grpSpPr>
          <a:xfrm>
            <a:off x="4612469" y="5143316"/>
            <a:ext cx="1780763" cy="1286815"/>
            <a:chOff x="219678" y="4757046"/>
            <a:chExt cx="1780763" cy="1286815"/>
          </a:xfrm>
        </p:grpSpPr>
        <p:pic>
          <p:nvPicPr>
            <p:cNvPr id="34" name="Picture 33">
              <a:extLst>
                <a:ext uri="{FF2B5EF4-FFF2-40B4-BE49-F238E27FC236}">
                  <a16:creationId xmlns:a16="http://schemas.microsoft.com/office/drawing/2014/main" id="{3F0A7038-0391-5544-A605-6881AC4DC5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8650" y="4757046"/>
              <a:ext cx="1371791" cy="914528"/>
            </a:xfrm>
            <a:prstGeom prst="rect">
              <a:avLst/>
            </a:prstGeom>
          </p:spPr>
        </p:pic>
        <p:sp>
          <p:nvSpPr>
            <p:cNvPr id="35" name="TextBox 34">
              <a:extLst>
                <a:ext uri="{FF2B5EF4-FFF2-40B4-BE49-F238E27FC236}">
                  <a16:creationId xmlns:a16="http://schemas.microsoft.com/office/drawing/2014/main" id="{33AC0DCC-0323-8C4F-8299-0F0A7D04388B}"/>
                </a:ext>
              </a:extLst>
            </p:cNvPr>
            <p:cNvSpPr txBox="1"/>
            <p:nvPr/>
          </p:nvSpPr>
          <p:spPr>
            <a:xfrm>
              <a:off x="219678" y="4783149"/>
              <a:ext cx="403185" cy="830997"/>
            </a:xfrm>
            <a:prstGeom prst="rect">
              <a:avLst/>
            </a:prstGeom>
            <a:noFill/>
          </p:spPr>
          <p:txBody>
            <a:bodyPr wrap="square" rtlCol="0">
              <a:spAutoFit/>
            </a:bodyPr>
            <a:lstStyle/>
            <a:p>
              <a:pPr algn="r"/>
              <a:r>
                <a:rPr lang="en-US" b="1" dirty="0"/>
                <a:t>2</a:t>
              </a:r>
            </a:p>
            <a:p>
              <a:pPr algn="r"/>
              <a:endParaRPr lang="en-US" sz="1200" b="1" dirty="0"/>
            </a:p>
            <a:p>
              <a:pPr algn="r"/>
              <a:r>
                <a:rPr lang="en-US" b="1" dirty="0"/>
                <a:t>1</a:t>
              </a:r>
            </a:p>
          </p:txBody>
        </p:sp>
        <p:sp>
          <p:nvSpPr>
            <p:cNvPr id="36" name="TextBox 35">
              <a:extLst>
                <a:ext uri="{FF2B5EF4-FFF2-40B4-BE49-F238E27FC236}">
                  <a16:creationId xmlns:a16="http://schemas.microsoft.com/office/drawing/2014/main" id="{0998CA91-F97E-CD42-83CA-0DE70C9B4A2D}"/>
                </a:ext>
              </a:extLst>
            </p:cNvPr>
            <p:cNvSpPr txBox="1"/>
            <p:nvPr/>
          </p:nvSpPr>
          <p:spPr>
            <a:xfrm>
              <a:off x="653680" y="5674529"/>
              <a:ext cx="1329400" cy="369332"/>
            </a:xfrm>
            <a:prstGeom prst="rect">
              <a:avLst/>
            </a:prstGeom>
            <a:noFill/>
          </p:spPr>
          <p:txBody>
            <a:bodyPr wrap="square" rtlCol="0">
              <a:spAutoFit/>
            </a:bodyPr>
            <a:lstStyle/>
            <a:p>
              <a:r>
                <a:rPr lang="en-US" b="1" dirty="0"/>
                <a:t>A       B       C</a:t>
              </a:r>
            </a:p>
          </p:txBody>
        </p:sp>
      </p:grpSp>
      <p:grpSp>
        <p:nvGrpSpPr>
          <p:cNvPr id="41" name="Group 40">
            <a:extLst>
              <a:ext uri="{FF2B5EF4-FFF2-40B4-BE49-F238E27FC236}">
                <a16:creationId xmlns:a16="http://schemas.microsoft.com/office/drawing/2014/main" id="{E137CD4C-8133-EB44-978C-D2D5565EB51A}"/>
              </a:ext>
            </a:extLst>
          </p:cNvPr>
          <p:cNvGrpSpPr/>
          <p:nvPr/>
        </p:nvGrpSpPr>
        <p:grpSpPr>
          <a:xfrm>
            <a:off x="6613508" y="5198351"/>
            <a:ext cx="1775990" cy="1289645"/>
            <a:chOff x="224451" y="3308385"/>
            <a:chExt cx="1775990" cy="1289645"/>
          </a:xfrm>
        </p:grpSpPr>
        <p:pic>
          <p:nvPicPr>
            <p:cNvPr id="38" name="Picture 37">
              <a:extLst>
                <a:ext uri="{FF2B5EF4-FFF2-40B4-BE49-F238E27FC236}">
                  <a16:creationId xmlns:a16="http://schemas.microsoft.com/office/drawing/2014/main" id="{CAE9ABE5-CC8A-D743-A84E-F4577B430F6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8650" y="3308385"/>
              <a:ext cx="1371791" cy="914528"/>
            </a:xfrm>
            <a:prstGeom prst="rect">
              <a:avLst/>
            </a:prstGeom>
          </p:spPr>
        </p:pic>
        <p:sp>
          <p:nvSpPr>
            <p:cNvPr id="39" name="TextBox 38">
              <a:extLst>
                <a:ext uri="{FF2B5EF4-FFF2-40B4-BE49-F238E27FC236}">
                  <a16:creationId xmlns:a16="http://schemas.microsoft.com/office/drawing/2014/main" id="{185661E2-0C1B-534D-B795-518A0DF950D8}"/>
                </a:ext>
              </a:extLst>
            </p:cNvPr>
            <p:cNvSpPr txBox="1"/>
            <p:nvPr/>
          </p:nvSpPr>
          <p:spPr>
            <a:xfrm>
              <a:off x="224451" y="3337318"/>
              <a:ext cx="403185" cy="830997"/>
            </a:xfrm>
            <a:prstGeom prst="rect">
              <a:avLst/>
            </a:prstGeom>
            <a:noFill/>
          </p:spPr>
          <p:txBody>
            <a:bodyPr wrap="square" rtlCol="0">
              <a:spAutoFit/>
            </a:bodyPr>
            <a:lstStyle/>
            <a:p>
              <a:pPr algn="r"/>
              <a:r>
                <a:rPr lang="en-US" b="1" dirty="0"/>
                <a:t>2</a:t>
              </a:r>
            </a:p>
            <a:p>
              <a:pPr algn="r"/>
              <a:endParaRPr lang="en-US" sz="1200" b="1" dirty="0"/>
            </a:p>
            <a:p>
              <a:pPr algn="r"/>
              <a:r>
                <a:rPr lang="en-US" b="1" dirty="0"/>
                <a:t>1</a:t>
              </a:r>
            </a:p>
          </p:txBody>
        </p:sp>
        <p:sp>
          <p:nvSpPr>
            <p:cNvPr id="40" name="TextBox 39">
              <a:extLst>
                <a:ext uri="{FF2B5EF4-FFF2-40B4-BE49-F238E27FC236}">
                  <a16:creationId xmlns:a16="http://schemas.microsoft.com/office/drawing/2014/main" id="{F834AA96-E9BC-0B45-9950-4B98289132A2}"/>
                </a:ext>
              </a:extLst>
            </p:cNvPr>
            <p:cNvSpPr txBox="1"/>
            <p:nvPr/>
          </p:nvSpPr>
          <p:spPr>
            <a:xfrm>
              <a:off x="658453" y="4228698"/>
              <a:ext cx="1329400" cy="369332"/>
            </a:xfrm>
            <a:prstGeom prst="rect">
              <a:avLst/>
            </a:prstGeom>
            <a:noFill/>
          </p:spPr>
          <p:txBody>
            <a:bodyPr wrap="square" rtlCol="0">
              <a:spAutoFit/>
            </a:bodyPr>
            <a:lstStyle/>
            <a:p>
              <a:r>
                <a:rPr lang="en-US" b="1" dirty="0"/>
                <a:t>A       B       C</a:t>
              </a:r>
            </a:p>
          </p:txBody>
        </p:sp>
      </p:grpSp>
      <mc:AlternateContent xmlns:mc="http://schemas.openxmlformats.org/markup-compatibility/2006" xmlns:a14="http://schemas.microsoft.com/office/drawing/2010/main">
        <mc:Choice Requires="a14">
          <p:sp>
            <p:nvSpPr>
              <p:cNvPr id="42" name="Content Placeholder 2">
                <a:extLst>
                  <a:ext uri="{FF2B5EF4-FFF2-40B4-BE49-F238E27FC236}">
                    <a16:creationId xmlns:a16="http://schemas.microsoft.com/office/drawing/2014/main" id="{807BA016-E00E-7342-B63A-3E2845D2C54B}"/>
                  </a:ext>
                </a:extLst>
              </p:cNvPr>
              <p:cNvSpPr txBox="1">
                <a:spLocks/>
              </p:cNvSpPr>
              <p:nvPr/>
            </p:nvSpPr>
            <p:spPr>
              <a:xfrm>
                <a:off x="8912842" y="3022682"/>
                <a:ext cx="3281943" cy="4351338"/>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Font typeface="Garamond" pitchFamily="18" charset="0"/>
                  <a:buNone/>
                </a:pPr>
                <a:r>
                  <a:rPr lang="en-US" sz="2400" b="1" dirty="0">
                    <a:latin typeface="Helvetica" pitchFamily="2" charset="0"/>
                  </a:rPr>
                  <a:t>Knowledge Base:</a:t>
                </a:r>
              </a:p>
              <a:p>
                <a14:m>
                  <m:oMath xmlns:m="http://schemas.openxmlformats.org/officeDocument/2006/math">
                    <m:r>
                      <a:rPr lang="en-US" sz="2400" i="1" smtClean="0">
                        <a:solidFill>
                          <a:srgbClr val="FF0000"/>
                        </a:solidFill>
                        <a:latin typeface="Cambria Math" panose="02040503050406030204" pitchFamily="18" charset="0"/>
                      </a:rPr>
                      <m:t>𝐵𝐴</m:t>
                    </m:r>
                    <m:r>
                      <a:rPr lang="en-US" sz="2400" i="1" smtClean="0">
                        <a:solidFill>
                          <a:srgbClr val="FF0000"/>
                        </a:solidFill>
                        <a:latin typeface="Cambria Math" panose="02040503050406030204" pitchFamily="18" charset="0"/>
                      </a:rPr>
                      <m:t>1</m:t>
                    </m:r>
                    <m:r>
                      <a:rPr lang="en-US" sz="2400" i="1" smtClean="0">
                        <a:solidFill>
                          <a:srgbClr val="FF0000"/>
                        </a:solidFill>
                        <a:latin typeface="Cambria Math" panose="02040503050406030204" pitchFamily="18" charset="0"/>
                      </a:rPr>
                      <m:t>↔</m:t>
                    </m:r>
                    <m:r>
                      <a:rPr lang="en-US" sz="2400" i="1" smtClean="0">
                        <a:solidFill>
                          <a:srgbClr val="FF0000"/>
                        </a:solidFill>
                        <a:latin typeface="Cambria Math" panose="02040503050406030204" pitchFamily="18" charset="0"/>
                      </a:rPr>
                      <m:t>𝑃𝐴</m:t>
                    </m:r>
                    <m:r>
                      <a:rPr lang="en-US" sz="2400" i="1" smtClean="0">
                        <a:solidFill>
                          <a:srgbClr val="FF0000"/>
                        </a:solidFill>
                        <a:latin typeface="Cambria Math" panose="02040503050406030204" pitchFamily="18" charset="0"/>
                      </a:rPr>
                      <m:t>2∨</m:t>
                    </m:r>
                    <m:r>
                      <a:rPr lang="en-US" sz="2400" i="1" smtClean="0">
                        <a:solidFill>
                          <a:srgbClr val="FF0000"/>
                        </a:solidFill>
                        <a:latin typeface="Cambria Math" panose="02040503050406030204" pitchFamily="18" charset="0"/>
                      </a:rPr>
                      <m:t>𝑃𝐵</m:t>
                    </m:r>
                    <m:r>
                      <a:rPr lang="en-US" sz="2400" i="1" smtClean="0">
                        <a:solidFill>
                          <a:srgbClr val="FF0000"/>
                        </a:solidFill>
                        <a:latin typeface="Cambria Math" panose="02040503050406030204" pitchFamily="18" charset="0"/>
                      </a:rPr>
                      <m:t>1</m:t>
                    </m:r>
                  </m:oMath>
                </a14:m>
                <a:endParaRPr lang="en-US" sz="2400" dirty="0">
                  <a:solidFill>
                    <a:srgbClr val="FF0000"/>
                  </a:solidFill>
                  <a:latin typeface="Helvetica" pitchFamily="2" charset="0"/>
                </a:endParaRPr>
              </a:p>
              <a:p>
                <a14:m>
                  <m:oMath xmlns:m="http://schemas.openxmlformats.org/officeDocument/2006/math">
                    <m:r>
                      <a:rPr lang="en-US" sz="2400" i="1" smtClean="0">
                        <a:solidFill>
                          <a:schemeClr val="tx1"/>
                        </a:solidFill>
                        <a:latin typeface="Cambria Math" panose="02040503050406030204" pitchFamily="18" charset="0"/>
                      </a:rPr>
                      <m:t>𝐵𝐵</m:t>
                    </m:r>
                    <m:r>
                      <a:rPr lang="en-US" sz="2400" i="1" smtClean="0">
                        <a:solidFill>
                          <a:schemeClr val="tx1"/>
                        </a:solidFill>
                        <a:latin typeface="Cambria Math" panose="02040503050406030204" pitchFamily="18" charset="0"/>
                      </a:rPr>
                      <m:t>1</m:t>
                    </m:r>
                    <m:r>
                      <a:rPr lang="en-US" sz="2400" i="1" smtClean="0">
                        <a:solidFill>
                          <a:schemeClr val="tx1"/>
                        </a:solidFill>
                        <a:latin typeface="Cambria Math" panose="02040503050406030204" pitchFamily="18" charset="0"/>
                      </a:rPr>
                      <m:t>↔</m:t>
                    </m:r>
                    <m:r>
                      <a:rPr lang="en-US" sz="2400" i="1" smtClean="0">
                        <a:solidFill>
                          <a:schemeClr val="tx1"/>
                        </a:solidFill>
                        <a:latin typeface="Cambria Math" panose="02040503050406030204" pitchFamily="18" charset="0"/>
                      </a:rPr>
                      <m:t>𝑃𝐵</m:t>
                    </m:r>
                    <m:r>
                      <a:rPr lang="en-US" sz="2400" i="1" smtClean="0">
                        <a:solidFill>
                          <a:schemeClr val="tx1"/>
                        </a:solidFill>
                        <a:latin typeface="Cambria Math" panose="02040503050406030204" pitchFamily="18" charset="0"/>
                      </a:rPr>
                      <m:t>2∨</m:t>
                    </m:r>
                    <m:r>
                      <a:rPr lang="en-US" sz="2400" i="1" smtClean="0">
                        <a:solidFill>
                          <a:schemeClr val="tx1"/>
                        </a:solidFill>
                        <a:latin typeface="Cambria Math" panose="02040503050406030204" pitchFamily="18" charset="0"/>
                      </a:rPr>
                      <m:t>𝑃𝐶</m:t>
                    </m:r>
                    <m:r>
                      <a:rPr lang="en-US" sz="2400" i="1" smtClean="0">
                        <a:solidFill>
                          <a:schemeClr val="tx1"/>
                        </a:solidFill>
                        <a:latin typeface="Cambria Math" panose="02040503050406030204" pitchFamily="18" charset="0"/>
                      </a:rPr>
                      <m:t>1</m:t>
                    </m:r>
                  </m:oMath>
                </a14:m>
                <a:endParaRPr lang="en-US" sz="2400" dirty="0">
                  <a:solidFill>
                    <a:schemeClr val="tx1"/>
                  </a:solidFill>
                  <a:latin typeface="Helvetica" pitchFamily="2" charset="0"/>
                </a:endParaRPr>
              </a:p>
              <a:p>
                <a:pPr marL="0" indent="0">
                  <a:buFont typeface="Garamond" pitchFamily="18" charset="0"/>
                  <a:buNone/>
                </a:pPr>
                <a:r>
                  <a:rPr lang="en-US" sz="2400" dirty="0">
                    <a:latin typeface="Helvetica" pitchFamily="2" charset="0"/>
                  </a:rPr>
                  <a:t>… and so on</a:t>
                </a:r>
              </a:p>
              <a:p>
                <a14:m>
                  <m:oMath xmlns:m="http://schemas.openxmlformats.org/officeDocument/2006/math">
                    <m:r>
                      <a:rPr lang="en-US" sz="2400" i="1" smtClean="0">
                        <a:solidFill>
                          <a:srgbClr val="FF0000"/>
                        </a:solidFill>
                        <a:latin typeface="Cambria Math" panose="02040503050406030204" pitchFamily="18" charset="0"/>
                      </a:rPr>
                      <m:t>¬</m:t>
                    </m:r>
                    <m:r>
                      <a:rPr lang="en-US" sz="2400" i="1" smtClean="0">
                        <a:solidFill>
                          <a:srgbClr val="FF0000"/>
                        </a:solidFill>
                        <a:latin typeface="Cambria Math" panose="02040503050406030204" pitchFamily="18" charset="0"/>
                      </a:rPr>
                      <m:t>𝐵𝐴</m:t>
                    </m:r>
                    <m:r>
                      <a:rPr lang="en-US" sz="2400" i="1" smtClean="0">
                        <a:solidFill>
                          <a:srgbClr val="FF0000"/>
                        </a:solidFill>
                        <a:latin typeface="Cambria Math" panose="02040503050406030204" pitchFamily="18" charset="0"/>
                      </a:rPr>
                      <m:t>1</m:t>
                    </m:r>
                  </m:oMath>
                </a14:m>
                <a:endParaRPr lang="en-US" sz="2400" dirty="0">
                  <a:solidFill>
                    <a:srgbClr val="FF0000"/>
                  </a:solidFill>
                  <a:latin typeface="Helvetica" pitchFamily="2" charset="0"/>
                </a:endParaRPr>
              </a:p>
              <a:p>
                <a14:m>
                  <m:oMath xmlns:m="http://schemas.openxmlformats.org/officeDocument/2006/math">
                    <m:r>
                      <a:rPr lang="en-US" sz="2400" i="1" smtClean="0">
                        <a:solidFill>
                          <a:schemeClr val="tx1"/>
                        </a:solidFill>
                        <a:latin typeface="Cambria Math" panose="02040503050406030204" pitchFamily="18" charset="0"/>
                      </a:rPr>
                      <m:t>𝐵𝐵</m:t>
                    </m:r>
                    <m:r>
                      <a:rPr lang="en-US" sz="2400" i="1" smtClean="0">
                        <a:solidFill>
                          <a:schemeClr val="tx1"/>
                        </a:solidFill>
                        <a:latin typeface="Cambria Math" panose="02040503050406030204" pitchFamily="18" charset="0"/>
                      </a:rPr>
                      <m:t>1</m:t>
                    </m:r>
                  </m:oMath>
                </a14:m>
                <a:endParaRPr lang="en-US" sz="2400" dirty="0">
                  <a:solidFill>
                    <a:schemeClr val="tx1"/>
                  </a:solidFill>
                  <a:latin typeface="Helvetica" pitchFamily="2" charset="0"/>
                </a:endParaRPr>
              </a:p>
              <a:p>
                <a:pPr marL="0" indent="0">
                  <a:buFont typeface="Garamond" pitchFamily="18" charset="0"/>
                  <a:buNone/>
                </a:pPr>
                <a:endParaRPr lang="en-US" sz="2400" dirty="0">
                  <a:latin typeface="Helvetica" pitchFamily="2" charset="0"/>
                </a:endParaRPr>
              </a:p>
            </p:txBody>
          </p:sp>
        </mc:Choice>
        <mc:Fallback xmlns="">
          <p:sp>
            <p:nvSpPr>
              <p:cNvPr id="42" name="Content Placeholder 2">
                <a:extLst>
                  <a:ext uri="{FF2B5EF4-FFF2-40B4-BE49-F238E27FC236}">
                    <a16:creationId xmlns:a16="http://schemas.microsoft.com/office/drawing/2014/main" id="{807BA016-E00E-7342-B63A-3E2845D2C54B}"/>
                  </a:ext>
                </a:extLst>
              </p:cNvPr>
              <p:cNvSpPr txBox="1">
                <a:spLocks noRot="1" noChangeAspect="1" noMove="1" noResize="1" noEditPoints="1" noAdjustHandles="1" noChangeArrowheads="1" noChangeShapeType="1" noTextEdit="1"/>
              </p:cNvSpPr>
              <p:nvPr/>
            </p:nvSpPr>
            <p:spPr>
              <a:xfrm>
                <a:off x="8912842" y="3022682"/>
                <a:ext cx="3281943" cy="4351338"/>
              </a:xfrm>
              <a:prstGeom prst="rect">
                <a:avLst/>
              </a:prstGeom>
              <a:blipFill>
                <a:blip r:embed="rId11"/>
                <a:stretch>
                  <a:fillRect l="-2703"/>
                </a:stretch>
              </a:blipFill>
            </p:spPr>
            <p:txBody>
              <a:bodyPr/>
              <a:lstStyle/>
              <a:p>
                <a:r>
                  <a:rPr lang="en-US">
                    <a:noFill/>
                  </a:rPr>
                  <a:t> </a:t>
                </a:r>
              </a:p>
            </p:txBody>
          </p:sp>
        </mc:Fallback>
      </mc:AlternateContent>
      <p:sp>
        <p:nvSpPr>
          <p:cNvPr id="43" name="&quot;No&quot; Symbol 42">
            <a:extLst>
              <a:ext uri="{FF2B5EF4-FFF2-40B4-BE49-F238E27FC236}">
                <a16:creationId xmlns:a16="http://schemas.microsoft.com/office/drawing/2014/main" id="{8D6D2825-1987-8F48-9176-7B007F79F257}"/>
              </a:ext>
            </a:extLst>
          </p:cNvPr>
          <p:cNvSpPr/>
          <p:nvPr/>
        </p:nvSpPr>
        <p:spPr>
          <a:xfrm>
            <a:off x="1018790" y="3287276"/>
            <a:ext cx="1101529" cy="1101529"/>
          </a:xfrm>
          <a:prstGeom prst="noSmoking">
            <a:avLst>
              <a:gd name="adj" fmla="val 13436"/>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quot;No&quot; Symbol 43">
            <a:extLst>
              <a:ext uri="{FF2B5EF4-FFF2-40B4-BE49-F238E27FC236}">
                <a16:creationId xmlns:a16="http://schemas.microsoft.com/office/drawing/2014/main" id="{38D86C4A-0C73-3548-98F1-1987992C3789}"/>
              </a:ext>
            </a:extLst>
          </p:cNvPr>
          <p:cNvSpPr/>
          <p:nvPr/>
        </p:nvSpPr>
        <p:spPr>
          <a:xfrm>
            <a:off x="3127154" y="3319639"/>
            <a:ext cx="1101529" cy="1101529"/>
          </a:xfrm>
          <a:prstGeom prst="noSmoking">
            <a:avLst>
              <a:gd name="adj" fmla="val 13436"/>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quot;No&quot; Symbol 44">
            <a:extLst>
              <a:ext uri="{FF2B5EF4-FFF2-40B4-BE49-F238E27FC236}">
                <a16:creationId xmlns:a16="http://schemas.microsoft.com/office/drawing/2014/main" id="{BBB2AA20-A306-B94A-8364-B11EC442E87A}"/>
              </a:ext>
            </a:extLst>
          </p:cNvPr>
          <p:cNvSpPr/>
          <p:nvPr/>
        </p:nvSpPr>
        <p:spPr>
          <a:xfrm>
            <a:off x="906767" y="5057484"/>
            <a:ext cx="1101529" cy="1101529"/>
          </a:xfrm>
          <a:prstGeom prst="noSmoking">
            <a:avLst>
              <a:gd name="adj" fmla="val 13436"/>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quot;No&quot; Symbol 45">
            <a:extLst>
              <a:ext uri="{FF2B5EF4-FFF2-40B4-BE49-F238E27FC236}">
                <a16:creationId xmlns:a16="http://schemas.microsoft.com/office/drawing/2014/main" id="{0793E5B4-38F8-B748-BE73-5B7F1B22BF04}"/>
              </a:ext>
            </a:extLst>
          </p:cNvPr>
          <p:cNvSpPr/>
          <p:nvPr/>
        </p:nvSpPr>
        <p:spPr>
          <a:xfrm>
            <a:off x="3107476" y="5000410"/>
            <a:ext cx="1101529" cy="1101529"/>
          </a:xfrm>
          <a:prstGeom prst="noSmoking">
            <a:avLst>
              <a:gd name="adj" fmla="val 13436"/>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quot;No&quot; Symbol 46">
            <a:extLst>
              <a:ext uri="{FF2B5EF4-FFF2-40B4-BE49-F238E27FC236}">
                <a16:creationId xmlns:a16="http://schemas.microsoft.com/office/drawing/2014/main" id="{7DDC82D9-0859-8E44-93EB-B0FDFDEBB4AB}"/>
              </a:ext>
            </a:extLst>
          </p:cNvPr>
          <p:cNvSpPr/>
          <p:nvPr/>
        </p:nvSpPr>
        <p:spPr>
          <a:xfrm>
            <a:off x="7073207" y="5092017"/>
            <a:ext cx="1101529" cy="1101529"/>
          </a:xfrm>
          <a:prstGeom prst="noSmoking">
            <a:avLst>
              <a:gd name="adj" fmla="val 13436"/>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85496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Possible Worlds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3" y="2145983"/>
            <a:ext cx="7915275" cy="3849624"/>
          </a:xfrm>
        </p:spPr>
        <p:txBody>
          <a:bodyPr>
            <a:normAutofit/>
          </a:bodyPr>
          <a:lstStyle/>
          <a:p>
            <a:pPr marL="0" indent="0">
              <a:buNone/>
            </a:pPr>
            <a:r>
              <a:rPr lang="en-US" sz="2400" dirty="0">
                <a:latin typeface="Helvetica" pitchFamily="2" charset="0"/>
              </a:rPr>
              <a:t>Then we can add logical statements that apply to *every* remaining possible world to the knowledge base!</a:t>
            </a:r>
          </a:p>
          <a:p>
            <a:pPr marL="0" indent="0">
              <a:buNone/>
            </a:pPr>
            <a:endParaRPr lang="en-US" sz="2400" dirty="0">
              <a:latin typeface="Helvetica" pitchFamily="2" charset="0"/>
            </a:endParaRPr>
          </a:p>
        </p:txBody>
      </p:sp>
      <p:grpSp>
        <p:nvGrpSpPr>
          <p:cNvPr id="12" name="Group 11">
            <a:extLst>
              <a:ext uri="{FF2B5EF4-FFF2-40B4-BE49-F238E27FC236}">
                <a16:creationId xmlns:a16="http://schemas.microsoft.com/office/drawing/2014/main" id="{6C6FF199-D960-FF44-8076-4EBD354956B9}"/>
              </a:ext>
            </a:extLst>
          </p:cNvPr>
          <p:cNvGrpSpPr/>
          <p:nvPr/>
        </p:nvGrpSpPr>
        <p:grpSpPr>
          <a:xfrm>
            <a:off x="485353" y="3425971"/>
            <a:ext cx="1780764" cy="1289647"/>
            <a:chOff x="213890" y="1859728"/>
            <a:chExt cx="1780764" cy="1289647"/>
          </a:xfrm>
        </p:grpSpPr>
        <p:pic>
          <p:nvPicPr>
            <p:cNvPr id="9" name="Picture 8">
              <a:extLst>
                <a:ext uri="{FF2B5EF4-FFF2-40B4-BE49-F238E27FC236}">
                  <a16:creationId xmlns:a16="http://schemas.microsoft.com/office/drawing/2014/main" id="{A0090D17-8DE1-8E4E-AC19-D30A910CE9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63" y="1859728"/>
              <a:ext cx="1371791" cy="914528"/>
            </a:xfrm>
            <a:prstGeom prst="rect">
              <a:avLst/>
            </a:prstGeom>
          </p:spPr>
        </p:pic>
        <p:sp>
          <p:nvSpPr>
            <p:cNvPr id="10" name="TextBox 9">
              <a:extLst>
                <a:ext uri="{FF2B5EF4-FFF2-40B4-BE49-F238E27FC236}">
                  <a16:creationId xmlns:a16="http://schemas.microsoft.com/office/drawing/2014/main" id="{CAFA405D-E635-EC4A-A28E-3D84A69260C0}"/>
                </a:ext>
              </a:extLst>
            </p:cNvPr>
            <p:cNvSpPr txBox="1"/>
            <p:nvPr/>
          </p:nvSpPr>
          <p:spPr>
            <a:xfrm>
              <a:off x="213890" y="1888663"/>
              <a:ext cx="403185" cy="830997"/>
            </a:xfrm>
            <a:prstGeom prst="rect">
              <a:avLst/>
            </a:prstGeom>
            <a:noFill/>
          </p:spPr>
          <p:txBody>
            <a:bodyPr wrap="square" rtlCol="0">
              <a:spAutoFit/>
            </a:bodyPr>
            <a:lstStyle/>
            <a:p>
              <a:pPr algn="r"/>
              <a:r>
                <a:rPr lang="en-US" b="1" dirty="0"/>
                <a:t>2</a:t>
              </a:r>
            </a:p>
            <a:p>
              <a:pPr algn="r"/>
              <a:endParaRPr lang="en-US" sz="1200" b="1" dirty="0"/>
            </a:p>
            <a:p>
              <a:pPr algn="r"/>
              <a:r>
                <a:rPr lang="en-US" b="1" dirty="0"/>
                <a:t>1</a:t>
              </a:r>
            </a:p>
          </p:txBody>
        </p:sp>
        <p:sp>
          <p:nvSpPr>
            <p:cNvPr id="11" name="TextBox 10">
              <a:extLst>
                <a:ext uri="{FF2B5EF4-FFF2-40B4-BE49-F238E27FC236}">
                  <a16:creationId xmlns:a16="http://schemas.microsoft.com/office/drawing/2014/main" id="{5AC555CA-039D-7543-A4CE-EA6C566CFF28}"/>
                </a:ext>
              </a:extLst>
            </p:cNvPr>
            <p:cNvSpPr txBox="1"/>
            <p:nvPr/>
          </p:nvSpPr>
          <p:spPr>
            <a:xfrm>
              <a:off x="647892" y="2780043"/>
              <a:ext cx="1329400" cy="369332"/>
            </a:xfrm>
            <a:prstGeom prst="rect">
              <a:avLst/>
            </a:prstGeom>
            <a:noFill/>
          </p:spPr>
          <p:txBody>
            <a:bodyPr wrap="square" rtlCol="0">
              <a:spAutoFit/>
            </a:bodyPr>
            <a:lstStyle/>
            <a:p>
              <a:r>
                <a:rPr lang="en-US" b="1" dirty="0"/>
                <a:t>A       B       C</a:t>
              </a:r>
            </a:p>
          </p:txBody>
        </p:sp>
      </p:grpSp>
      <p:grpSp>
        <p:nvGrpSpPr>
          <p:cNvPr id="16" name="Group 15">
            <a:extLst>
              <a:ext uri="{FF2B5EF4-FFF2-40B4-BE49-F238E27FC236}">
                <a16:creationId xmlns:a16="http://schemas.microsoft.com/office/drawing/2014/main" id="{F7E0A07B-6D43-1540-95B9-FFBFCE77955E}"/>
              </a:ext>
            </a:extLst>
          </p:cNvPr>
          <p:cNvGrpSpPr/>
          <p:nvPr/>
        </p:nvGrpSpPr>
        <p:grpSpPr>
          <a:xfrm>
            <a:off x="2675790" y="3425971"/>
            <a:ext cx="1781254" cy="1289647"/>
            <a:chOff x="2029785" y="1859728"/>
            <a:chExt cx="1781254" cy="1289647"/>
          </a:xfrm>
        </p:grpSpPr>
        <p:pic>
          <p:nvPicPr>
            <p:cNvPr id="13" name="Picture 12">
              <a:extLst>
                <a:ext uri="{FF2B5EF4-FFF2-40B4-BE49-F238E27FC236}">
                  <a16:creationId xmlns:a16="http://schemas.microsoft.com/office/drawing/2014/main" id="{46B65371-0EF3-D142-ABE8-E2091188CC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9248" y="1859728"/>
              <a:ext cx="1371791" cy="914528"/>
            </a:xfrm>
            <a:prstGeom prst="rect">
              <a:avLst/>
            </a:prstGeom>
          </p:spPr>
        </p:pic>
        <p:sp>
          <p:nvSpPr>
            <p:cNvPr id="14" name="TextBox 13">
              <a:extLst>
                <a:ext uri="{FF2B5EF4-FFF2-40B4-BE49-F238E27FC236}">
                  <a16:creationId xmlns:a16="http://schemas.microsoft.com/office/drawing/2014/main" id="{36461DFC-ACF9-A64F-8EF2-83EF43407398}"/>
                </a:ext>
              </a:extLst>
            </p:cNvPr>
            <p:cNvSpPr txBox="1"/>
            <p:nvPr/>
          </p:nvSpPr>
          <p:spPr>
            <a:xfrm>
              <a:off x="2029785" y="1888663"/>
              <a:ext cx="403185" cy="830997"/>
            </a:xfrm>
            <a:prstGeom prst="rect">
              <a:avLst/>
            </a:prstGeom>
            <a:noFill/>
          </p:spPr>
          <p:txBody>
            <a:bodyPr wrap="square" rtlCol="0">
              <a:spAutoFit/>
            </a:bodyPr>
            <a:lstStyle/>
            <a:p>
              <a:pPr algn="r"/>
              <a:r>
                <a:rPr lang="en-US" b="1" dirty="0"/>
                <a:t>2</a:t>
              </a:r>
            </a:p>
            <a:p>
              <a:pPr algn="r"/>
              <a:endParaRPr lang="en-US" sz="1200" b="1" dirty="0"/>
            </a:p>
            <a:p>
              <a:pPr algn="r"/>
              <a:r>
                <a:rPr lang="en-US" b="1" dirty="0"/>
                <a:t>1</a:t>
              </a:r>
            </a:p>
          </p:txBody>
        </p:sp>
        <p:sp>
          <p:nvSpPr>
            <p:cNvPr id="15" name="TextBox 14">
              <a:extLst>
                <a:ext uri="{FF2B5EF4-FFF2-40B4-BE49-F238E27FC236}">
                  <a16:creationId xmlns:a16="http://schemas.microsoft.com/office/drawing/2014/main" id="{84BFA0D0-8C9F-9A48-868A-6EB5F3C73448}"/>
                </a:ext>
              </a:extLst>
            </p:cNvPr>
            <p:cNvSpPr txBox="1"/>
            <p:nvPr/>
          </p:nvSpPr>
          <p:spPr>
            <a:xfrm>
              <a:off x="2463787" y="2780043"/>
              <a:ext cx="1329400" cy="369332"/>
            </a:xfrm>
            <a:prstGeom prst="rect">
              <a:avLst/>
            </a:prstGeom>
            <a:noFill/>
          </p:spPr>
          <p:txBody>
            <a:bodyPr wrap="square" rtlCol="0">
              <a:spAutoFit/>
            </a:bodyPr>
            <a:lstStyle/>
            <a:p>
              <a:r>
                <a:rPr lang="en-US" b="1" dirty="0"/>
                <a:t>A       B       C</a:t>
              </a:r>
            </a:p>
          </p:txBody>
        </p:sp>
      </p:grpSp>
      <p:grpSp>
        <p:nvGrpSpPr>
          <p:cNvPr id="20" name="Group 19">
            <a:extLst>
              <a:ext uri="{FF2B5EF4-FFF2-40B4-BE49-F238E27FC236}">
                <a16:creationId xmlns:a16="http://schemas.microsoft.com/office/drawing/2014/main" id="{82C3170B-15E7-9A40-AAF2-C4C4BE40F615}"/>
              </a:ext>
            </a:extLst>
          </p:cNvPr>
          <p:cNvGrpSpPr/>
          <p:nvPr/>
        </p:nvGrpSpPr>
        <p:grpSpPr>
          <a:xfrm>
            <a:off x="4610103" y="3454906"/>
            <a:ext cx="1780765" cy="1289644"/>
            <a:chOff x="3846659" y="1859728"/>
            <a:chExt cx="1780765" cy="1289644"/>
          </a:xfrm>
        </p:grpSpPr>
        <p:pic>
          <p:nvPicPr>
            <p:cNvPr id="17" name="Picture 16">
              <a:extLst>
                <a:ext uri="{FF2B5EF4-FFF2-40B4-BE49-F238E27FC236}">
                  <a16:creationId xmlns:a16="http://schemas.microsoft.com/office/drawing/2014/main" id="{52B71431-0531-1B43-A9B0-D838F82350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5633" y="1859728"/>
              <a:ext cx="1371791" cy="914528"/>
            </a:xfrm>
            <a:prstGeom prst="rect">
              <a:avLst/>
            </a:prstGeom>
          </p:spPr>
        </p:pic>
        <p:sp>
          <p:nvSpPr>
            <p:cNvPr id="18" name="TextBox 17">
              <a:extLst>
                <a:ext uri="{FF2B5EF4-FFF2-40B4-BE49-F238E27FC236}">
                  <a16:creationId xmlns:a16="http://schemas.microsoft.com/office/drawing/2014/main" id="{57DB4631-DA7B-204D-8345-9A8E57EB865C}"/>
                </a:ext>
              </a:extLst>
            </p:cNvPr>
            <p:cNvSpPr txBox="1"/>
            <p:nvPr/>
          </p:nvSpPr>
          <p:spPr>
            <a:xfrm>
              <a:off x="3846659" y="1888660"/>
              <a:ext cx="403185" cy="830997"/>
            </a:xfrm>
            <a:prstGeom prst="rect">
              <a:avLst/>
            </a:prstGeom>
            <a:noFill/>
          </p:spPr>
          <p:txBody>
            <a:bodyPr wrap="square" rtlCol="0">
              <a:spAutoFit/>
            </a:bodyPr>
            <a:lstStyle/>
            <a:p>
              <a:pPr algn="r"/>
              <a:r>
                <a:rPr lang="en-US" b="1" dirty="0"/>
                <a:t>2</a:t>
              </a:r>
            </a:p>
            <a:p>
              <a:pPr algn="r"/>
              <a:endParaRPr lang="en-US" sz="1200" b="1" dirty="0"/>
            </a:p>
            <a:p>
              <a:pPr algn="r"/>
              <a:r>
                <a:rPr lang="en-US" b="1" dirty="0"/>
                <a:t>1</a:t>
              </a:r>
            </a:p>
          </p:txBody>
        </p:sp>
        <p:sp>
          <p:nvSpPr>
            <p:cNvPr id="19" name="TextBox 18">
              <a:extLst>
                <a:ext uri="{FF2B5EF4-FFF2-40B4-BE49-F238E27FC236}">
                  <a16:creationId xmlns:a16="http://schemas.microsoft.com/office/drawing/2014/main" id="{0EE96E2E-A08A-7842-9FB8-42EAA84C4730}"/>
                </a:ext>
              </a:extLst>
            </p:cNvPr>
            <p:cNvSpPr txBox="1"/>
            <p:nvPr/>
          </p:nvSpPr>
          <p:spPr>
            <a:xfrm>
              <a:off x="4280661" y="2780040"/>
              <a:ext cx="1329400" cy="369332"/>
            </a:xfrm>
            <a:prstGeom prst="rect">
              <a:avLst/>
            </a:prstGeom>
            <a:noFill/>
          </p:spPr>
          <p:txBody>
            <a:bodyPr wrap="square" rtlCol="0">
              <a:spAutoFit/>
            </a:bodyPr>
            <a:lstStyle/>
            <a:p>
              <a:r>
                <a:rPr lang="en-US" b="1" dirty="0"/>
                <a:t>A       B       C</a:t>
              </a:r>
            </a:p>
          </p:txBody>
        </p:sp>
      </p:grpSp>
      <p:grpSp>
        <p:nvGrpSpPr>
          <p:cNvPr id="24" name="Group 23">
            <a:extLst>
              <a:ext uri="{FF2B5EF4-FFF2-40B4-BE49-F238E27FC236}">
                <a16:creationId xmlns:a16="http://schemas.microsoft.com/office/drawing/2014/main" id="{D8C442FF-5D9A-C847-8300-1086BE559B31}"/>
              </a:ext>
            </a:extLst>
          </p:cNvPr>
          <p:cNvGrpSpPr/>
          <p:nvPr/>
        </p:nvGrpSpPr>
        <p:grpSpPr>
          <a:xfrm>
            <a:off x="6599268" y="3455852"/>
            <a:ext cx="1784390" cy="1288698"/>
            <a:chOff x="3848821" y="3308385"/>
            <a:chExt cx="1784390" cy="1288698"/>
          </a:xfrm>
        </p:grpSpPr>
        <p:pic>
          <p:nvPicPr>
            <p:cNvPr id="21" name="Picture 20">
              <a:extLst>
                <a:ext uri="{FF2B5EF4-FFF2-40B4-BE49-F238E27FC236}">
                  <a16:creationId xmlns:a16="http://schemas.microsoft.com/office/drawing/2014/main" id="{5E068F2B-3185-4849-A171-6A5B870859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61420" y="3308385"/>
              <a:ext cx="1371791" cy="914528"/>
            </a:xfrm>
            <a:prstGeom prst="rect">
              <a:avLst/>
            </a:prstGeom>
          </p:spPr>
        </p:pic>
        <p:sp>
          <p:nvSpPr>
            <p:cNvPr id="22" name="TextBox 21">
              <a:extLst>
                <a:ext uri="{FF2B5EF4-FFF2-40B4-BE49-F238E27FC236}">
                  <a16:creationId xmlns:a16="http://schemas.microsoft.com/office/drawing/2014/main" id="{4020849E-259F-EA4A-9356-E12FDE18ACD6}"/>
                </a:ext>
              </a:extLst>
            </p:cNvPr>
            <p:cNvSpPr txBox="1"/>
            <p:nvPr/>
          </p:nvSpPr>
          <p:spPr>
            <a:xfrm>
              <a:off x="3848821" y="3336371"/>
              <a:ext cx="403185" cy="830997"/>
            </a:xfrm>
            <a:prstGeom prst="rect">
              <a:avLst/>
            </a:prstGeom>
            <a:noFill/>
          </p:spPr>
          <p:txBody>
            <a:bodyPr wrap="square" rtlCol="0">
              <a:spAutoFit/>
            </a:bodyPr>
            <a:lstStyle/>
            <a:p>
              <a:pPr algn="r"/>
              <a:r>
                <a:rPr lang="en-US" b="1" dirty="0"/>
                <a:t>2</a:t>
              </a:r>
            </a:p>
            <a:p>
              <a:pPr algn="r"/>
              <a:endParaRPr lang="en-US" sz="1200" b="1" dirty="0"/>
            </a:p>
            <a:p>
              <a:pPr algn="r"/>
              <a:r>
                <a:rPr lang="en-US" b="1" dirty="0"/>
                <a:t>1</a:t>
              </a:r>
            </a:p>
          </p:txBody>
        </p:sp>
        <p:sp>
          <p:nvSpPr>
            <p:cNvPr id="23" name="TextBox 22">
              <a:extLst>
                <a:ext uri="{FF2B5EF4-FFF2-40B4-BE49-F238E27FC236}">
                  <a16:creationId xmlns:a16="http://schemas.microsoft.com/office/drawing/2014/main" id="{B57B9D7B-A61C-7349-8180-B48B1BBCB439}"/>
                </a:ext>
              </a:extLst>
            </p:cNvPr>
            <p:cNvSpPr txBox="1"/>
            <p:nvPr/>
          </p:nvSpPr>
          <p:spPr>
            <a:xfrm>
              <a:off x="4282823" y="4227751"/>
              <a:ext cx="1329400" cy="369332"/>
            </a:xfrm>
            <a:prstGeom prst="rect">
              <a:avLst/>
            </a:prstGeom>
            <a:noFill/>
          </p:spPr>
          <p:txBody>
            <a:bodyPr wrap="square" rtlCol="0">
              <a:spAutoFit/>
            </a:bodyPr>
            <a:lstStyle/>
            <a:p>
              <a:r>
                <a:rPr lang="en-US" b="1" dirty="0"/>
                <a:t>A       B       C</a:t>
              </a:r>
            </a:p>
          </p:txBody>
        </p:sp>
      </p:grpSp>
      <p:grpSp>
        <p:nvGrpSpPr>
          <p:cNvPr id="29" name="Group 28">
            <a:extLst>
              <a:ext uri="{FF2B5EF4-FFF2-40B4-BE49-F238E27FC236}">
                <a16:creationId xmlns:a16="http://schemas.microsoft.com/office/drawing/2014/main" id="{DFA8A13B-FA7A-A847-A125-4B4C374C5EDA}"/>
              </a:ext>
            </a:extLst>
          </p:cNvPr>
          <p:cNvGrpSpPr/>
          <p:nvPr/>
        </p:nvGrpSpPr>
        <p:grpSpPr>
          <a:xfrm>
            <a:off x="485353" y="5142809"/>
            <a:ext cx="1782939" cy="1289647"/>
            <a:chOff x="3850271" y="4757046"/>
            <a:chExt cx="1782939" cy="1289647"/>
          </a:xfrm>
        </p:grpSpPr>
        <p:pic>
          <p:nvPicPr>
            <p:cNvPr id="26" name="Picture 25">
              <a:extLst>
                <a:ext uri="{FF2B5EF4-FFF2-40B4-BE49-F238E27FC236}">
                  <a16:creationId xmlns:a16="http://schemas.microsoft.com/office/drawing/2014/main" id="{43617D20-8CFF-8841-A6C2-0D9AA7E001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61419" y="4757046"/>
              <a:ext cx="1371791" cy="914528"/>
            </a:xfrm>
            <a:prstGeom prst="rect">
              <a:avLst/>
            </a:prstGeom>
          </p:spPr>
        </p:pic>
        <p:sp>
          <p:nvSpPr>
            <p:cNvPr id="27" name="TextBox 26">
              <a:extLst>
                <a:ext uri="{FF2B5EF4-FFF2-40B4-BE49-F238E27FC236}">
                  <a16:creationId xmlns:a16="http://schemas.microsoft.com/office/drawing/2014/main" id="{011A229A-FAE8-7D4A-8893-F9520732C81A}"/>
                </a:ext>
              </a:extLst>
            </p:cNvPr>
            <p:cNvSpPr txBox="1"/>
            <p:nvPr/>
          </p:nvSpPr>
          <p:spPr>
            <a:xfrm>
              <a:off x="3850271" y="4785981"/>
              <a:ext cx="403185" cy="830997"/>
            </a:xfrm>
            <a:prstGeom prst="rect">
              <a:avLst/>
            </a:prstGeom>
            <a:noFill/>
          </p:spPr>
          <p:txBody>
            <a:bodyPr wrap="square" rtlCol="0">
              <a:spAutoFit/>
            </a:bodyPr>
            <a:lstStyle/>
            <a:p>
              <a:pPr algn="r"/>
              <a:r>
                <a:rPr lang="en-US" b="1" dirty="0"/>
                <a:t>2</a:t>
              </a:r>
            </a:p>
            <a:p>
              <a:pPr algn="r"/>
              <a:endParaRPr lang="en-US" sz="1200" b="1" dirty="0"/>
            </a:p>
            <a:p>
              <a:pPr algn="r"/>
              <a:r>
                <a:rPr lang="en-US" b="1" dirty="0"/>
                <a:t>1</a:t>
              </a:r>
            </a:p>
          </p:txBody>
        </p:sp>
        <p:sp>
          <p:nvSpPr>
            <p:cNvPr id="28" name="TextBox 27">
              <a:extLst>
                <a:ext uri="{FF2B5EF4-FFF2-40B4-BE49-F238E27FC236}">
                  <a16:creationId xmlns:a16="http://schemas.microsoft.com/office/drawing/2014/main" id="{A4F8224A-6A80-4444-86C7-2FB22ECC475B}"/>
                </a:ext>
              </a:extLst>
            </p:cNvPr>
            <p:cNvSpPr txBox="1"/>
            <p:nvPr/>
          </p:nvSpPr>
          <p:spPr>
            <a:xfrm>
              <a:off x="4284273" y="5677361"/>
              <a:ext cx="1329400" cy="369332"/>
            </a:xfrm>
            <a:prstGeom prst="rect">
              <a:avLst/>
            </a:prstGeom>
            <a:noFill/>
          </p:spPr>
          <p:txBody>
            <a:bodyPr wrap="square" rtlCol="0">
              <a:spAutoFit/>
            </a:bodyPr>
            <a:lstStyle/>
            <a:p>
              <a:r>
                <a:rPr lang="en-US" b="1" dirty="0"/>
                <a:t>A       B       C</a:t>
              </a:r>
            </a:p>
          </p:txBody>
        </p:sp>
      </p:grpSp>
      <p:grpSp>
        <p:nvGrpSpPr>
          <p:cNvPr id="33" name="Group 32">
            <a:extLst>
              <a:ext uri="{FF2B5EF4-FFF2-40B4-BE49-F238E27FC236}">
                <a16:creationId xmlns:a16="http://schemas.microsoft.com/office/drawing/2014/main" id="{05B656E0-EBD5-AC49-9A7C-E110442BBB83}"/>
              </a:ext>
            </a:extLst>
          </p:cNvPr>
          <p:cNvGrpSpPr/>
          <p:nvPr/>
        </p:nvGrpSpPr>
        <p:grpSpPr>
          <a:xfrm>
            <a:off x="2675790" y="5142367"/>
            <a:ext cx="1785652" cy="1290089"/>
            <a:chOff x="2031175" y="4757046"/>
            <a:chExt cx="1785652" cy="1290089"/>
          </a:xfrm>
        </p:grpSpPr>
        <p:pic>
          <p:nvPicPr>
            <p:cNvPr id="30" name="Picture 29">
              <a:extLst>
                <a:ext uri="{FF2B5EF4-FFF2-40B4-BE49-F238E27FC236}">
                  <a16:creationId xmlns:a16="http://schemas.microsoft.com/office/drawing/2014/main" id="{F14157BE-382E-A048-AE43-529C4C6D53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45036" y="4757046"/>
              <a:ext cx="1371791" cy="914528"/>
            </a:xfrm>
            <a:prstGeom prst="rect">
              <a:avLst/>
            </a:prstGeom>
          </p:spPr>
        </p:pic>
        <p:sp>
          <p:nvSpPr>
            <p:cNvPr id="31" name="TextBox 30">
              <a:extLst>
                <a:ext uri="{FF2B5EF4-FFF2-40B4-BE49-F238E27FC236}">
                  <a16:creationId xmlns:a16="http://schemas.microsoft.com/office/drawing/2014/main" id="{BD13FBE7-9543-354E-B4A4-B8DE4E319253}"/>
                </a:ext>
              </a:extLst>
            </p:cNvPr>
            <p:cNvSpPr txBox="1"/>
            <p:nvPr/>
          </p:nvSpPr>
          <p:spPr>
            <a:xfrm>
              <a:off x="2031175" y="4786423"/>
              <a:ext cx="403185" cy="830997"/>
            </a:xfrm>
            <a:prstGeom prst="rect">
              <a:avLst/>
            </a:prstGeom>
            <a:noFill/>
          </p:spPr>
          <p:txBody>
            <a:bodyPr wrap="square" rtlCol="0">
              <a:spAutoFit/>
            </a:bodyPr>
            <a:lstStyle/>
            <a:p>
              <a:pPr algn="r"/>
              <a:r>
                <a:rPr lang="en-US" b="1" dirty="0"/>
                <a:t>2</a:t>
              </a:r>
            </a:p>
            <a:p>
              <a:pPr algn="r"/>
              <a:endParaRPr lang="en-US" sz="1200" b="1" dirty="0"/>
            </a:p>
            <a:p>
              <a:pPr algn="r"/>
              <a:r>
                <a:rPr lang="en-US" b="1" dirty="0"/>
                <a:t>1</a:t>
              </a:r>
            </a:p>
          </p:txBody>
        </p:sp>
        <p:sp>
          <p:nvSpPr>
            <p:cNvPr id="32" name="TextBox 31">
              <a:extLst>
                <a:ext uri="{FF2B5EF4-FFF2-40B4-BE49-F238E27FC236}">
                  <a16:creationId xmlns:a16="http://schemas.microsoft.com/office/drawing/2014/main" id="{16EA3B89-4F58-1244-B1DD-C9B1CCD33C12}"/>
                </a:ext>
              </a:extLst>
            </p:cNvPr>
            <p:cNvSpPr txBox="1"/>
            <p:nvPr/>
          </p:nvSpPr>
          <p:spPr>
            <a:xfrm>
              <a:off x="2465177" y="5677803"/>
              <a:ext cx="1329400" cy="369332"/>
            </a:xfrm>
            <a:prstGeom prst="rect">
              <a:avLst/>
            </a:prstGeom>
            <a:noFill/>
          </p:spPr>
          <p:txBody>
            <a:bodyPr wrap="square" rtlCol="0">
              <a:spAutoFit/>
            </a:bodyPr>
            <a:lstStyle/>
            <a:p>
              <a:r>
                <a:rPr lang="en-US" b="1" dirty="0"/>
                <a:t>A       B       C</a:t>
              </a:r>
            </a:p>
          </p:txBody>
        </p:sp>
      </p:grpSp>
      <p:grpSp>
        <p:nvGrpSpPr>
          <p:cNvPr id="37" name="Group 36">
            <a:extLst>
              <a:ext uri="{FF2B5EF4-FFF2-40B4-BE49-F238E27FC236}">
                <a16:creationId xmlns:a16="http://schemas.microsoft.com/office/drawing/2014/main" id="{D9DAD22B-655F-8141-BAD6-C9C173510848}"/>
              </a:ext>
            </a:extLst>
          </p:cNvPr>
          <p:cNvGrpSpPr/>
          <p:nvPr/>
        </p:nvGrpSpPr>
        <p:grpSpPr>
          <a:xfrm>
            <a:off x="4612469" y="5143316"/>
            <a:ext cx="1780763" cy="1286815"/>
            <a:chOff x="219678" y="4757046"/>
            <a:chExt cx="1780763" cy="1286815"/>
          </a:xfrm>
        </p:grpSpPr>
        <p:pic>
          <p:nvPicPr>
            <p:cNvPr id="34" name="Picture 33">
              <a:extLst>
                <a:ext uri="{FF2B5EF4-FFF2-40B4-BE49-F238E27FC236}">
                  <a16:creationId xmlns:a16="http://schemas.microsoft.com/office/drawing/2014/main" id="{3F0A7038-0391-5544-A605-6881AC4DC5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8650" y="4757046"/>
              <a:ext cx="1371791" cy="914528"/>
            </a:xfrm>
            <a:prstGeom prst="rect">
              <a:avLst/>
            </a:prstGeom>
          </p:spPr>
        </p:pic>
        <p:sp>
          <p:nvSpPr>
            <p:cNvPr id="35" name="TextBox 34">
              <a:extLst>
                <a:ext uri="{FF2B5EF4-FFF2-40B4-BE49-F238E27FC236}">
                  <a16:creationId xmlns:a16="http://schemas.microsoft.com/office/drawing/2014/main" id="{33AC0DCC-0323-8C4F-8299-0F0A7D04388B}"/>
                </a:ext>
              </a:extLst>
            </p:cNvPr>
            <p:cNvSpPr txBox="1"/>
            <p:nvPr/>
          </p:nvSpPr>
          <p:spPr>
            <a:xfrm>
              <a:off x="219678" y="4783149"/>
              <a:ext cx="403185" cy="830997"/>
            </a:xfrm>
            <a:prstGeom prst="rect">
              <a:avLst/>
            </a:prstGeom>
            <a:noFill/>
          </p:spPr>
          <p:txBody>
            <a:bodyPr wrap="square" rtlCol="0">
              <a:spAutoFit/>
            </a:bodyPr>
            <a:lstStyle/>
            <a:p>
              <a:pPr algn="r"/>
              <a:r>
                <a:rPr lang="en-US" b="1" dirty="0"/>
                <a:t>2</a:t>
              </a:r>
            </a:p>
            <a:p>
              <a:pPr algn="r"/>
              <a:endParaRPr lang="en-US" sz="1200" b="1" dirty="0"/>
            </a:p>
            <a:p>
              <a:pPr algn="r"/>
              <a:r>
                <a:rPr lang="en-US" b="1" dirty="0"/>
                <a:t>1</a:t>
              </a:r>
            </a:p>
          </p:txBody>
        </p:sp>
        <p:sp>
          <p:nvSpPr>
            <p:cNvPr id="36" name="TextBox 35">
              <a:extLst>
                <a:ext uri="{FF2B5EF4-FFF2-40B4-BE49-F238E27FC236}">
                  <a16:creationId xmlns:a16="http://schemas.microsoft.com/office/drawing/2014/main" id="{0998CA91-F97E-CD42-83CA-0DE70C9B4A2D}"/>
                </a:ext>
              </a:extLst>
            </p:cNvPr>
            <p:cNvSpPr txBox="1"/>
            <p:nvPr/>
          </p:nvSpPr>
          <p:spPr>
            <a:xfrm>
              <a:off x="653680" y="5674529"/>
              <a:ext cx="1329400" cy="369332"/>
            </a:xfrm>
            <a:prstGeom prst="rect">
              <a:avLst/>
            </a:prstGeom>
            <a:noFill/>
          </p:spPr>
          <p:txBody>
            <a:bodyPr wrap="square" rtlCol="0">
              <a:spAutoFit/>
            </a:bodyPr>
            <a:lstStyle/>
            <a:p>
              <a:r>
                <a:rPr lang="en-US" b="1" dirty="0"/>
                <a:t>A       B       C</a:t>
              </a:r>
            </a:p>
          </p:txBody>
        </p:sp>
      </p:grpSp>
      <p:grpSp>
        <p:nvGrpSpPr>
          <p:cNvPr id="41" name="Group 40">
            <a:extLst>
              <a:ext uri="{FF2B5EF4-FFF2-40B4-BE49-F238E27FC236}">
                <a16:creationId xmlns:a16="http://schemas.microsoft.com/office/drawing/2014/main" id="{E137CD4C-8133-EB44-978C-D2D5565EB51A}"/>
              </a:ext>
            </a:extLst>
          </p:cNvPr>
          <p:cNvGrpSpPr/>
          <p:nvPr/>
        </p:nvGrpSpPr>
        <p:grpSpPr>
          <a:xfrm>
            <a:off x="6613508" y="5198351"/>
            <a:ext cx="1775990" cy="1289645"/>
            <a:chOff x="224451" y="3308385"/>
            <a:chExt cx="1775990" cy="1289645"/>
          </a:xfrm>
        </p:grpSpPr>
        <p:pic>
          <p:nvPicPr>
            <p:cNvPr id="38" name="Picture 37">
              <a:extLst>
                <a:ext uri="{FF2B5EF4-FFF2-40B4-BE49-F238E27FC236}">
                  <a16:creationId xmlns:a16="http://schemas.microsoft.com/office/drawing/2014/main" id="{CAE9ABE5-CC8A-D743-A84E-F4577B430F6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8650" y="3308385"/>
              <a:ext cx="1371791" cy="914528"/>
            </a:xfrm>
            <a:prstGeom prst="rect">
              <a:avLst/>
            </a:prstGeom>
          </p:spPr>
        </p:pic>
        <p:sp>
          <p:nvSpPr>
            <p:cNvPr id="39" name="TextBox 38">
              <a:extLst>
                <a:ext uri="{FF2B5EF4-FFF2-40B4-BE49-F238E27FC236}">
                  <a16:creationId xmlns:a16="http://schemas.microsoft.com/office/drawing/2014/main" id="{185661E2-0C1B-534D-B795-518A0DF950D8}"/>
                </a:ext>
              </a:extLst>
            </p:cNvPr>
            <p:cNvSpPr txBox="1"/>
            <p:nvPr/>
          </p:nvSpPr>
          <p:spPr>
            <a:xfrm>
              <a:off x="224451" y="3337318"/>
              <a:ext cx="403185" cy="830997"/>
            </a:xfrm>
            <a:prstGeom prst="rect">
              <a:avLst/>
            </a:prstGeom>
            <a:noFill/>
          </p:spPr>
          <p:txBody>
            <a:bodyPr wrap="square" rtlCol="0">
              <a:spAutoFit/>
            </a:bodyPr>
            <a:lstStyle/>
            <a:p>
              <a:pPr algn="r"/>
              <a:r>
                <a:rPr lang="en-US" b="1" dirty="0"/>
                <a:t>2</a:t>
              </a:r>
            </a:p>
            <a:p>
              <a:pPr algn="r"/>
              <a:endParaRPr lang="en-US" sz="1200" b="1" dirty="0"/>
            </a:p>
            <a:p>
              <a:pPr algn="r"/>
              <a:r>
                <a:rPr lang="en-US" b="1" dirty="0"/>
                <a:t>1</a:t>
              </a:r>
            </a:p>
          </p:txBody>
        </p:sp>
        <p:sp>
          <p:nvSpPr>
            <p:cNvPr id="40" name="TextBox 39">
              <a:extLst>
                <a:ext uri="{FF2B5EF4-FFF2-40B4-BE49-F238E27FC236}">
                  <a16:creationId xmlns:a16="http://schemas.microsoft.com/office/drawing/2014/main" id="{F834AA96-E9BC-0B45-9950-4B98289132A2}"/>
                </a:ext>
              </a:extLst>
            </p:cNvPr>
            <p:cNvSpPr txBox="1"/>
            <p:nvPr/>
          </p:nvSpPr>
          <p:spPr>
            <a:xfrm>
              <a:off x="658453" y="4228698"/>
              <a:ext cx="1329400" cy="369332"/>
            </a:xfrm>
            <a:prstGeom prst="rect">
              <a:avLst/>
            </a:prstGeom>
            <a:noFill/>
          </p:spPr>
          <p:txBody>
            <a:bodyPr wrap="square" rtlCol="0">
              <a:spAutoFit/>
            </a:bodyPr>
            <a:lstStyle/>
            <a:p>
              <a:r>
                <a:rPr lang="en-US" b="1" dirty="0"/>
                <a:t>A       B       C</a:t>
              </a:r>
            </a:p>
          </p:txBody>
        </p:sp>
      </p:grpSp>
      <mc:AlternateContent xmlns:mc="http://schemas.openxmlformats.org/markup-compatibility/2006" xmlns:a14="http://schemas.microsoft.com/office/drawing/2010/main">
        <mc:Choice Requires="a14">
          <p:sp>
            <p:nvSpPr>
              <p:cNvPr id="42" name="Content Placeholder 2">
                <a:extLst>
                  <a:ext uri="{FF2B5EF4-FFF2-40B4-BE49-F238E27FC236}">
                    <a16:creationId xmlns:a16="http://schemas.microsoft.com/office/drawing/2014/main" id="{807BA016-E00E-7342-B63A-3E2845D2C54B}"/>
                  </a:ext>
                </a:extLst>
              </p:cNvPr>
              <p:cNvSpPr txBox="1">
                <a:spLocks/>
              </p:cNvSpPr>
              <p:nvPr/>
            </p:nvSpPr>
            <p:spPr>
              <a:xfrm>
                <a:off x="8929770" y="2213136"/>
                <a:ext cx="3281943" cy="4351338"/>
              </a:xfrm>
              <a:prstGeom prst="rect">
                <a:avLst/>
              </a:prstGeom>
            </p:spPr>
            <p:txBody>
              <a:bodyPr vert="horz" lIns="91440" tIns="45720" rIns="91440" bIns="45720" rtlCol="0">
                <a:normAutofit lnSpcReduction="10000"/>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Font typeface="Garamond" pitchFamily="18" charset="0"/>
                  <a:buNone/>
                </a:pPr>
                <a:r>
                  <a:rPr lang="en-US" sz="2400" b="1" dirty="0">
                    <a:latin typeface="Helvetica" pitchFamily="2" charset="0"/>
                  </a:rPr>
                  <a:t>Knowledge Base:</a:t>
                </a:r>
              </a:p>
              <a:p>
                <a14:m>
                  <m:oMath xmlns:m="http://schemas.openxmlformats.org/officeDocument/2006/math">
                    <m:r>
                      <a:rPr lang="en-US" sz="2400" i="1" smtClean="0">
                        <a:solidFill>
                          <a:schemeClr val="tx1"/>
                        </a:solidFill>
                        <a:latin typeface="Cambria Math" panose="02040503050406030204" pitchFamily="18" charset="0"/>
                      </a:rPr>
                      <m:t>𝐵𝐴</m:t>
                    </m:r>
                    <m:r>
                      <a:rPr lang="en-US" sz="2400" i="1" smtClean="0">
                        <a:solidFill>
                          <a:schemeClr val="tx1"/>
                        </a:solidFill>
                        <a:latin typeface="Cambria Math" panose="02040503050406030204" pitchFamily="18" charset="0"/>
                      </a:rPr>
                      <m:t>1</m:t>
                    </m:r>
                    <m:r>
                      <a:rPr lang="en-US" sz="2400" i="1" smtClean="0">
                        <a:solidFill>
                          <a:schemeClr val="tx1"/>
                        </a:solidFill>
                        <a:latin typeface="Cambria Math" panose="02040503050406030204" pitchFamily="18" charset="0"/>
                      </a:rPr>
                      <m:t>↔</m:t>
                    </m:r>
                    <m:r>
                      <a:rPr lang="en-US" sz="2400" i="1" smtClean="0">
                        <a:solidFill>
                          <a:schemeClr val="tx1"/>
                        </a:solidFill>
                        <a:latin typeface="Cambria Math" panose="02040503050406030204" pitchFamily="18" charset="0"/>
                      </a:rPr>
                      <m:t>𝑃𝐴</m:t>
                    </m:r>
                    <m:r>
                      <a:rPr lang="en-US" sz="2400" i="1" smtClean="0">
                        <a:solidFill>
                          <a:schemeClr val="tx1"/>
                        </a:solidFill>
                        <a:latin typeface="Cambria Math" panose="02040503050406030204" pitchFamily="18" charset="0"/>
                      </a:rPr>
                      <m:t>2∨</m:t>
                    </m:r>
                    <m:r>
                      <a:rPr lang="en-US" sz="2400" i="1" smtClean="0">
                        <a:solidFill>
                          <a:schemeClr val="tx1"/>
                        </a:solidFill>
                        <a:latin typeface="Cambria Math" panose="02040503050406030204" pitchFamily="18" charset="0"/>
                      </a:rPr>
                      <m:t>𝑃𝐵</m:t>
                    </m:r>
                    <m:r>
                      <a:rPr lang="en-US" sz="2400" i="1" smtClean="0">
                        <a:solidFill>
                          <a:schemeClr val="tx1"/>
                        </a:solidFill>
                        <a:latin typeface="Cambria Math" panose="02040503050406030204" pitchFamily="18" charset="0"/>
                      </a:rPr>
                      <m:t>1</m:t>
                    </m:r>
                  </m:oMath>
                </a14:m>
                <a:endParaRPr lang="en-US" sz="2400" dirty="0">
                  <a:solidFill>
                    <a:schemeClr val="tx1"/>
                  </a:solidFill>
                  <a:latin typeface="Helvetica" pitchFamily="2" charset="0"/>
                </a:endParaRPr>
              </a:p>
              <a:p>
                <a14:m>
                  <m:oMath xmlns:m="http://schemas.openxmlformats.org/officeDocument/2006/math">
                    <m:r>
                      <a:rPr lang="en-US" sz="2400" i="1" smtClean="0">
                        <a:solidFill>
                          <a:schemeClr val="tx1"/>
                        </a:solidFill>
                        <a:latin typeface="Cambria Math" panose="02040503050406030204" pitchFamily="18" charset="0"/>
                      </a:rPr>
                      <m:t>𝐵𝐵</m:t>
                    </m:r>
                    <m:r>
                      <a:rPr lang="en-US" sz="2400" i="1" smtClean="0">
                        <a:solidFill>
                          <a:schemeClr val="tx1"/>
                        </a:solidFill>
                        <a:latin typeface="Cambria Math" panose="02040503050406030204" pitchFamily="18" charset="0"/>
                      </a:rPr>
                      <m:t>1</m:t>
                    </m:r>
                    <m:r>
                      <a:rPr lang="en-US" sz="2400" i="1" smtClean="0">
                        <a:solidFill>
                          <a:schemeClr val="tx1"/>
                        </a:solidFill>
                        <a:latin typeface="Cambria Math" panose="02040503050406030204" pitchFamily="18" charset="0"/>
                      </a:rPr>
                      <m:t>↔</m:t>
                    </m:r>
                    <m:r>
                      <a:rPr lang="en-US" sz="2400" i="1" smtClean="0">
                        <a:solidFill>
                          <a:schemeClr val="tx1"/>
                        </a:solidFill>
                        <a:latin typeface="Cambria Math" panose="02040503050406030204" pitchFamily="18" charset="0"/>
                      </a:rPr>
                      <m:t>𝑃𝐵</m:t>
                    </m:r>
                    <m:r>
                      <a:rPr lang="en-US" sz="2400" i="1" smtClean="0">
                        <a:solidFill>
                          <a:schemeClr val="tx1"/>
                        </a:solidFill>
                        <a:latin typeface="Cambria Math" panose="02040503050406030204" pitchFamily="18" charset="0"/>
                      </a:rPr>
                      <m:t>2∨</m:t>
                    </m:r>
                    <m:r>
                      <a:rPr lang="en-US" sz="2400" i="1" smtClean="0">
                        <a:solidFill>
                          <a:schemeClr val="tx1"/>
                        </a:solidFill>
                        <a:latin typeface="Cambria Math" panose="02040503050406030204" pitchFamily="18" charset="0"/>
                      </a:rPr>
                      <m:t>𝑃𝐶</m:t>
                    </m:r>
                    <m:r>
                      <a:rPr lang="en-US" sz="2400" i="1" smtClean="0">
                        <a:solidFill>
                          <a:schemeClr val="tx1"/>
                        </a:solidFill>
                        <a:latin typeface="Cambria Math" panose="02040503050406030204" pitchFamily="18" charset="0"/>
                      </a:rPr>
                      <m:t>1</m:t>
                    </m:r>
                  </m:oMath>
                </a14:m>
                <a:endParaRPr lang="en-US" sz="2400" dirty="0">
                  <a:solidFill>
                    <a:schemeClr val="tx1"/>
                  </a:solidFill>
                  <a:latin typeface="Helvetica" pitchFamily="2" charset="0"/>
                </a:endParaRPr>
              </a:p>
              <a:p>
                <a:pPr marL="0" indent="0">
                  <a:buFont typeface="Garamond" pitchFamily="18" charset="0"/>
                  <a:buNone/>
                </a:pPr>
                <a:r>
                  <a:rPr lang="en-US" sz="2400" dirty="0">
                    <a:latin typeface="Helvetica" pitchFamily="2" charset="0"/>
                  </a:rPr>
                  <a:t>… and so on</a:t>
                </a:r>
              </a:p>
              <a:p>
                <a14:m>
                  <m:oMath xmlns:m="http://schemas.openxmlformats.org/officeDocument/2006/math">
                    <m:r>
                      <a:rPr lang="en-US" sz="2400" i="1" smtClean="0">
                        <a:solidFill>
                          <a:schemeClr val="tx1"/>
                        </a:solidFill>
                        <a:latin typeface="Cambria Math" panose="02040503050406030204" pitchFamily="18" charset="0"/>
                      </a:rPr>
                      <m:t>¬</m:t>
                    </m:r>
                    <m:r>
                      <a:rPr lang="en-US" sz="2400" i="1" smtClean="0">
                        <a:solidFill>
                          <a:schemeClr val="tx1"/>
                        </a:solidFill>
                        <a:latin typeface="Cambria Math" panose="02040503050406030204" pitchFamily="18" charset="0"/>
                      </a:rPr>
                      <m:t>𝐵𝐴</m:t>
                    </m:r>
                    <m:r>
                      <a:rPr lang="en-US" sz="2400" i="1" smtClean="0">
                        <a:solidFill>
                          <a:schemeClr val="tx1"/>
                        </a:solidFill>
                        <a:latin typeface="Cambria Math" panose="02040503050406030204" pitchFamily="18" charset="0"/>
                      </a:rPr>
                      <m:t>1</m:t>
                    </m:r>
                  </m:oMath>
                </a14:m>
                <a:endParaRPr lang="en-US" sz="2400" dirty="0">
                  <a:solidFill>
                    <a:schemeClr val="tx1"/>
                  </a:solidFill>
                  <a:latin typeface="Helvetica" pitchFamily="2" charset="0"/>
                </a:endParaRPr>
              </a:p>
              <a:p>
                <a14:m>
                  <m:oMath xmlns:m="http://schemas.openxmlformats.org/officeDocument/2006/math">
                    <m:r>
                      <a:rPr lang="en-US" sz="2400" i="1" smtClean="0">
                        <a:solidFill>
                          <a:schemeClr val="tx1"/>
                        </a:solidFill>
                        <a:latin typeface="Cambria Math" panose="02040503050406030204" pitchFamily="18" charset="0"/>
                      </a:rPr>
                      <m:t>𝐵𝐵</m:t>
                    </m:r>
                    <m:r>
                      <a:rPr lang="en-US" sz="2400" i="1" smtClean="0">
                        <a:solidFill>
                          <a:schemeClr val="tx1"/>
                        </a:solidFill>
                        <a:latin typeface="Cambria Math" panose="02040503050406030204" pitchFamily="18" charset="0"/>
                      </a:rPr>
                      <m:t>1</m:t>
                    </m:r>
                  </m:oMath>
                </a14:m>
                <a:endParaRPr lang="en-US" sz="2400" dirty="0">
                  <a:solidFill>
                    <a:schemeClr val="tx1"/>
                  </a:solidFill>
                  <a:latin typeface="Helvetica" pitchFamily="2" charset="0"/>
                </a:endParaRPr>
              </a:p>
              <a:p>
                <a14:m>
                  <m:oMath xmlns:m="http://schemas.openxmlformats.org/officeDocument/2006/math">
                    <m:r>
                      <a:rPr lang="en-US" sz="240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𝑃</m:t>
                    </m:r>
                    <m:r>
                      <a:rPr lang="en-US" sz="2400" i="1">
                        <a:solidFill>
                          <a:srgbClr val="FF0000"/>
                        </a:solidFill>
                        <a:latin typeface="Cambria Math" panose="02040503050406030204" pitchFamily="18" charset="0"/>
                      </a:rPr>
                      <m:t>𝐴</m:t>
                    </m:r>
                    <m:r>
                      <a:rPr lang="en-US" sz="2400" b="0" i="1" smtClean="0">
                        <a:solidFill>
                          <a:srgbClr val="FF0000"/>
                        </a:solidFill>
                        <a:latin typeface="Cambria Math" panose="02040503050406030204" pitchFamily="18" charset="0"/>
                      </a:rPr>
                      <m:t>2</m:t>
                    </m:r>
                  </m:oMath>
                </a14:m>
                <a:endParaRPr lang="en-US" sz="2400" dirty="0">
                  <a:solidFill>
                    <a:srgbClr val="FF0000"/>
                  </a:solidFill>
                  <a:latin typeface="Helvetica" pitchFamily="2" charset="0"/>
                </a:endParaRPr>
              </a:p>
              <a:p>
                <a:r>
                  <a:rPr lang="en-US" sz="2400" dirty="0">
                    <a:solidFill>
                      <a:srgbClr val="FF0000"/>
                    </a:solidFill>
                    <a:latin typeface="Cambria Math" panose="02040503050406030204" pitchFamily="18" charset="0"/>
                    <a:ea typeface="Cambria Math" panose="02040503050406030204" pitchFamily="18" charset="0"/>
                  </a:rPr>
                  <a:t>PB2 </a:t>
                </a:r>
                <a14:m>
                  <m:oMath xmlns:m="http://schemas.openxmlformats.org/officeDocument/2006/math">
                    <m:r>
                      <a:rPr lang="en-US" sz="2400" i="1">
                        <a:solidFill>
                          <a:srgbClr val="FF0000"/>
                        </a:solidFill>
                        <a:latin typeface="Cambria Math" panose="02040503050406030204" pitchFamily="18" charset="0"/>
                        <a:ea typeface="Cambria Math" panose="02040503050406030204" pitchFamily="18" charset="0"/>
                      </a:rPr>
                      <m:t>∨</m:t>
                    </m:r>
                  </m:oMath>
                </a14:m>
                <a:r>
                  <a:rPr lang="en-US" sz="2400" dirty="0">
                    <a:solidFill>
                      <a:srgbClr val="FF0000"/>
                    </a:solidFill>
                    <a:latin typeface="Cambria Math" panose="02040503050406030204" pitchFamily="18" charset="0"/>
                    <a:ea typeface="Cambria Math" panose="02040503050406030204" pitchFamily="18" charset="0"/>
                  </a:rPr>
                  <a:t> PC1</a:t>
                </a:r>
              </a:p>
              <a:p>
                <a:endParaRPr lang="en-US" sz="2400" dirty="0">
                  <a:solidFill>
                    <a:schemeClr val="tx1"/>
                  </a:solidFill>
                  <a:latin typeface="Helvetica" pitchFamily="2" charset="0"/>
                </a:endParaRPr>
              </a:p>
              <a:p>
                <a:pPr marL="0" indent="0">
                  <a:buFont typeface="Garamond" pitchFamily="18" charset="0"/>
                  <a:buNone/>
                </a:pPr>
                <a:endParaRPr lang="en-US" sz="2400" dirty="0">
                  <a:latin typeface="Helvetica" pitchFamily="2" charset="0"/>
                </a:endParaRPr>
              </a:p>
            </p:txBody>
          </p:sp>
        </mc:Choice>
        <mc:Fallback xmlns="">
          <p:sp>
            <p:nvSpPr>
              <p:cNvPr id="42" name="Content Placeholder 2">
                <a:extLst>
                  <a:ext uri="{FF2B5EF4-FFF2-40B4-BE49-F238E27FC236}">
                    <a16:creationId xmlns:a16="http://schemas.microsoft.com/office/drawing/2014/main" id="{807BA016-E00E-7342-B63A-3E2845D2C54B}"/>
                  </a:ext>
                </a:extLst>
              </p:cNvPr>
              <p:cNvSpPr txBox="1">
                <a:spLocks noRot="1" noChangeAspect="1" noMove="1" noResize="1" noEditPoints="1" noAdjustHandles="1" noChangeArrowheads="1" noChangeShapeType="1" noTextEdit="1"/>
              </p:cNvSpPr>
              <p:nvPr/>
            </p:nvSpPr>
            <p:spPr>
              <a:xfrm>
                <a:off x="8929770" y="2213136"/>
                <a:ext cx="3281943" cy="4351338"/>
              </a:xfrm>
              <a:prstGeom prst="rect">
                <a:avLst/>
              </a:prstGeom>
              <a:blipFill>
                <a:blip r:embed="rId11"/>
                <a:stretch>
                  <a:fillRect l="-2692" t="-291" b="-1163"/>
                </a:stretch>
              </a:blipFill>
            </p:spPr>
            <p:txBody>
              <a:bodyPr/>
              <a:lstStyle/>
              <a:p>
                <a:r>
                  <a:rPr lang="en-US">
                    <a:noFill/>
                  </a:rPr>
                  <a:t> </a:t>
                </a:r>
              </a:p>
            </p:txBody>
          </p:sp>
        </mc:Fallback>
      </mc:AlternateContent>
      <p:sp>
        <p:nvSpPr>
          <p:cNvPr id="43" name="&quot;No&quot; Symbol 42">
            <a:extLst>
              <a:ext uri="{FF2B5EF4-FFF2-40B4-BE49-F238E27FC236}">
                <a16:creationId xmlns:a16="http://schemas.microsoft.com/office/drawing/2014/main" id="{8D6D2825-1987-8F48-9176-7B007F79F257}"/>
              </a:ext>
            </a:extLst>
          </p:cNvPr>
          <p:cNvSpPr/>
          <p:nvPr/>
        </p:nvSpPr>
        <p:spPr>
          <a:xfrm>
            <a:off x="1018790" y="3287276"/>
            <a:ext cx="1101529" cy="1101529"/>
          </a:xfrm>
          <a:prstGeom prst="noSmoking">
            <a:avLst>
              <a:gd name="adj" fmla="val 13436"/>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quot;No&quot; Symbol 43">
            <a:extLst>
              <a:ext uri="{FF2B5EF4-FFF2-40B4-BE49-F238E27FC236}">
                <a16:creationId xmlns:a16="http://schemas.microsoft.com/office/drawing/2014/main" id="{38D86C4A-0C73-3548-98F1-1987992C3789}"/>
              </a:ext>
            </a:extLst>
          </p:cNvPr>
          <p:cNvSpPr/>
          <p:nvPr/>
        </p:nvSpPr>
        <p:spPr>
          <a:xfrm>
            <a:off x="3127154" y="3319639"/>
            <a:ext cx="1101529" cy="1101529"/>
          </a:xfrm>
          <a:prstGeom prst="noSmoking">
            <a:avLst>
              <a:gd name="adj" fmla="val 13436"/>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quot;No&quot; Symbol 44">
            <a:extLst>
              <a:ext uri="{FF2B5EF4-FFF2-40B4-BE49-F238E27FC236}">
                <a16:creationId xmlns:a16="http://schemas.microsoft.com/office/drawing/2014/main" id="{BBB2AA20-A306-B94A-8364-B11EC442E87A}"/>
              </a:ext>
            </a:extLst>
          </p:cNvPr>
          <p:cNvSpPr/>
          <p:nvPr/>
        </p:nvSpPr>
        <p:spPr>
          <a:xfrm>
            <a:off x="906767" y="5057484"/>
            <a:ext cx="1101529" cy="1101529"/>
          </a:xfrm>
          <a:prstGeom prst="noSmoking">
            <a:avLst>
              <a:gd name="adj" fmla="val 13436"/>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quot;No&quot; Symbol 45">
            <a:extLst>
              <a:ext uri="{FF2B5EF4-FFF2-40B4-BE49-F238E27FC236}">
                <a16:creationId xmlns:a16="http://schemas.microsoft.com/office/drawing/2014/main" id="{0793E5B4-38F8-B748-BE73-5B7F1B22BF04}"/>
              </a:ext>
            </a:extLst>
          </p:cNvPr>
          <p:cNvSpPr/>
          <p:nvPr/>
        </p:nvSpPr>
        <p:spPr>
          <a:xfrm>
            <a:off x="3107476" y="5000410"/>
            <a:ext cx="1101529" cy="1101529"/>
          </a:xfrm>
          <a:prstGeom prst="noSmoking">
            <a:avLst>
              <a:gd name="adj" fmla="val 13436"/>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quot;No&quot; Symbol 46">
            <a:extLst>
              <a:ext uri="{FF2B5EF4-FFF2-40B4-BE49-F238E27FC236}">
                <a16:creationId xmlns:a16="http://schemas.microsoft.com/office/drawing/2014/main" id="{7DDC82D9-0859-8E44-93EB-B0FDFDEBB4AB}"/>
              </a:ext>
            </a:extLst>
          </p:cNvPr>
          <p:cNvSpPr/>
          <p:nvPr/>
        </p:nvSpPr>
        <p:spPr>
          <a:xfrm>
            <a:off x="7073207" y="5092017"/>
            <a:ext cx="1101529" cy="1101529"/>
          </a:xfrm>
          <a:prstGeom prst="noSmoking">
            <a:avLst>
              <a:gd name="adj" fmla="val 13436"/>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221561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Logical Entailment</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3" y="2145983"/>
            <a:ext cx="10225087" cy="3849624"/>
          </a:xfrm>
        </p:spPr>
        <p:txBody>
          <a:bodyPr>
            <a:normAutofit/>
          </a:bodyPr>
          <a:lstStyle/>
          <a:p>
            <a:r>
              <a:rPr lang="en-US" sz="2400" dirty="0">
                <a:latin typeface="Helvetica" pitchFamily="2" charset="0"/>
              </a:rPr>
              <a:t>A fact is </a:t>
            </a:r>
            <a:r>
              <a:rPr lang="en-US" sz="2400" b="1" dirty="0">
                <a:latin typeface="Helvetica" pitchFamily="2" charset="0"/>
              </a:rPr>
              <a:t>logically</a:t>
            </a:r>
            <a:r>
              <a:rPr lang="en-US" sz="2400" dirty="0">
                <a:latin typeface="Helvetica" pitchFamily="2" charset="0"/>
              </a:rPr>
              <a:t> entailed by a knowledge base if it is true in every possible world.</a:t>
            </a:r>
          </a:p>
          <a:p>
            <a:endParaRPr lang="en-US" sz="2400" dirty="0">
              <a:latin typeface="Helvetica" pitchFamily="2" charset="0"/>
            </a:endParaRPr>
          </a:p>
          <a:p>
            <a:r>
              <a:rPr lang="en-US" sz="2400" dirty="0">
                <a:latin typeface="Helvetica" pitchFamily="2" charset="0"/>
              </a:rPr>
              <a:t>The more formal term for a possible world here is a </a:t>
            </a:r>
            <a:r>
              <a:rPr lang="en-US" sz="2400" b="1" dirty="0">
                <a:latin typeface="Helvetica" pitchFamily="2" charset="0"/>
              </a:rPr>
              <a:t>model</a:t>
            </a:r>
            <a:r>
              <a:rPr lang="en-US" sz="2400" dirty="0">
                <a:latin typeface="Helvetica" pitchFamily="2" charset="0"/>
              </a:rPr>
              <a:t>.</a:t>
            </a:r>
          </a:p>
          <a:p>
            <a:pPr marL="0" indent="0">
              <a:buNone/>
            </a:pPr>
            <a:endParaRPr lang="en-US" sz="2400" dirty="0">
              <a:latin typeface="Helvetica" pitchFamily="2" charset="0"/>
            </a:endParaRPr>
          </a:p>
        </p:txBody>
      </p:sp>
    </p:spTree>
    <p:extLst>
      <p:ext uri="{BB962C8B-B14F-4D97-AF65-F5344CB8AC3E}">
        <p14:creationId xmlns:p14="http://schemas.microsoft.com/office/powerpoint/2010/main" val="1619401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Computational Deduction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3" y="2145983"/>
            <a:ext cx="10225087" cy="3849624"/>
          </a:xfrm>
        </p:spPr>
        <p:txBody>
          <a:bodyPr>
            <a:normAutofit lnSpcReduction="10000"/>
          </a:bodyPr>
          <a:lstStyle/>
          <a:p>
            <a:r>
              <a:rPr lang="en-US" sz="2400" dirty="0">
                <a:latin typeface="Helvetica" pitchFamily="2" charset="0"/>
              </a:rPr>
              <a:t>How can we replicate this logical inference process on a computer using simple knowledge representation and a reusable algorithm?</a:t>
            </a:r>
          </a:p>
          <a:p>
            <a:endParaRPr lang="en-US" sz="2400" dirty="0">
              <a:latin typeface="Helvetica" pitchFamily="2" charset="0"/>
            </a:endParaRPr>
          </a:p>
          <a:p>
            <a:r>
              <a:rPr lang="en-US" sz="2400" dirty="0">
                <a:latin typeface="Helvetica" pitchFamily="2" charset="0"/>
              </a:rPr>
              <a:t>Begin  by putting everything into a common format, such as conjunctive normal form (CNF).</a:t>
            </a:r>
          </a:p>
          <a:p>
            <a:endParaRPr lang="en-US" sz="2400" dirty="0">
              <a:latin typeface="Helvetica" pitchFamily="2" charset="0"/>
            </a:endParaRPr>
          </a:p>
          <a:p>
            <a:r>
              <a:rPr lang="en-US" sz="2400" dirty="0">
                <a:latin typeface="Helvetica" pitchFamily="2" charset="0"/>
              </a:rPr>
              <a:t>Then, explore assignments of </a:t>
            </a:r>
            <a:r>
              <a:rPr lang="en-US" sz="2400" i="1" dirty="0">
                <a:latin typeface="Helvetica" pitchFamily="2" charset="0"/>
              </a:rPr>
              <a:t>true</a:t>
            </a:r>
            <a:r>
              <a:rPr lang="en-US" sz="2400" dirty="0">
                <a:latin typeface="Helvetica" pitchFamily="2" charset="0"/>
              </a:rPr>
              <a:t> or </a:t>
            </a:r>
            <a:r>
              <a:rPr lang="en-US" sz="2400" i="1" dirty="0">
                <a:latin typeface="Helvetica" pitchFamily="2" charset="0"/>
              </a:rPr>
              <a:t>false</a:t>
            </a:r>
            <a:r>
              <a:rPr lang="en-US" sz="2400" dirty="0">
                <a:latin typeface="Helvetica" pitchFamily="2" charset="0"/>
              </a:rPr>
              <a:t> to variables until we find an assignment set that works.</a:t>
            </a:r>
          </a:p>
          <a:p>
            <a:pPr marL="0" indent="0">
              <a:buNone/>
            </a:pPr>
            <a:endParaRPr lang="en-US" sz="2400" dirty="0">
              <a:latin typeface="Helvetica" pitchFamily="2" charset="0"/>
            </a:endParaRPr>
          </a:p>
        </p:txBody>
      </p:sp>
    </p:spTree>
    <p:extLst>
      <p:ext uri="{BB962C8B-B14F-4D97-AF65-F5344CB8AC3E}">
        <p14:creationId xmlns:p14="http://schemas.microsoft.com/office/powerpoint/2010/main" val="30548046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Model Checking</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3" y="2145983"/>
            <a:ext cx="10225087" cy="3849624"/>
          </a:xfrm>
        </p:spPr>
        <p:txBody>
          <a:bodyPr>
            <a:normAutofit/>
          </a:bodyPr>
          <a:lstStyle/>
          <a:p>
            <a:r>
              <a:rPr lang="en-US" sz="2400" dirty="0">
                <a:latin typeface="Helvetica" pitchFamily="2" charset="0"/>
              </a:rPr>
              <a:t>To be even more precise, then, a </a:t>
            </a:r>
            <a:r>
              <a:rPr lang="en-US" sz="2400" b="1" dirty="0">
                <a:latin typeface="Helvetica" pitchFamily="2" charset="0"/>
              </a:rPr>
              <a:t>model</a:t>
            </a:r>
            <a:r>
              <a:rPr lang="en-US" sz="2400" dirty="0">
                <a:latin typeface="Helvetica" pitchFamily="2" charset="0"/>
              </a:rPr>
              <a:t> isn’t just a possible world…</a:t>
            </a:r>
          </a:p>
          <a:p>
            <a:endParaRPr lang="en-US" sz="2400" dirty="0">
              <a:latin typeface="Helvetica" pitchFamily="2" charset="0"/>
            </a:endParaRPr>
          </a:p>
          <a:p>
            <a:r>
              <a:rPr lang="en-US" sz="2400" dirty="0">
                <a:latin typeface="Helvetica" pitchFamily="2" charset="0"/>
              </a:rPr>
              <a:t>A model is an assignment (or partial assignment) of truth values to all the propositional variables for a problem.</a:t>
            </a:r>
          </a:p>
          <a:p>
            <a:endParaRPr lang="en-US" sz="2400" dirty="0">
              <a:latin typeface="Helvetica" pitchFamily="2" charset="0"/>
            </a:endParaRPr>
          </a:p>
          <a:p>
            <a:pPr marL="0" indent="0">
              <a:buNone/>
            </a:pPr>
            <a:endParaRPr lang="en-US" sz="2400" dirty="0">
              <a:latin typeface="Helvetica" pitchFamily="2" charset="0"/>
            </a:endParaRPr>
          </a:p>
        </p:txBody>
      </p:sp>
    </p:spTree>
    <p:extLst>
      <p:ext uri="{BB962C8B-B14F-4D97-AF65-F5344CB8AC3E}">
        <p14:creationId xmlns:p14="http://schemas.microsoft.com/office/powerpoint/2010/main" val="21782612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Model Checking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3" y="2145983"/>
                <a:ext cx="10225087" cy="3849624"/>
              </a:xfrm>
            </p:spPr>
            <p:txBody>
              <a:bodyPr>
                <a:normAutofit/>
              </a:bodyPr>
              <a:lstStyle/>
              <a:p>
                <a:r>
                  <a:rPr lang="en-US" sz="2400" dirty="0">
                    <a:latin typeface="Helvetica" pitchFamily="2" charset="0"/>
                  </a:rPr>
                  <a:t>An example of a model, given a set of sentences, like:</a:t>
                </a:r>
              </a:p>
              <a:p>
                <a:pPr marL="0" indent="0" algn="ctr">
                  <a:buNone/>
                </a:pPr>
                <a:r>
                  <a:rPr lang="en-US" sz="2400" dirty="0">
                    <a:solidFill>
                      <a:schemeClr val="tx1"/>
                    </a:solidFill>
                    <a:latin typeface="Cambria Math" panose="02040503050406030204" pitchFamily="18" charset="0"/>
                    <a:ea typeface="Cambria Math" panose="02040503050406030204" pitchFamily="18" charset="0"/>
                  </a:rPr>
                  <a:t>PB2 </a:t>
                </a:r>
                <a14:m>
                  <m:oMath xmlns:m="http://schemas.openxmlformats.org/officeDocument/2006/math">
                    <m:r>
                      <a:rPr lang="en-US" sz="2400" i="1">
                        <a:solidFill>
                          <a:schemeClr val="tx1"/>
                        </a:solidFill>
                        <a:latin typeface="Cambria Math" panose="02040503050406030204" pitchFamily="18" charset="0"/>
                        <a:ea typeface="Cambria Math" panose="02040503050406030204" pitchFamily="18" charset="0"/>
                      </a:rPr>
                      <m:t>∨</m:t>
                    </m:r>
                  </m:oMath>
                </a14:m>
                <a:r>
                  <a:rPr lang="en-US" sz="2400" dirty="0">
                    <a:solidFill>
                      <a:schemeClr val="tx1"/>
                    </a:solidFill>
                    <a:latin typeface="Cambria Math" panose="02040503050406030204" pitchFamily="18" charset="0"/>
                    <a:ea typeface="Cambria Math" panose="02040503050406030204" pitchFamily="18" charset="0"/>
                  </a:rPr>
                  <a:t> PC1</a:t>
                </a:r>
              </a:p>
              <a:p>
                <a:pPr marL="0" indent="0" algn="ctr">
                  <a:buNone/>
                </a:pPr>
                <a14:m>
                  <m:oMathPara xmlns:m="http://schemas.openxmlformats.org/officeDocument/2006/math">
                    <m:oMathParaPr>
                      <m:jc m:val="centerGroup"/>
                    </m:oMathParaPr>
                    <m:oMath xmlns:m="http://schemas.openxmlformats.org/officeDocument/2006/math">
                      <m:r>
                        <a:rPr lang="en-US" sz="2400" i="1" smtClean="0">
                          <a:solidFill>
                            <a:schemeClr val="tx1"/>
                          </a:solidFill>
                          <a:latin typeface="Cambria Math" panose="02040503050406030204" pitchFamily="18" charset="0"/>
                        </a:rPr>
                        <m:t>𝐵𝐵</m:t>
                      </m:r>
                      <m:r>
                        <a:rPr lang="en-US" sz="2400" i="1" smtClean="0">
                          <a:solidFill>
                            <a:schemeClr val="tx1"/>
                          </a:solidFill>
                          <a:latin typeface="Cambria Math" panose="02040503050406030204" pitchFamily="18" charset="0"/>
                        </a:rPr>
                        <m:t>1</m:t>
                      </m:r>
                    </m:oMath>
                  </m:oMathPara>
                </a14:m>
                <a:endParaRPr lang="en-US" sz="2400" dirty="0">
                  <a:latin typeface="Helvetica" pitchFamily="2" charset="0"/>
                </a:endParaRPr>
              </a:p>
              <a:p>
                <a:r>
                  <a:rPr lang="en-US" sz="2400" dirty="0">
                    <a:latin typeface="Helvetica" pitchFamily="2" charset="0"/>
                  </a:rPr>
                  <a:t>You list out all of the variables that show up in the set, like so:</a:t>
                </a:r>
              </a:p>
              <a:p>
                <a:pPr marL="0" indent="0">
                  <a:buNone/>
                </a:pPr>
                <a:r>
                  <a:rPr lang="en-US" sz="2400" dirty="0">
                    <a:latin typeface="Helvetica" pitchFamily="2" charset="0"/>
                  </a:rPr>
                  <a:t>	PB2</a:t>
                </a:r>
              </a:p>
              <a:p>
                <a:pPr marL="0" indent="0">
                  <a:buNone/>
                </a:pPr>
                <a:r>
                  <a:rPr lang="en-US" sz="2400" dirty="0">
                    <a:latin typeface="Helvetica" pitchFamily="2" charset="0"/>
                  </a:rPr>
                  <a:t>	PC1</a:t>
                </a:r>
              </a:p>
              <a:p>
                <a:pPr marL="0" indent="0">
                  <a:buNone/>
                </a:pPr>
                <a:r>
                  <a:rPr lang="en-US" sz="2400" dirty="0">
                    <a:latin typeface="Helvetica" pitchFamily="2" charset="0"/>
                  </a:rPr>
                  <a:t>	BB1</a:t>
                </a:r>
              </a:p>
              <a:p>
                <a:endParaRPr lang="en-US" sz="2400" dirty="0">
                  <a:latin typeface="Helvetica" pitchFamily="2" charset="0"/>
                </a:endParaRP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3" y="2145983"/>
                <a:ext cx="10225087" cy="3849624"/>
              </a:xfrm>
              <a:blipFill>
                <a:blip r:embed="rId3"/>
                <a:stretch>
                  <a:fillRect l="-835" t="-316"/>
                </a:stretch>
              </a:blipFill>
            </p:spPr>
            <p:txBody>
              <a:bodyPr/>
              <a:lstStyle/>
              <a:p>
                <a:r>
                  <a:rPr lang="en-US">
                    <a:noFill/>
                  </a:rPr>
                  <a:t> </a:t>
                </a:r>
              </a:p>
            </p:txBody>
          </p:sp>
        </mc:Fallback>
      </mc:AlternateContent>
    </p:spTree>
    <p:extLst>
      <p:ext uri="{BB962C8B-B14F-4D97-AF65-F5344CB8AC3E}">
        <p14:creationId xmlns:p14="http://schemas.microsoft.com/office/powerpoint/2010/main" val="19530815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Model Checking</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3" y="2145983"/>
            <a:ext cx="10225087" cy="3849624"/>
          </a:xfrm>
        </p:spPr>
        <p:txBody>
          <a:bodyPr>
            <a:normAutofit fontScale="77500" lnSpcReduction="20000"/>
          </a:bodyPr>
          <a:lstStyle/>
          <a:p>
            <a:r>
              <a:rPr lang="en-US" sz="2400" dirty="0">
                <a:latin typeface="Helvetica" pitchFamily="2" charset="0"/>
              </a:rPr>
              <a:t>And then you keep track of their values.</a:t>
            </a:r>
          </a:p>
          <a:p>
            <a:pPr marL="0" indent="0">
              <a:buNone/>
            </a:pPr>
            <a:endParaRPr lang="en-US" sz="2400" dirty="0">
              <a:latin typeface="Helvetica" pitchFamily="2" charset="0"/>
            </a:endParaRPr>
          </a:p>
          <a:p>
            <a:pPr marL="0" indent="0">
              <a:buNone/>
            </a:pPr>
            <a:r>
              <a:rPr lang="en-US" sz="2400" dirty="0">
                <a:latin typeface="Helvetica" pitchFamily="2" charset="0"/>
              </a:rPr>
              <a:t>	PB2 = ?</a:t>
            </a:r>
          </a:p>
          <a:p>
            <a:pPr marL="0" indent="0">
              <a:buNone/>
            </a:pPr>
            <a:r>
              <a:rPr lang="en-US" sz="2400" dirty="0">
                <a:latin typeface="Helvetica" pitchFamily="2" charset="0"/>
              </a:rPr>
              <a:t>	PC1 = ?</a:t>
            </a:r>
          </a:p>
          <a:p>
            <a:pPr marL="0" indent="0">
              <a:buNone/>
            </a:pPr>
            <a:r>
              <a:rPr lang="en-US" sz="2400" dirty="0">
                <a:latin typeface="Helvetica" pitchFamily="2" charset="0"/>
              </a:rPr>
              <a:t>	BB1 = ?</a:t>
            </a:r>
            <a:br>
              <a:rPr lang="en-US" sz="2400" dirty="0">
                <a:latin typeface="Helvetica" pitchFamily="2" charset="0"/>
              </a:rPr>
            </a:br>
            <a:endParaRPr lang="en-US" sz="2400" dirty="0">
              <a:latin typeface="Helvetica" pitchFamily="2" charset="0"/>
            </a:endParaRPr>
          </a:p>
          <a:p>
            <a:r>
              <a:rPr lang="en-US" sz="2400" dirty="0">
                <a:latin typeface="Helvetica" pitchFamily="2" charset="0"/>
              </a:rPr>
              <a:t>Each proposition can have one of three values:</a:t>
            </a:r>
          </a:p>
          <a:p>
            <a:pPr lvl="1"/>
            <a:r>
              <a:rPr lang="en-US" sz="2200" dirty="0">
                <a:latin typeface="Helvetica" pitchFamily="2" charset="0"/>
              </a:rPr>
              <a:t>TRUE, FALSE, or ?</a:t>
            </a:r>
          </a:p>
          <a:p>
            <a:pPr lvl="2"/>
            <a:r>
              <a:rPr lang="en-US" sz="2100" dirty="0">
                <a:latin typeface="Helvetica" pitchFamily="2" charset="0"/>
              </a:rPr>
              <a:t>? Means it hasn’t been assigned a value yet.</a:t>
            </a:r>
          </a:p>
          <a:p>
            <a:pPr lvl="2"/>
            <a:r>
              <a:rPr lang="en-US" sz="2100" dirty="0">
                <a:latin typeface="Helvetica" pitchFamily="2" charset="0"/>
              </a:rPr>
              <a:t>You can imagine all of the variables starting off as ?</a:t>
            </a:r>
          </a:p>
          <a:p>
            <a:pPr lvl="3"/>
            <a:r>
              <a:rPr lang="en-US" sz="2400" dirty="0">
                <a:latin typeface="Helvetica" pitchFamily="2" charset="0"/>
              </a:rPr>
              <a:t>I’m going to write “TRUE” as “T” and “FALSE” as “F”</a:t>
            </a:r>
          </a:p>
        </p:txBody>
      </p:sp>
    </p:spTree>
    <p:extLst>
      <p:ext uri="{BB962C8B-B14F-4D97-AF65-F5344CB8AC3E}">
        <p14:creationId xmlns:p14="http://schemas.microsoft.com/office/powerpoint/2010/main" val="42762401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Model Checking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3" y="2145983"/>
                <a:ext cx="10225087" cy="3849624"/>
              </a:xfrm>
            </p:spPr>
            <p:txBody>
              <a:bodyPr>
                <a:normAutofit lnSpcReduction="10000"/>
              </a:bodyPr>
              <a:lstStyle/>
              <a:p>
                <a:r>
                  <a:rPr lang="en-US" sz="2400" dirty="0">
                    <a:latin typeface="Helvetica" pitchFamily="2" charset="0"/>
                  </a:rPr>
                  <a:t>The goal of model checking is to find a model that </a:t>
                </a:r>
                <a:r>
                  <a:rPr lang="en-US" sz="2400" b="1" dirty="0">
                    <a:latin typeface="Helvetica" pitchFamily="2" charset="0"/>
                  </a:rPr>
                  <a:t>satisfies</a:t>
                </a:r>
                <a:r>
                  <a:rPr lang="en-US" sz="2400" dirty="0">
                    <a:latin typeface="Helvetica" pitchFamily="2" charset="0"/>
                  </a:rPr>
                  <a:t> all the known facts in the world.</a:t>
                </a:r>
              </a:p>
              <a:p>
                <a:pPr lvl="1"/>
                <a:r>
                  <a:rPr lang="en-US" sz="2200" dirty="0">
                    <a:latin typeface="Helvetica" pitchFamily="2" charset="0"/>
                  </a:rPr>
                  <a:t>i.e., makes every individual fact evaluate to true.</a:t>
                </a:r>
              </a:p>
              <a:p>
                <a:r>
                  <a:rPr lang="en-US" sz="2400" dirty="0">
                    <a:latin typeface="Helvetica" pitchFamily="2" charset="0"/>
                  </a:rPr>
                  <a:t>So again, if these are our facts:</a:t>
                </a:r>
              </a:p>
              <a:p>
                <a:pPr marL="0" indent="0" algn="ctr">
                  <a:buNone/>
                </a:pPr>
                <a:r>
                  <a:rPr lang="en-US" sz="2400" dirty="0">
                    <a:solidFill>
                      <a:schemeClr val="tx1"/>
                    </a:solidFill>
                    <a:latin typeface="Cambria Math" panose="02040503050406030204" pitchFamily="18" charset="0"/>
                    <a:ea typeface="Cambria Math" panose="02040503050406030204" pitchFamily="18" charset="0"/>
                  </a:rPr>
                  <a:t>PB2 </a:t>
                </a:r>
                <a14:m>
                  <m:oMath xmlns:m="http://schemas.openxmlformats.org/officeDocument/2006/math">
                    <m:r>
                      <a:rPr lang="en-US" sz="2400" i="1">
                        <a:solidFill>
                          <a:schemeClr val="tx1"/>
                        </a:solidFill>
                        <a:latin typeface="Cambria Math" panose="02040503050406030204" pitchFamily="18" charset="0"/>
                        <a:ea typeface="Cambria Math" panose="02040503050406030204" pitchFamily="18" charset="0"/>
                      </a:rPr>
                      <m:t>∨</m:t>
                    </m:r>
                  </m:oMath>
                </a14:m>
                <a:r>
                  <a:rPr lang="en-US" sz="2400" dirty="0">
                    <a:solidFill>
                      <a:schemeClr val="tx1"/>
                    </a:solidFill>
                    <a:latin typeface="Cambria Math" panose="02040503050406030204" pitchFamily="18" charset="0"/>
                    <a:ea typeface="Cambria Math" panose="02040503050406030204" pitchFamily="18" charset="0"/>
                  </a:rPr>
                  <a:t> PC1</a:t>
                </a:r>
              </a:p>
              <a:p>
                <a:pPr marL="0" indent="0" algn="ctr">
                  <a:buNone/>
                </a:pPr>
                <a14:m>
                  <m:oMathPara xmlns:m="http://schemas.openxmlformats.org/officeDocument/2006/math">
                    <m:oMathParaPr>
                      <m:jc m:val="centerGroup"/>
                    </m:oMathParaPr>
                    <m:oMath xmlns:m="http://schemas.openxmlformats.org/officeDocument/2006/math">
                      <m:r>
                        <a:rPr lang="en-US" sz="2400" i="1" smtClean="0">
                          <a:solidFill>
                            <a:schemeClr val="tx1"/>
                          </a:solidFill>
                          <a:latin typeface="Cambria Math" panose="02040503050406030204" pitchFamily="18" charset="0"/>
                        </a:rPr>
                        <m:t>𝐵𝐵</m:t>
                      </m:r>
                      <m:r>
                        <a:rPr lang="en-US" sz="2400" i="1" smtClean="0">
                          <a:solidFill>
                            <a:schemeClr val="tx1"/>
                          </a:solidFill>
                          <a:latin typeface="Cambria Math" panose="02040503050406030204" pitchFamily="18" charset="0"/>
                        </a:rPr>
                        <m:t>1</m:t>
                      </m:r>
                    </m:oMath>
                  </m:oMathPara>
                </a14:m>
                <a:endParaRPr lang="en-US" sz="2400" dirty="0">
                  <a:latin typeface="Helvetica" pitchFamily="2" charset="0"/>
                </a:endParaRPr>
              </a:p>
              <a:p>
                <a:r>
                  <a:rPr lang="en-US" sz="2400" dirty="0">
                    <a:latin typeface="Helvetica" pitchFamily="2" charset="0"/>
                  </a:rPr>
                  <a:t>The goal of model checking is to come up with an assignment of values to the propositions that make each sentence evaluate to true.</a:t>
                </a: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3" y="2145983"/>
                <a:ext cx="10225087" cy="3849624"/>
              </a:xfrm>
              <a:blipFill>
                <a:blip r:embed="rId3"/>
                <a:stretch>
                  <a:fillRect l="-835" t="-949"/>
                </a:stretch>
              </a:blipFill>
            </p:spPr>
            <p:txBody>
              <a:bodyPr/>
              <a:lstStyle/>
              <a:p>
                <a:r>
                  <a:rPr lang="en-US">
                    <a:noFill/>
                  </a:rPr>
                  <a:t> </a:t>
                </a:r>
              </a:p>
            </p:txBody>
          </p:sp>
        </mc:Fallback>
      </mc:AlternateContent>
    </p:spTree>
    <p:extLst>
      <p:ext uri="{BB962C8B-B14F-4D97-AF65-F5344CB8AC3E}">
        <p14:creationId xmlns:p14="http://schemas.microsoft.com/office/powerpoint/2010/main" val="3240450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Logic Review Recap -- Propositional Logic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103120"/>
                <a:ext cx="10058400" cy="3849624"/>
              </a:xfrm>
            </p:spPr>
            <p:txBody>
              <a:bodyPr>
                <a:normAutofit/>
              </a:bodyPr>
              <a:lstStyle/>
              <a:p>
                <a:r>
                  <a:rPr lang="en-US" sz="2400" dirty="0">
                    <a:latin typeface="Helvetica" pitchFamily="2" charset="0"/>
                  </a:rPr>
                  <a:t>Propositional Logic had statements that had truth values:</a:t>
                </a:r>
              </a:p>
              <a:p>
                <a:endParaRPr lang="en-US" sz="2400" dirty="0">
                  <a:latin typeface="Helvetica" pitchFamily="2" charset="0"/>
                </a:endParaRPr>
              </a:p>
              <a:p>
                <a:pPr marL="0" indent="0">
                  <a:buNone/>
                </a:pPr>
                <a:r>
                  <a:rPr lang="en-US" sz="2400" dirty="0">
                    <a:latin typeface="Helvetica" pitchFamily="2" charset="0"/>
                  </a:rPr>
                  <a:t>Sentence</a:t>
                </a:r>
                <a:r>
                  <a:rPr lang="en-US" sz="2400" dirty="0"/>
                  <a:t>: 	</a:t>
                </a:r>
                <a14:m>
                  <m:oMath xmlns:m="http://schemas.openxmlformats.org/officeDocument/2006/math">
                    <m:r>
                      <a:rPr lang="en-US" sz="2400" b="1" i="1">
                        <a:latin typeface="Cambria Math" panose="02040503050406030204" pitchFamily="18" charset="0"/>
                      </a:rPr>
                      <m:t>¬</m:t>
                    </m:r>
                  </m:oMath>
                </a14:m>
                <a:r>
                  <a:rPr lang="en-US" sz="2400" dirty="0">
                    <a:latin typeface="Helvetica" pitchFamily="2" charset="0"/>
                  </a:rPr>
                  <a:t>P</a:t>
                </a:r>
                <a:r>
                  <a:rPr lang="en-US" sz="2400" baseline="-25000" dirty="0">
                    <a:latin typeface="Helvetica" pitchFamily="2" charset="0"/>
                  </a:rPr>
                  <a:t>A1</a:t>
                </a:r>
              </a:p>
              <a:p>
                <a:pPr marL="0" indent="0">
                  <a:buNone/>
                </a:pPr>
                <a:r>
                  <a:rPr lang="en-US" sz="2400" dirty="0">
                    <a:latin typeface="Helvetica" pitchFamily="2" charset="0"/>
                  </a:rPr>
                  <a:t>Semantics:	There is no pit in square A1</a:t>
                </a:r>
              </a:p>
              <a:p>
                <a:pPr marL="0" indent="0">
                  <a:buNone/>
                </a:pPr>
                <a:endParaRPr lang="en-US" sz="2400" dirty="0">
                  <a:latin typeface="Helvetica" pitchFamily="2" charset="0"/>
                </a:endParaRPr>
              </a:p>
              <a:p>
                <a:pPr marL="0" indent="0">
                  <a:buNone/>
                </a:pPr>
                <a:r>
                  <a:rPr lang="en-US" sz="2400" dirty="0">
                    <a:latin typeface="Helvetica" pitchFamily="2" charset="0"/>
                  </a:rPr>
                  <a:t>Sentence:	B</a:t>
                </a:r>
                <a:r>
                  <a:rPr lang="en-US" sz="2400" baseline="-25000" dirty="0">
                    <a:latin typeface="Helvetica" pitchFamily="2" charset="0"/>
                  </a:rPr>
                  <a:t>A1</a:t>
                </a:r>
                <a:r>
                  <a:rPr lang="en-US" sz="2400" dirty="0">
                    <a:latin typeface="Helvetica" pitchFamily="2" charset="0"/>
                  </a:rPr>
                  <a:t> </a:t>
                </a:r>
                <a14:m>
                  <m:oMath xmlns:m="http://schemas.openxmlformats.org/officeDocument/2006/math">
                    <m:r>
                      <a:rPr lang="en-US" sz="2400" b="1" i="1">
                        <a:latin typeface="Cambria Math" panose="02040503050406030204" pitchFamily="18" charset="0"/>
                      </a:rPr>
                      <m:t>↔</m:t>
                    </m:r>
                  </m:oMath>
                </a14:m>
                <a:r>
                  <a:rPr lang="en-US" sz="2200" dirty="0">
                    <a:latin typeface="Helvetica" pitchFamily="2" charset="0"/>
                  </a:rPr>
                  <a:t> (</a:t>
                </a:r>
                <a:r>
                  <a:rPr lang="en-US" sz="2000" dirty="0">
                    <a:latin typeface="Helvetica" pitchFamily="2" charset="0"/>
                  </a:rPr>
                  <a:t>P</a:t>
                </a:r>
                <a:r>
                  <a:rPr lang="en-US" sz="2000" baseline="-25000" dirty="0">
                    <a:latin typeface="Helvetica" pitchFamily="2" charset="0"/>
                  </a:rPr>
                  <a:t>A2</a:t>
                </a:r>
                <a:r>
                  <a:rPr lang="en-US" sz="2000" dirty="0">
                    <a:latin typeface="Helvetica" pitchFamily="2" charset="0"/>
                  </a:rPr>
                  <a:t> V P</a:t>
                </a:r>
                <a:r>
                  <a:rPr lang="en-US" sz="2000" baseline="-25000" dirty="0">
                    <a:latin typeface="Helvetica" pitchFamily="2" charset="0"/>
                  </a:rPr>
                  <a:t>B1</a:t>
                </a:r>
                <a:r>
                  <a:rPr lang="en-US" sz="2000" dirty="0">
                    <a:latin typeface="Helvetica" pitchFamily="2" charset="0"/>
                  </a:rPr>
                  <a:t>)</a:t>
                </a:r>
              </a:p>
              <a:p>
                <a:pPr marL="0" indent="0">
                  <a:buNone/>
                </a:pPr>
                <a:r>
                  <a:rPr lang="en-US" sz="2000" dirty="0">
                    <a:latin typeface="Helvetica" pitchFamily="2" charset="0"/>
                  </a:rPr>
                  <a:t>Semantics:	There is a breeze in A1, if and only if there is a Pit in A2, or a Pit in B1</a:t>
                </a:r>
                <a:endParaRPr lang="en-US" sz="22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2103120"/>
                <a:ext cx="10058400" cy="3849624"/>
              </a:xfrm>
              <a:blipFill>
                <a:blip r:embed="rId3"/>
                <a:stretch>
                  <a:fillRect l="-1010" b="-329"/>
                </a:stretch>
              </a:blipFill>
            </p:spPr>
            <p:txBody>
              <a:bodyPr/>
              <a:lstStyle/>
              <a:p>
                <a:r>
                  <a:rPr lang="en-US">
                    <a:noFill/>
                  </a:rPr>
                  <a:t> </a:t>
                </a:r>
              </a:p>
            </p:txBody>
          </p:sp>
        </mc:Fallback>
      </mc:AlternateContent>
    </p:spTree>
    <p:extLst>
      <p:ext uri="{BB962C8B-B14F-4D97-AF65-F5344CB8AC3E}">
        <p14:creationId xmlns:p14="http://schemas.microsoft.com/office/powerpoint/2010/main" val="14725768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Model Checking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3" y="2145983"/>
                <a:ext cx="10225087" cy="3849624"/>
              </a:xfrm>
            </p:spPr>
            <p:txBody>
              <a:bodyPr>
                <a:normAutofit/>
              </a:bodyPr>
              <a:lstStyle/>
              <a:p>
                <a:r>
                  <a:rPr lang="en-US" sz="2400" b="1" dirty="0">
                    <a:solidFill>
                      <a:srgbClr val="0070C0"/>
                    </a:solidFill>
                    <a:latin typeface="Helvetica" pitchFamily="2" charset="0"/>
                  </a:rPr>
                  <a:t>So, you tell me! Rattle off at least one model that satisfies these facts (there are a few)!</a:t>
                </a:r>
              </a:p>
              <a:p>
                <a:pPr marL="0" indent="0" algn="ctr">
                  <a:buNone/>
                </a:pPr>
                <a:r>
                  <a:rPr lang="en-US" sz="2400" dirty="0">
                    <a:solidFill>
                      <a:schemeClr val="tx1"/>
                    </a:solidFill>
                    <a:latin typeface="Cambria Math" panose="02040503050406030204" pitchFamily="18" charset="0"/>
                    <a:ea typeface="Cambria Math" panose="02040503050406030204" pitchFamily="18" charset="0"/>
                  </a:rPr>
                  <a:t>PB2 </a:t>
                </a:r>
                <a14:m>
                  <m:oMath xmlns:m="http://schemas.openxmlformats.org/officeDocument/2006/math">
                    <m:r>
                      <a:rPr lang="en-US" sz="2400" i="1">
                        <a:solidFill>
                          <a:schemeClr val="tx1"/>
                        </a:solidFill>
                        <a:latin typeface="Cambria Math" panose="02040503050406030204" pitchFamily="18" charset="0"/>
                        <a:ea typeface="Cambria Math" panose="02040503050406030204" pitchFamily="18" charset="0"/>
                      </a:rPr>
                      <m:t>∨</m:t>
                    </m:r>
                  </m:oMath>
                </a14:m>
                <a:r>
                  <a:rPr lang="en-US" sz="2400" dirty="0">
                    <a:solidFill>
                      <a:schemeClr val="tx1"/>
                    </a:solidFill>
                    <a:latin typeface="Cambria Math" panose="02040503050406030204" pitchFamily="18" charset="0"/>
                    <a:ea typeface="Cambria Math" panose="02040503050406030204" pitchFamily="18" charset="0"/>
                  </a:rPr>
                  <a:t> PC1</a:t>
                </a:r>
              </a:p>
              <a:p>
                <a:pPr marL="0" indent="0" algn="ctr">
                  <a:buNone/>
                </a:pPr>
                <a14:m>
                  <m:oMathPara xmlns:m="http://schemas.openxmlformats.org/officeDocument/2006/math">
                    <m:oMathParaPr>
                      <m:jc m:val="centerGroup"/>
                    </m:oMathParaPr>
                    <m:oMath xmlns:m="http://schemas.openxmlformats.org/officeDocument/2006/math">
                      <m:r>
                        <a:rPr lang="en-US" sz="2400" i="1" smtClean="0">
                          <a:solidFill>
                            <a:schemeClr val="tx1"/>
                          </a:solidFill>
                          <a:latin typeface="Cambria Math" panose="02040503050406030204" pitchFamily="18" charset="0"/>
                        </a:rPr>
                        <m:t>𝐵𝐵</m:t>
                      </m:r>
                      <m:r>
                        <a:rPr lang="en-US" sz="2400" i="1" smtClean="0">
                          <a:solidFill>
                            <a:schemeClr val="tx1"/>
                          </a:solidFill>
                          <a:latin typeface="Cambria Math" panose="02040503050406030204" pitchFamily="18" charset="0"/>
                        </a:rPr>
                        <m:t>1</m:t>
                      </m:r>
                    </m:oMath>
                  </m:oMathPara>
                </a14:m>
                <a:endParaRPr lang="en-US" sz="2400" dirty="0">
                  <a:latin typeface="Helvetica" pitchFamily="2" charset="0"/>
                </a:endParaRPr>
              </a:p>
              <a:p>
                <a:pPr marL="0" indent="0">
                  <a:buNone/>
                </a:pPr>
                <a:r>
                  <a:rPr lang="en-US" sz="2400" dirty="0">
                    <a:latin typeface="Helvetica" pitchFamily="2" charset="0"/>
                  </a:rPr>
                  <a:t>	PB2 = ?</a:t>
                </a:r>
              </a:p>
              <a:p>
                <a:pPr marL="0" indent="0">
                  <a:buNone/>
                </a:pPr>
                <a:r>
                  <a:rPr lang="en-US" sz="2400" dirty="0">
                    <a:latin typeface="Helvetica" pitchFamily="2" charset="0"/>
                  </a:rPr>
                  <a:t>	PC1 = ?</a:t>
                </a:r>
              </a:p>
              <a:p>
                <a:pPr marL="0" indent="0">
                  <a:buNone/>
                </a:pPr>
                <a:r>
                  <a:rPr lang="en-US" sz="2400" dirty="0">
                    <a:latin typeface="Helvetica" pitchFamily="2" charset="0"/>
                  </a:rPr>
                  <a:t>	BB1 = ?</a:t>
                </a: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3" y="2145983"/>
                <a:ext cx="10225087" cy="3849624"/>
              </a:xfrm>
              <a:blipFill>
                <a:blip r:embed="rId3"/>
                <a:stretch>
                  <a:fillRect l="-835" t="-316"/>
                </a:stretch>
              </a:blipFill>
            </p:spPr>
            <p:txBody>
              <a:bodyPr/>
              <a:lstStyle/>
              <a:p>
                <a:r>
                  <a:rPr lang="en-US">
                    <a:noFill/>
                  </a:rPr>
                  <a:t> </a:t>
                </a:r>
              </a:p>
            </p:txBody>
          </p:sp>
        </mc:Fallback>
      </mc:AlternateContent>
    </p:spTree>
    <p:extLst>
      <p:ext uri="{BB962C8B-B14F-4D97-AF65-F5344CB8AC3E}">
        <p14:creationId xmlns:p14="http://schemas.microsoft.com/office/powerpoint/2010/main" val="26583470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Model Checking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3" y="2145983"/>
                <a:ext cx="10225087" cy="3849624"/>
              </a:xfrm>
            </p:spPr>
            <p:txBody>
              <a:bodyPr>
                <a:normAutofit/>
              </a:bodyPr>
              <a:lstStyle/>
              <a:p>
                <a:r>
                  <a:rPr lang="en-US" sz="2400" dirty="0">
                    <a:latin typeface="Helvetica" pitchFamily="2" charset="0"/>
                  </a:rPr>
                  <a:t>Here’s one! And we can see why, right?</a:t>
                </a:r>
              </a:p>
              <a:p>
                <a:pPr marL="0" indent="0" algn="ctr">
                  <a:buNone/>
                </a:pPr>
                <a:r>
                  <a:rPr lang="en-US" sz="2400" dirty="0">
                    <a:solidFill>
                      <a:schemeClr val="tx1"/>
                    </a:solidFill>
                    <a:latin typeface="Cambria Math" panose="02040503050406030204" pitchFamily="18" charset="0"/>
                    <a:ea typeface="Cambria Math" panose="02040503050406030204" pitchFamily="18" charset="0"/>
                  </a:rPr>
                  <a:t>PB2 </a:t>
                </a:r>
                <a14:m>
                  <m:oMath xmlns:m="http://schemas.openxmlformats.org/officeDocument/2006/math">
                    <m:r>
                      <a:rPr lang="en-US" sz="2400" i="1">
                        <a:solidFill>
                          <a:schemeClr val="tx1"/>
                        </a:solidFill>
                        <a:latin typeface="Cambria Math" panose="02040503050406030204" pitchFamily="18" charset="0"/>
                        <a:ea typeface="Cambria Math" panose="02040503050406030204" pitchFamily="18" charset="0"/>
                      </a:rPr>
                      <m:t>∨</m:t>
                    </m:r>
                  </m:oMath>
                </a14:m>
                <a:r>
                  <a:rPr lang="en-US" sz="2400" dirty="0">
                    <a:solidFill>
                      <a:schemeClr val="tx1"/>
                    </a:solidFill>
                    <a:latin typeface="Cambria Math" panose="02040503050406030204" pitchFamily="18" charset="0"/>
                    <a:ea typeface="Cambria Math" panose="02040503050406030204" pitchFamily="18" charset="0"/>
                  </a:rPr>
                  <a:t> PC1</a:t>
                </a:r>
              </a:p>
              <a:p>
                <a:pPr marL="0" indent="0" algn="ctr">
                  <a:buNone/>
                </a:pPr>
                <a14:m>
                  <m:oMathPara xmlns:m="http://schemas.openxmlformats.org/officeDocument/2006/math">
                    <m:oMathParaPr>
                      <m:jc m:val="centerGroup"/>
                    </m:oMathParaPr>
                    <m:oMath xmlns:m="http://schemas.openxmlformats.org/officeDocument/2006/math">
                      <m:r>
                        <a:rPr lang="en-US" sz="2400" i="1" smtClean="0">
                          <a:solidFill>
                            <a:schemeClr val="tx1"/>
                          </a:solidFill>
                          <a:latin typeface="Cambria Math" panose="02040503050406030204" pitchFamily="18" charset="0"/>
                        </a:rPr>
                        <m:t>𝐵𝐵</m:t>
                      </m:r>
                      <m:r>
                        <a:rPr lang="en-US" sz="2400" i="1" smtClean="0">
                          <a:solidFill>
                            <a:schemeClr val="tx1"/>
                          </a:solidFill>
                          <a:latin typeface="Cambria Math" panose="02040503050406030204" pitchFamily="18" charset="0"/>
                        </a:rPr>
                        <m:t>1</m:t>
                      </m:r>
                    </m:oMath>
                  </m:oMathPara>
                </a14:m>
                <a:endParaRPr lang="en-US" sz="2400" dirty="0">
                  <a:latin typeface="Helvetica" pitchFamily="2" charset="0"/>
                </a:endParaRPr>
              </a:p>
              <a:p>
                <a:pPr marL="0" indent="0">
                  <a:buNone/>
                </a:pPr>
                <a:r>
                  <a:rPr lang="en-US" sz="2400" dirty="0">
                    <a:latin typeface="Helvetica" pitchFamily="2" charset="0"/>
                  </a:rPr>
                  <a:t>	PB2 = T</a:t>
                </a:r>
              </a:p>
              <a:p>
                <a:pPr marL="0" indent="0">
                  <a:buNone/>
                </a:pPr>
                <a:r>
                  <a:rPr lang="en-US" sz="2400" dirty="0">
                    <a:latin typeface="Helvetica" pitchFamily="2" charset="0"/>
                  </a:rPr>
                  <a:t>	PC1 = F</a:t>
                </a:r>
              </a:p>
              <a:p>
                <a:pPr marL="0" indent="0">
                  <a:buNone/>
                </a:pPr>
                <a:r>
                  <a:rPr lang="en-US" sz="2400" dirty="0">
                    <a:latin typeface="Helvetica" pitchFamily="2" charset="0"/>
                  </a:rPr>
                  <a:t>	BB1 = T</a:t>
                </a: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3" y="2145983"/>
                <a:ext cx="10225087" cy="3849624"/>
              </a:xfrm>
              <a:blipFill>
                <a:blip r:embed="rId3"/>
                <a:stretch>
                  <a:fillRect l="-835" t="-316"/>
                </a:stretch>
              </a:blipFill>
            </p:spPr>
            <p:txBody>
              <a:bodyPr/>
              <a:lstStyle/>
              <a:p>
                <a:r>
                  <a:rPr lang="en-US">
                    <a:noFill/>
                  </a:rPr>
                  <a:t> </a:t>
                </a:r>
              </a:p>
            </p:txBody>
          </p:sp>
        </mc:Fallback>
      </mc:AlternateContent>
    </p:spTree>
    <p:extLst>
      <p:ext uri="{BB962C8B-B14F-4D97-AF65-F5344CB8AC3E}">
        <p14:creationId xmlns:p14="http://schemas.microsoft.com/office/powerpoint/2010/main" val="27133876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Model Checking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3" y="2145983"/>
                <a:ext cx="10225087" cy="3849624"/>
              </a:xfrm>
            </p:spPr>
            <p:txBody>
              <a:bodyPr>
                <a:normAutofit lnSpcReduction="10000"/>
              </a:bodyPr>
              <a:lstStyle/>
              <a:p>
                <a:r>
                  <a:rPr lang="en-US" sz="2400" dirty="0">
                    <a:latin typeface="Helvetica" pitchFamily="2" charset="0"/>
                  </a:rPr>
                  <a:t>We sub out the value of each proposition with its value… and we get..</a:t>
                </a:r>
              </a:p>
              <a:p>
                <a:pPr lvl="1"/>
                <a:r>
                  <a:rPr lang="en-US" sz="2200" dirty="0">
                    <a:latin typeface="Helvetica" pitchFamily="2" charset="0"/>
                  </a:rPr>
                  <a:t> T V F (which is True)</a:t>
                </a:r>
              </a:p>
              <a:p>
                <a:pPr lvl="1"/>
                <a:r>
                  <a:rPr lang="en-US" sz="2200" dirty="0">
                    <a:latin typeface="Helvetica" pitchFamily="2" charset="0"/>
                  </a:rPr>
                  <a:t>T (Which is also true).</a:t>
                </a:r>
              </a:p>
              <a:p>
                <a:pPr marL="0" indent="0" algn="ctr">
                  <a:buNone/>
                </a:pPr>
                <a:r>
                  <a:rPr lang="en-US" sz="2400" dirty="0">
                    <a:solidFill>
                      <a:srgbClr val="0070C0"/>
                    </a:solidFill>
                    <a:latin typeface="Cambria Math" panose="02040503050406030204" pitchFamily="18" charset="0"/>
                    <a:ea typeface="Cambria Math" panose="02040503050406030204" pitchFamily="18" charset="0"/>
                  </a:rPr>
                  <a:t>PB2</a:t>
                </a:r>
                <a:r>
                  <a:rPr lang="en-US" sz="2400"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sz="2400" i="1">
                        <a:solidFill>
                          <a:schemeClr val="tx1"/>
                        </a:solidFill>
                        <a:latin typeface="Cambria Math" panose="02040503050406030204" pitchFamily="18" charset="0"/>
                        <a:ea typeface="Cambria Math" panose="02040503050406030204" pitchFamily="18" charset="0"/>
                      </a:rPr>
                      <m:t>∨</m:t>
                    </m:r>
                  </m:oMath>
                </a14:m>
                <a:r>
                  <a:rPr lang="en-US" sz="2400" dirty="0">
                    <a:solidFill>
                      <a:schemeClr val="tx1"/>
                    </a:solidFill>
                    <a:latin typeface="Cambria Math" panose="02040503050406030204" pitchFamily="18" charset="0"/>
                    <a:ea typeface="Cambria Math" panose="02040503050406030204" pitchFamily="18" charset="0"/>
                  </a:rPr>
                  <a:t> </a:t>
                </a:r>
                <a:r>
                  <a:rPr lang="en-US" sz="2400" dirty="0">
                    <a:solidFill>
                      <a:srgbClr val="FF0000"/>
                    </a:solidFill>
                    <a:latin typeface="Cambria Math" panose="02040503050406030204" pitchFamily="18" charset="0"/>
                    <a:ea typeface="Cambria Math" panose="02040503050406030204" pitchFamily="18" charset="0"/>
                  </a:rPr>
                  <a:t>PC1</a:t>
                </a:r>
              </a:p>
              <a:p>
                <a:pPr marL="0" indent="0" algn="ctr">
                  <a:buNone/>
                </a:pPr>
                <a14:m>
                  <m:oMathPara xmlns:m="http://schemas.openxmlformats.org/officeDocument/2006/math">
                    <m:oMathParaPr>
                      <m:jc m:val="centerGroup"/>
                    </m:oMathParaPr>
                    <m:oMath xmlns:m="http://schemas.openxmlformats.org/officeDocument/2006/math">
                      <m:r>
                        <a:rPr lang="en-US" sz="2400" i="1" smtClean="0">
                          <a:solidFill>
                            <a:srgbClr val="7030A0"/>
                          </a:solidFill>
                          <a:latin typeface="Cambria Math" panose="02040503050406030204" pitchFamily="18" charset="0"/>
                        </a:rPr>
                        <m:t>𝐵𝐵</m:t>
                      </m:r>
                      <m:r>
                        <a:rPr lang="en-US" sz="2400" i="1" smtClean="0">
                          <a:solidFill>
                            <a:srgbClr val="7030A0"/>
                          </a:solidFill>
                          <a:latin typeface="Cambria Math" panose="02040503050406030204" pitchFamily="18" charset="0"/>
                        </a:rPr>
                        <m:t>1</m:t>
                      </m:r>
                    </m:oMath>
                  </m:oMathPara>
                </a14:m>
                <a:endParaRPr lang="en-US" sz="2400" dirty="0">
                  <a:solidFill>
                    <a:srgbClr val="7030A0"/>
                  </a:solidFill>
                  <a:latin typeface="Helvetica" pitchFamily="2" charset="0"/>
                </a:endParaRPr>
              </a:p>
              <a:p>
                <a:pPr marL="0" indent="0">
                  <a:buNone/>
                </a:pPr>
                <a:r>
                  <a:rPr lang="en-US" sz="2400" dirty="0">
                    <a:latin typeface="Helvetica" pitchFamily="2" charset="0"/>
                  </a:rPr>
                  <a:t>	</a:t>
                </a:r>
                <a:r>
                  <a:rPr lang="en-US" sz="2400" dirty="0">
                    <a:solidFill>
                      <a:srgbClr val="0070C0"/>
                    </a:solidFill>
                    <a:latin typeface="Helvetica" pitchFamily="2" charset="0"/>
                  </a:rPr>
                  <a:t>PB2 = T</a:t>
                </a:r>
              </a:p>
              <a:p>
                <a:pPr marL="0" indent="0">
                  <a:buNone/>
                </a:pPr>
                <a:r>
                  <a:rPr lang="en-US" sz="2400" dirty="0">
                    <a:latin typeface="Helvetica" pitchFamily="2" charset="0"/>
                  </a:rPr>
                  <a:t>	</a:t>
                </a:r>
                <a:r>
                  <a:rPr lang="en-US" sz="2400" dirty="0">
                    <a:solidFill>
                      <a:srgbClr val="FF0000"/>
                    </a:solidFill>
                    <a:latin typeface="Helvetica" pitchFamily="2" charset="0"/>
                  </a:rPr>
                  <a:t>PC1 = F</a:t>
                </a:r>
              </a:p>
              <a:p>
                <a:pPr marL="0" indent="0">
                  <a:buNone/>
                </a:pPr>
                <a:r>
                  <a:rPr lang="en-US" sz="2400" dirty="0">
                    <a:latin typeface="Helvetica" pitchFamily="2" charset="0"/>
                  </a:rPr>
                  <a:t>	</a:t>
                </a:r>
                <a:r>
                  <a:rPr lang="en-US" sz="2400" dirty="0">
                    <a:solidFill>
                      <a:srgbClr val="7030A0"/>
                    </a:solidFill>
                    <a:latin typeface="Helvetica" pitchFamily="2" charset="0"/>
                  </a:rPr>
                  <a:t>BB1 = T</a:t>
                </a:r>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3" y="2145983"/>
                <a:ext cx="10225087" cy="3849624"/>
              </a:xfrm>
              <a:blipFill>
                <a:blip r:embed="rId3"/>
                <a:stretch>
                  <a:fillRect l="-868" t="-328" b="-32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10343B7-FFC6-453D-94FC-97A79E6E5C22}"/>
              </a:ext>
            </a:extLst>
          </p:cNvPr>
          <p:cNvSpPr txBox="1"/>
          <p:nvPr/>
        </p:nvSpPr>
        <p:spPr>
          <a:xfrm>
            <a:off x="5496448" y="4381081"/>
            <a:ext cx="853119" cy="830997"/>
          </a:xfrm>
          <a:prstGeom prst="rect">
            <a:avLst/>
          </a:prstGeom>
          <a:noFill/>
        </p:spPr>
        <p:txBody>
          <a:bodyPr wrap="none" rtlCol="0">
            <a:spAutoFit/>
          </a:bodyPr>
          <a:lstStyle/>
          <a:p>
            <a:pPr algn="ctr"/>
            <a:r>
              <a:rPr lang="en-US" sz="2400" dirty="0">
                <a:solidFill>
                  <a:srgbClr val="0070C0"/>
                </a:solidFill>
                <a:latin typeface="Cambria Math" panose="02040503050406030204" pitchFamily="18" charset="0"/>
                <a:ea typeface="Cambria Math" panose="02040503050406030204" pitchFamily="18" charset="0"/>
              </a:rPr>
              <a:t>T</a:t>
            </a:r>
            <a:r>
              <a:rPr lang="en-US" sz="2400" dirty="0">
                <a:latin typeface="Cambria Math" panose="02040503050406030204" pitchFamily="18" charset="0"/>
                <a:ea typeface="Cambria Math" panose="02040503050406030204" pitchFamily="18" charset="0"/>
              </a:rPr>
              <a:t> V </a:t>
            </a:r>
            <a:r>
              <a:rPr lang="en-US" sz="2400" dirty="0">
                <a:solidFill>
                  <a:srgbClr val="FF0000"/>
                </a:solidFill>
                <a:latin typeface="Cambria Math" panose="02040503050406030204" pitchFamily="18" charset="0"/>
                <a:ea typeface="Cambria Math" panose="02040503050406030204" pitchFamily="18" charset="0"/>
              </a:rPr>
              <a:t>F</a:t>
            </a:r>
          </a:p>
          <a:p>
            <a:pPr algn="ctr"/>
            <a:r>
              <a:rPr lang="en-US" sz="2400" dirty="0">
                <a:solidFill>
                  <a:srgbClr val="7030A0"/>
                </a:solidFill>
                <a:latin typeface="Cambria Math" panose="02040503050406030204" pitchFamily="18" charset="0"/>
                <a:ea typeface="Cambria Math" panose="02040503050406030204" pitchFamily="18" charset="0"/>
              </a:rPr>
              <a:t>T</a:t>
            </a:r>
          </a:p>
        </p:txBody>
      </p:sp>
    </p:spTree>
    <p:extLst>
      <p:ext uri="{BB962C8B-B14F-4D97-AF65-F5344CB8AC3E}">
        <p14:creationId xmlns:p14="http://schemas.microsoft.com/office/powerpoint/2010/main" val="29699350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Model Checking</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3" y="2145983"/>
            <a:ext cx="10225087" cy="3849624"/>
          </a:xfrm>
        </p:spPr>
        <p:txBody>
          <a:bodyPr>
            <a:normAutofit/>
          </a:bodyPr>
          <a:lstStyle/>
          <a:p>
            <a:r>
              <a:rPr lang="en-US" sz="2400" dirty="0">
                <a:latin typeface="Helvetica" pitchFamily="2" charset="0"/>
              </a:rPr>
              <a:t>Model checking in this way is somewhat similar to constraint satisfaction problem solving!</a:t>
            </a:r>
          </a:p>
          <a:p>
            <a:pPr lvl="1"/>
            <a:r>
              <a:rPr lang="en-US" sz="2200" dirty="0">
                <a:latin typeface="Helvetica" pitchFamily="2" charset="0"/>
              </a:rPr>
              <a:t>Each proposition is a variable!</a:t>
            </a:r>
          </a:p>
          <a:p>
            <a:pPr lvl="1"/>
            <a:r>
              <a:rPr lang="en-US" sz="2200" dirty="0">
                <a:latin typeface="Helvetica" pitchFamily="2" charset="0"/>
              </a:rPr>
              <a:t>Each variable begins with the same domain: {TRUE, FALSE, ?}</a:t>
            </a:r>
          </a:p>
          <a:p>
            <a:pPr lvl="1"/>
            <a:r>
              <a:rPr lang="en-US" sz="2200" dirty="0">
                <a:latin typeface="Helvetica" pitchFamily="2" charset="0"/>
              </a:rPr>
              <a:t>And the constraint is: “Each ‘fact’ in the knowledgebase needs to evaluate to true”</a:t>
            </a:r>
          </a:p>
          <a:p>
            <a:pPr marL="0" indent="0">
              <a:buNone/>
            </a:pPr>
            <a:endParaRPr lang="en-US" sz="2400" dirty="0">
              <a:latin typeface="Helvetica" pitchFamily="2" charset="0"/>
            </a:endParaRPr>
          </a:p>
        </p:txBody>
      </p:sp>
    </p:spTree>
    <p:extLst>
      <p:ext uri="{BB962C8B-B14F-4D97-AF65-F5344CB8AC3E}">
        <p14:creationId xmlns:p14="http://schemas.microsoft.com/office/powerpoint/2010/main" val="13252341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Propositional Satisfiability (SAT)</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3" y="2145983"/>
            <a:ext cx="10225087" cy="3849624"/>
          </a:xfrm>
        </p:spPr>
        <p:txBody>
          <a:bodyPr>
            <a:normAutofit lnSpcReduction="10000"/>
          </a:bodyPr>
          <a:lstStyle/>
          <a:p>
            <a:r>
              <a:rPr lang="en-US" sz="2400" dirty="0">
                <a:latin typeface="Helvetica" pitchFamily="2" charset="0"/>
              </a:rPr>
              <a:t>Given a logical expression in CNF…</a:t>
            </a:r>
          </a:p>
          <a:p>
            <a:pPr lvl="1"/>
            <a:r>
              <a:rPr lang="en-US" sz="2200" dirty="0">
                <a:latin typeface="Helvetica" pitchFamily="2" charset="0"/>
              </a:rPr>
              <a:t>(A OR B) AND (A OR ~B) AND (A) etc.</a:t>
            </a:r>
          </a:p>
          <a:p>
            <a:pPr lvl="1"/>
            <a:endParaRPr lang="en-US" sz="2200" dirty="0">
              <a:latin typeface="Helvetica" pitchFamily="2" charset="0"/>
            </a:endParaRPr>
          </a:p>
          <a:p>
            <a:r>
              <a:rPr lang="en-US" sz="2400" dirty="0">
                <a:latin typeface="Helvetica" pitchFamily="2" charset="0"/>
              </a:rPr>
              <a:t>And also given a model…</a:t>
            </a:r>
          </a:p>
          <a:p>
            <a:pPr lvl="1"/>
            <a:r>
              <a:rPr lang="en-US" sz="2200" dirty="0">
                <a:latin typeface="Helvetica" pitchFamily="2" charset="0"/>
              </a:rPr>
              <a:t> A = T</a:t>
            </a:r>
          </a:p>
          <a:p>
            <a:pPr lvl="1"/>
            <a:r>
              <a:rPr lang="en-US" sz="2200" dirty="0">
                <a:latin typeface="Helvetica" pitchFamily="2" charset="0"/>
              </a:rPr>
              <a:t> B = T</a:t>
            </a:r>
          </a:p>
          <a:p>
            <a:pPr lvl="1"/>
            <a:endParaRPr lang="en-US" sz="2200" dirty="0">
              <a:latin typeface="Helvetica" pitchFamily="2" charset="0"/>
            </a:endParaRPr>
          </a:p>
          <a:p>
            <a:r>
              <a:rPr lang="en-US" sz="2400" dirty="0">
                <a:latin typeface="Helvetica" pitchFamily="2" charset="0"/>
              </a:rPr>
              <a:t>We say that the model </a:t>
            </a:r>
            <a:r>
              <a:rPr lang="en-US" sz="2400" b="1" dirty="0">
                <a:latin typeface="Helvetica" pitchFamily="2" charset="0"/>
              </a:rPr>
              <a:t>satisfies</a:t>
            </a:r>
            <a:r>
              <a:rPr lang="en-US" sz="2400" dirty="0">
                <a:latin typeface="Helvetica" pitchFamily="2" charset="0"/>
              </a:rPr>
              <a:t> the expression if the expression can be reduced to </a:t>
            </a:r>
            <a:r>
              <a:rPr lang="en-US" sz="2400" i="1" dirty="0">
                <a:latin typeface="Helvetica" pitchFamily="2" charset="0"/>
              </a:rPr>
              <a:t>true</a:t>
            </a:r>
            <a:r>
              <a:rPr lang="en-US" sz="2400" dirty="0">
                <a:latin typeface="Helvetica" pitchFamily="2" charset="0"/>
              </a:rPr>
              <a:t>.</a:t>
            </a:r>
          </a:p>
          <a:p>
            <a:pPr marL="0" indent="0">
              <a:buNone/>
            </a:pPr>
            <a:endParaRPr lang="en-US" sz="2400" dirty="0">
              <a:latin typeface="Helvetica" pitchFamily="2" charset="0"/>
            </a:endParaRPr>
          </a:p>
        </p:txBody>
      </p:sp>
    </p:spTree>
    <p:extLst>
      <p:ext uri="{BB962C8B-B14F-4D97-AF65-F5344CB8AC3E}">
        <p14:creationId xmlns:p14="http://schemas.microsoft.com/office/powerpoint/2010/main" val="2758158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Propositional Satisfiability (SAT) - Fun Fact!</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3" y="2145983"/>
            <a:ext cx="10225087" cy="3849624"/>
          </a:xfrm>
        </p:spPr>
        <p:txBody>
          <a:bodyPr>
            <a:normAutofit/>
          </a:bodyPr>
          <a:lstStyle/>
          <a:p>
            <a:r>
              <a:rPr lang="en-US" sz="2400" dirty="0">
                <a:latin typeface="Helvetica" pitchFamily="2" charset="0"/>
              </a:rPr>
              <a:t>Propositional SAT was the first problem proven to be NP-Complete!</a:t>
            </a:r>
          </a:p>
          <a:p>
            <a:pPr lvl="1"/>
            <a:r>
              <a:rPr lang="en-US" sz="2200" dirty="0">
                <a:latin typeface="Helvetica" pitchFamily="2" charset="0"/>
              </a:rPr>
              <a:t>i.e., it is both NP and NP-Hard</a:t>
            </a:r>
          </a:p>
          <a:p>
            <a:pPr lvl="1"/>
            <a:endParaRPr lang="en-US" sz="2200" dirty="0">
              <a:latin typeface="Helvetica" pitchFamily="2" charset="0"/>
            </a:endParaRPr>
          </a:p>
          <a:p>
            <a:r>
              <a:rPr lang="en-US" sz="2400" dirty="0">
                <a:latin typeface="Helvetica" pitchFamily="2" charset="0"/>
              </a:rPr>
              <a:t>Many problems in computer science are actually satisfiability problems!</a:t>
            </a:r>
          </a:p>
          <a:p>
            <a:pPr lvl="1"/>
            <a:r>
              <a:rPr lang="en-US" sz="2200" dirty="0">
                <a:latin typeface="Helvetica" pitchFamily="2" charset="0"/>
              </a:rPr>
              <a:t>E.g., all those constraint satisfaction problems were asking if the constraints were satisfiable by some variable assignment.</a:t>
            </a:r>
          </a:p>
          <a:p>
            <a:pPr marL="0" indent="0">
              <a:buNone/>
            </a:pPr>
            <a:endParaRPr lang="en-US" sz="2400" dirty="0">
              <a:latin typeface="Helvetica" pitchFamily="2" charset="0"/>
            </a:endParaRPr>
          </a:p>
        </p:txBody>
      </p:sp>
    </p:spTree>
    <p:extLst>
      <p:ext uri="{BB962C8B-B14F-4D97-AF65-F5344CB8AC3E}">
        <p14:creationId xmlns:p14="http://schemas.microsoft.com/office/powerpoint/2010/main" val="21122375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Propositional Satisfiability (SAT)</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3" y="2145983"/>
            <a:ext cx="10225087" cy="3849624"/>
          </a:xfrm>
        </p:spPr>
        <p:txBody>
          <a:bodyPr>
            <a:normAutofit fontScale="92500" lnSpcReduction="10000"/>
          </a:bodyPr>
          <a:lstStyle/>
          <a:p>
            <a:r>
              <a:rPr lang="en-US" sz="2400" dirty="0">
                <a:latin typeface="Helvetica" pitchFamily="2" charset="0"/>
              </a:rPr>
              <a:t>Just like how CSPs needed a “consistent form”</a:t>
            </a:r>
          </a:p>
          <a:p>
            <a:endParaRPr lang="en-US" sz="2400" dirty="0">
              <a:latin typeface="Helvetica" pitchFamily="2" charset="0"/>
            </a:endParaRPr>
          </a:p>
          <a:p>
            <a:r>
              <a:rPr lang="en-US" sz="2400" dirty="0">
                <a:latin typeface="Helvetica" pitchFamily="2" charset="0"/>
              </a:rPr>
              <a:t>Propositional satisfiability needs a consistent form as well.</a:t>
            </a:r>
          </a:p>
          <a:p>
            <a:endParaRPr lang="en-US" sz="2400" dirty="0">
              <a:latin typeface="Helvetica" pitchFamily="2" charset="0"/>
            </a:endParaRPr>
          </a:p>
          <a:p>
            <a:r>
              <a:rPr lang="en-US" sz="2400" dirty="0">
                <a:latin typeface="Helvetica" pitchFamily="2" charset="0"/>
              </a:rPr>
              <a:t>That consistent form is CNF.</a:t>
            </a:r>
          </a:p>
          <a:p>
            <a:pPr lvl="1"/>
            <a:r>
              <a:rPr lang="en-US" sz="2000" dirty="0">
                <a:latin typeface="Helvetica" pitchFamily="2" charset="0"/>
              </a:rPr>
              <a:t>Conjunctive Normal Form.</a:t>
            </a:r>
          </a:p>
          <a:p>
            <a:endParaRPr lang="en-US" sz="2200" dirty="0">
              <a:latin typeface="Helvetica" pitchFamily="2" charset="0"/>
            </a:endParaRPr>
          </a:p>
          <a:p>
            <a:r>
              <a:rPr lang="en-US" sz="2200" dirty="0">
                <a:latin typeface="Helvetica" pitchFamily="2" charset="0"/>
              </a:rPr>
              <a:t>Let’s take a moment to represent Wumpus stuff in CNF</a:t>
            </a:r>
          </a:p>
          <a:p>
            <a:pPr marL="0" indent="0">
              <a:buNone/>
            </a:pPr>
            <a:endParaRPr lang="en-US" sz="2400" dirty="0">
              <a:latin typeface="Helvetica" pitchFamily="2" charset="0"/>
            </a:endParaRPr>
          </a:p>
        </p:txBody>
      </p:sp>
    </p:spTree>
    <p:extLst>
      <p:ext uri="{BB962C8B-B14F-4D97-AF65-F5344CB8AC3E}">
        <p14:creationId xmlns:p14="http://schemas.microsoft.com/office/powerpoint/2010/main" val="36128091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Wumpus in CNF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3" y="2145983"/>
                <a:ext cx="10225087" cy="3849624"/>
              </a:xfrm>
            </p:spPr>
            <p:txBody>
              <a:bodyPr>
                <a:normAutofit/>
              </a:bodyPr>
              <a:lstStyle/>
              <a:p>
                <a:r>
                  <a:rPr lang="en-US" sz="2400" b="1" dirty="0">
                    <a:latin typeface="Helvetica" pitchFamily="2" charset="0"/>
                  </a:rPr>
                  <a:t>Knowledge Base:</a:t>
                </a:r>
              </a:p>
              <a:p>
                <a:pPr lvl="1"/>
                <a14:m>
                  <m:oMath xmlns:m="http://schemas.openxmlformats.org/officeDocument/2006/math">
                    <m:r>
                      <a:rPr lang="en-US" sz="2200" i="1">
                        <a:latin typeface="Cambria Math" panose="02040503050406030204" pitchFamily="18" charset="0"/>
                      </a:rPr>
                      <m:t>𝐵𝐴</m:t>
                    </m:r>
                    <m:r>
                      <a:rPr lang="en-US" sz="2200" i="1">
                        <a:latin typeface="Cambria Math" panose="02040503050406030204" pitchFamily="18" charset="0"/>
                      </a:rPr>
                      <m:t>1</m:t>
                    </m:r>
                    <m:r>
                      <a:rPr lang="en-US" sz="2200" i="1">
                        <a:latin typeface="Cambria Math" panose="02040503050406030204" pitchFamily="18" charset="0"/>
                      </a:rPr>
                      <m:t>↔</m:t>
                    </m:r>
                    <m:r>
                      <a:rPr lang="en-US" sz="2200" i="1">
                        <a:latin typeface="Cambria Math" panose="02040503050406030204" pitchFamily="18" charset="0"/>
                      </a:rPr>
                      <m:t>𝑃𝐴</m:t>
                    </m:r>
                    <m:r>
                      <a:rPr lang="en-US" sz="2200" i="1">
                        <a:latin typeface="Cambria Math" panose="02040503050406030204" pitchFamily="18" charset="0"/>
                      </a:rPr>
                      <m:t>2∨</m:t>
                    </m:r>
                    <m:r>
                      <a:rPr lang="en-US" sz="2200" i="1">
                        <a:latin typeface="Cambria Math" panose="02040503050406030204" pitchFamily="18" charset="0"/>
                      </a:rPr>
                      <m:t>𝑃𝐵</m:t>
                    </m:r>
                    <m:r>
                      <a:rPr lang="en-US" sz="2200" i="1">
                        <a:latin typeface="Cambria Math" panose="02040503050406030204" pitchFamily="18" charset="0"/>
                      </a:rPr>
                      <m:t>1</m:t>
                    </m:r>
                  </m:oMath>
                </a14:m>
                <a:endParaRPr lang="en-US" sz="2200" dirty="0">
                  <a:latin typeface="Helvetica" pitchFamily="2" charset="0"/>
                </a:endParaRPr>
              </a:p>
              <a:p>
                <a:pPr lvl="1"/>
                <a14:m>
                  <m:oMath xmlns:m="http://schemas.openxmlformats.org/officeDocument/2006/math">
                    <m:r>
                      <a:rPr lang="en-US" sz="2200" i="1">
                        <a:latin typeface="Cambria Math" panose="02040503050406030204" pitchFamily="18" charset="0"/>
                      </a:rPr>
                      <m:t>𝐵𝐵</m:t>
                    </m:r>
                    <m:r>
                      <a:rPr lang="en-US" sz="2200" i="1">
                        <a:latin typeface="Cambria Math" panose="02040503050406030204" pitchFamily="18" charset="0"/>
                      </a:rPr>
                      <m:t>1</m:t>
                    </m:r>
                    <m:r>
                      <a:rPr lang="en-US" sz="2200" i="1">
                        <a:latin typeface="Cambria Math" panose="02040503050406030204" pitchFamily="18" charset="0"/>
                      </a:rPr>
                      <m:t>↔</m:t>
                    </m:r>
                    <m:r>
                      <a:rPr lang="en-US" sz="2200" i="1">
                        <a:latin typeface="Cambria Math" panose="02040503050406030204" pitchFamily="18" charset="0"/>
                      </a:rPr>
                      <m:t>𝑃𝐵</m:t>
                    </m:r>
                    <m:r>
                      <a:rPr lang="en-US" sz="2200" i="1">
                        <a:latin typeface="Cambria Math" panose="02040503050406030204" pitchFamily="18" charset="0"/>
                      </a:rPr>
                      <m:t>2∨</m:t>
                    </m:r>
                    <m:r>
                      <a:rPr lang="en-US" sz="2200" i="1">
                        <a:latin typeface="Cambria Math" panose="02040503050406030204" pitchFamily="18" charset="0"/>
                      </a:rPr>
                      <m:t>𝑃𝐶</m:t>
                    </m:r>
                    <m:r>
                      <a:rPr lang="en-US" sz="2200" i="1">
                        <a:latin typeface="Cambria Math" panose="02040503050406030204" pitchFamily="18" charset="0"/>
                      </a:rPr>
                      <m:t>1</m:t>
                    </m:r>
                  </m:oMath>
                </a14:m>
                <a:endParaRPr lang="en-US" sz="2200" dirty="0">
                  <a:latin typeface="Helvetica" pitchFamily="2" charset="0"/>
                </a:endParaRPr>
              </a:p>
              <a:p>
                <a:endParaRPr lang="en-US" sz="2400" dirty="0">
                  <a:latin typeface="Helvetica" pitchFamily="2" charset="0"/>
                </a:endParaRPr>
              </a:p>
              <a:p>
                <a:pPr lvl="1"/>
                <a:endParaRPr lang="en-US" sz="2200" dirty="0">
                  <a:latin typeface="Helvetica" pitchFamily="2" charset="0"/>
                </a:endParaRPr>
              </a:p>
              <a:p>
                <a:pPr marL="0" indent="0">
                  <a:buNone/>
                </a:pPr>
                <a:endParaRPr lang="en-US" sz="2200" dirty="0">
                  <a:latin typeface="Helvetica" pitchFamily="2" charset="0"/>
                </a:endParaRP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3" y="2145983"/>
                <a:ext cx="10225087" cy="3849624"/>
              </a:xfrm>
              <a:blipFill>
                <a:blip r:embed="rId3"/>
                <a:stretch>
                  <a:fillRect l="-74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DDC73CB-AE36-AA48-9BBF-065F84FED741}"/>
              </a:ext>
            </a:extLst>
          </p:cNvPr>
          <p:cNvSpPr txBox="1"/>
          <p:nvPr/>
        </p:nvSpPr>
        <p:spPr>
          <a:xfrm>
            <a:off x="8158163" y="1300163"/>
            <a:ext cx="3300412" cy="2308324"/>
          </a:xfrm>
          <a:prstGeom prst="rect">
            <a:avLst/>
          </a:prstGeom>
          <a:noFill/>
        </p:spPr>
        <p:txBody>
          <a:bodyPr wrap="square" rtlCol="0">
            <a:spAutoFit/>
          </a:bodyPr>
          <a:lstStyle/>
          <a:p>
            <a:r>
              <a:rPr lang="en-US" dirty="0">
                <a:latin typeface="Helvetica" pitchFamily="2" charset="0"/>
              </a:rPr>
              <a:t>We want to represent this in CNF.</a:t>
            </a:r>
          </a:p>
          <a:p>
            <a:endParaRPr lang="en-US" dirty="0">
              <a:latin typeface="Helvetica" pitchFamily="2" charset="0"/>
            </a:endParaRPr>
          </a:p>
          <a:p>
            <a:r>
              <a:rPr lang="en-US" dirty="0">
                <a:latin typeface="Helvetica" pitchFamily="2" charset="0"/>
              </a:rPr>
              <a:t>That is, we want to it to be a conjunction of disjunctions!</a:t>
            </a:r>
          </a:p>
          <a:p>
            <a:endParaRPr lang="en-US" dirty="0">
              <a:latin typeface="Helvetica" pitchFamily="2" charset="0"/>
            </a:endParaRPr>
          </a:p>
          <a:p>
            <a:r>
              <a:rPr lang="en-US" dirty="0">
                <a:latin typeface="Helvetica" pitchFamily="2" charset="0"/>
              </a:rPr>
              <a:t>So things like “bidirectional” have to go!</a:t>
            </a:r>
          </a:p>
        </p:txBody>
      </p:sp>
    </p:spTree>
    <p:extLst>
      <p:ext uri="{BB962C8B-B14F-4D97-AF65-F5344CB8AC3E}">
        <p14:creationId xmlns:p14="http://schemas.microsoft.com/office/powerpoint/2010/main" val="27205671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Wumpus in CNF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3" y="2145983"/>
                <a:ext cx="10225087" cy="3849624"/>
              </a:xfrm>
            </p:spPr>
            <p:txBody>
              <a:bodyPr>
                <a:normAutofit/>
              </a:bodyPr>
              <a:lstStyle/>
              <a:p>
                <a:r>
                  <a:rPr lang="en-US" sz="2400" b="1" dirty="0">
                    <a:latin typeface="Helvetica" pitchFamily="2" charset="0"/>
                  </a:rPr>
                  <a:t>Knowledge Base:</a:t>
                </a:r>
              </a:p>
              <a:p>
                <a:pPr lvl="1"/>
                <a14:m>
                  <m:oMath xmlns:m="http://schemas.openxmlformats.org/officeDocument/2006/math">
                    <m:r>
                      <a:rPr lang="en-US" sz="2200" i="1">
                        <a:latin typeface="Cambria Math" panose="02040503050406030204" pitchFamily="18" charset="0"/>
                      </a:rPr>
                      <m:t>𝐵𝐴</m:t>
                    </m:r>
                    <m:r>
                      <a:rPr lang="en-US" sz="2200" i="1">
                        <a:latin typeface="Cambria Math" panose="02040503050406030204" pitchFamily="18" charset="0"/>
                      </a:rPr>
                      <m:t>1</m:t>
                    </m:r>
                    <m:r>
                      <a:rPr lang="en-US" sz="2200" i="1">
                        <a:latin typeface="Cambria Math" panose="02040503050406030204" pitchFamily="18" charset="0"/>
                      </a:rPr>
                      <m:t>↔</m:t>
                    </m:r>
                    <m:r>
                      <a:rPr lang="en-US" sz="2200" i="1">
                        <a:latin typeface="Cambria Math" panose="02040503050406030204" pitchFamily="18" charset="0"/>
                      </a:rPr>
                      <m:t>𝑃𝐴</m:t>
                    </m:r>
                    <m:r>
                      <a:rPr lang="en-US" sz="2200" i="1">
                        <a:latin typeface="Cambria Math" panose="02040503050406030204" pitchFamily="18" charset="0"/>
                      </a:rPr>
                      <m:t>2∨</m:t>
                    </m:r>
                    <m:r>
                      <a:rPr lang="en-US" sz="2200" i="1">
                        <a:latin typeface="Cambria Math" panose="02040503050406030204" pitchFamily="18" charset="0"/>
                      </a:rPr>
                      <m:t>𝑃𝐵</m:t>
                    </m:r>
                    <m:r>
                      <a:rPr lang="en-US" sz="2200" i="1">
                        <a:latin typeface="Cambria Math" panose="02040503050406030204" pitchFamily="18" charset="0"/>
                      </a:rPr>
                      <m:t>1</m:t>
                    </m:r>
                  </m:oMath>
                </a14:m>
                <a:endParaRPr lang="en-US" sz="2200" dirty="0">
                  <a:latin typeface="Helvetica" pitchFamily="2" charset="0"/>
                </a:endParaRPr>
              </a:p>
              <a:p>
                <a:pPr lvl="1"/>
                <a14:m>
                  <m:oMath xmlns:m="http://schemas.openxmlformats.org/officeDocument/2006/math">
                    <m:r>
                      <a:rPr lang="en-US" sz="2200" i="1">
                        <a:latin typeface="Cambria Math" panose="02040503050406030204" pitchFamily="18" charset="0"/>
                      </a:rPr>
                      <m:t>𝐵𝐵</m:t>
                    </m:r>
                    <m:r>
                      <a:rPr lang="en-US" sz="2200" i="1">
                        <a:latin typeface="Cambria Math" panose="02040503050406030204" pitchFamily="18" charset="0"/>
                      </a:rPr>
                      <m:t>1</m:t>
                    </m:r>
                    <m:r>
                      <a:rPr lang="en-US" sz="2200" i="1">
                        <a:latin typeface="Cambria Math" panose="02040503050406030204" pitchFamily="18" charset="0"/>
                      </a:rPr>
                      <m:t>↔</m:t>
                    </m:r>
                    <m:r>
                      <a:rPr lang="en-US" sz="2200" i="1">
                        <a:latin typeface="Cambria Math" panose="02040503050406030204" pitchFamily="18" charset="0"/>
                      </a:rPr>
                      <m:t>𝑃𝐵</m:t>
                    </m:r>
                    <m:r>
                      <a:rPr lang="en-US" sz="2200" i="1">
                        <a:latin typeface="Cambria Math" panose="02040503050406030204" pitchFamily="18" charset="0"/>
                      </a:rPr>
                      <m:t>2∨</m:t>
                    </m:r>
                    <m:r>
                      <a:rPr lang="en-US" sz="2200" i="1">
                        <a:latin typeface="Cambria Math" panose="02040503050406030204" pitchFamily="18" charset="0"/>
                      </a:rPr>
                      <m:t>𝑃𝐶</m:t>
                    </m:r>
                    <m:r>
                      <a:rPr lang="en-US" sz="2200" i="1">
                        <a:latin typeface="Cambria Math" panose="02040503050406030204" pitchFamily="18" charset="0"/>
                      </a:rPr>
                      <m:t>1</m:t>
                    </m:r>
                  </m:oMath>
                </a14:m>
                <a:endParaRPr lang="en-US" sz="2200" dirty="0">
                  <a:latin typeface="Helvetica" pitchFamily="2" charset="0"/>
                </a:endParaRPr>
              </a:p>
              <a:p>
                <a:endParaRPr lang="en-US" sz="2400" dirty="0">
                  <a:latin typeface="Helvetica" pitchFamily="2" charset="0"/>
                </a:endParaRPr>
              </a:p>
              <a:p>
                <a:r>
                  <a:rPr lang="en-US" sz="2400" dirty="0">
                    <a:latin typeface="Helvetica" pitchFamily="2" charset="0"/>
                  </a:rPr>
                  <a:t>Remember: </a:t>
                </a:r>
                <a14:m>
                  <m:oMath xmlns:m="http://schemas.openxmlformats.org/officeDocument/2006/math">
                    <m:r>
                      <a:rPr lang="en-US" sz="2400">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  </m:t>
                    </m:r>
                    <m:r>
                      <a:rPr lang="en-US" sz="2400" i="1">
                        <a:latin typeface="Cambria Math" panose="02040503050406030204" pitchFamily="18" charset="0"/>
                      </a:rPr>
                      <m:t>↔</m:t>
                    </m:r>
                    <m:r>
                      <a:rPr lang="en-US" sz="2400" i="1">
                        <a:latin typeface="Cambria Math" panose="02040503050406030204" pitchFamily="18" charset="0"/>
                      </a:rPr>
                      <m:t>  ((</m:t>
                    </m:r>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oMath>
                </a14:m>
                <a:endParaRPr lang="en-US" sz="2400" dirty="0">
                  <a:latin typeface="Helvetica" pitchFamily="2" charset="0"/>
                </a:endParaRPr>
              </a:p>
              <a:p>
                <a:pPr lvl="1"/>
                <a:endParaRPr lang="en-US" sz="2200" dirty="0">
                  <a:latin typeface="Helvetica" pitchFamily="2" charset="0"/>
                </a:endParaRPr>
              </a:p>
              <a:p>
                <a:pPr marL="0" indent="0">
                  <a:buNone/>
                </a:pPr>
                <a:endParaRPr lang="en-US" sz="2200" dirty="0">
                  <a:latin typeface="Helvetica" pitchFamily="2" charset="0"/>
                </a:endParaRP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3" y="2145983"/>
                <a:ext cx="10225087" cy="3849624"/>
              </a:xfrm>
              <a:blipFill>
                <a:blip r:embed="rId3"/>
                <a:stretch>
                  <a:fillRect l="-74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FC94E0A-D039-2F4D-B004-3424E5468DA0}"/>
              </a:ext>
            </a:extLst>
          </p:cNvPr>
          <p:cNvSpPr txBox="1"/>
          <p:nvPr/>
        </p:nvSpPr>
        <p:spPr>
          <a:xfrm>
            <a:off x="8143875" y="1526091"/>
            <a:ext cx="3300412" cy="369332"/>
          </a:xfrm>
          <a:prstGeom prst="rect">
            <a:avLst/>
          </a:prstGeom>
          <a:noFill/>
        </p:spPr>
        <p:txBody>
          <a:bodyPr wrap="square" rtlCol="0">
            <a:spAutoFit/>
          </a:bodyPr>
          <a:lstStyle/>
          <a:p>
            <a:r>
              <a:rPr lang="en-US" dirty="0">
                <a:latin typeface="Helvetica" pitchFamily="2" charset="0"/>
              </a:rPr>
              <a:t>We recall a helpful rule…</a:t>
            </a:r>
          </a:p>
        </p:txBody>
      </p:sp>
    </p:spTree>
    <p:extLst>
      <p:ext uri="{BB962C8B-B14F-4D97-AF65-F5344CB8AC3E}">
        <p14:creationId xmlns:p14="http://schemas.microsoft.com/office/powerpoint/2010/main" val="21221400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Wumpus in CNF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3" y="2145983"/>
                <a:ext cx="9115425" cy="3849624"/>
              </a:xfrm>
            </p:spPr>
            <p:txBody>
              <a:bodyPr>
                <a:normAutofit/>
              </a:bodyPr>
              <a:lstStyle/>
              <a:p>
                <a:r>
                  <a:rPr lang="en-US" sz="2400" b="1" dirty="0">
                    <a:latin typeface="Helvetica" pitchFamily="2" charset="0"/>
                  </a:rPr>
                  <a:t>Knowledge Base:</a:t>
                </a:r>
              </a:p>
              <a:p>
                <a:pPr lvl="1"/>
                <a14:m>
                  <m:oMath xmlns:m="http://schemas.openxmlformats.org/officeDocument/2006/math">
                    <m:r>
                      <a:rPr lang="en-US" sz="2200" i="1">
                        <a:latin typeface="Cambria Math" panose="02040503050406030204" pitchFamily="18" charset="0"/>
                      </a:rPr>
                      <m:t>𝐵𝐴</m:t>
                    </m:r>
                    <m:r>
                      <a:rPr lang="en-US" sz="2200" i="1">
                        <a:latin typeface="Cambria Math" panose="02040503050406030204" pitchFamily="18" charset="0"/>
                      </a:rPr>
                      <m:t>1→</m:t>
                    </m:r>
                    <m:r>
                      <a:rPr lang="en-US" sz="2200" i="1">
                        <a:latin typeface="Cambria Math" panose="02040503050406030204" pitchFamily="18" charset="0"/>
                      </a:rPr>
                      <m:t>𝑃𝐴</m:t>
                    </m:r>
                    <m:r>
                      <a:rPr lang="en-US" sz="2200" i="1">
                        <a:latin typeface="Cambria Math" panose="02040503050406030204" pitchFamily="18" charset="0"/>
                      </a:rPr>
                      <m:t>2∨</m:t>
                    </m:r>
                    <m:r>
                      <a:rPr lang="en-US" sz="2200" i="1">
                        <a:latin typeface="Cambria Math" panose="02040503050406030204" pitchFamily="18" charset="0"/>
                      </a:rPr>
                      <m:t>𝑃𝐵</m:t>
                    </m:r>
                    <m:r>
                      <a:rPr lang="en-US" sz="2200" i="1">
                        <a:latin typeface="Cambria Math" panose="02040503050406030204" pitchFamily="18" charset="0"/>
                      </a:rPr>
                      <m:t>1</m:t>
                    </m:r>
                  </m:oMath>
                </a14:m>
                <a:endParaRPr lang="en-US" sz="2200" dirty="0"/>
              </a:p>
              <a:p>
                <a:pPr lvl="1"/>
                <a14:m>
                  <m:oMath xmlns:m="http://schemas.openxmlformats.org/officeDocument/2006/math">
                    <m:r>
                      <a:rPr lang="en-US" sz="2200" i="1">
                        <a:latin typeface="Cambria Math" panose="02040503050406030204" pitchFamily="18" charset="0"/>
                      </a:rPr>
                      <m:t>𝑃𝐴</m:t>
                    </m:r>
                    <m:r>
                      <a:rPr lang="en-US" sz="2200" i="1">
                        <a:latin typeface="Cambria Math" panose="02040503050406030204" pitchFamily="18" charset="0"/>
                      </a:rPr>
                      <m:t>2∨</m:t>
                    </m:r>
                    <m:r>
                      <a:rPr lang="en-US" sz="2200" i="1">
                        <a:latin typeface="Cambria Math" panose="02040503050406030204" pitchFamily="18" charset="0"/>
                      </a:rPr>
                      <m:t>𝑃𝐵</m:t>
                    </m:r>
                    <m:r>
                      <a:rPr lang="en-US" sz="2200" i="1">
                        <a:latin typeface="Cambria Math" panose="02040503050406030204" pitchFamily="18" charset="0"/>
                      </a:rPr>
                      <m:t>1→</m:t>
                    </m:r>
                    <m:r>
                      <a:rPr lang="en-US" sz="2200" i="1">
                        <a:latin typeface="Cambria Math" panose="02040503050406030204" pitchFamily="18" charset="0"/>
                      </a:rPr>
                      <m:t>𝐵𝐴</m:t>
                    </m:r>
                    <m:r>
                      <a:rPr lang="en-US" sz="2200" i="1">
                        <a:latin typeface="Cambria Math" panose="02040503050406030204" pitchFamily="18" charset="0"/>
                      </a:rPr>
                      <m:t>1</m:t>
                    </m:r>
                  </m:oMath>
                </a14:m>
                <a:endParaRPr lang="en-US" sz="2200" dirty="0"/>
              </a:p>
              <a:p>
                <a:pPr lvl="1"/>
                <a14:m>
                  <m:oMath xmlns:m="http://schemas.openxmlformats.org/officeDocument/2006/math">
                    <m:r>
                      <a:rPr lang="en-US" sz="2200" i="1">
                        <a:latin typeface="Cambria Math" panose="02040503050406030204" pitchFamily="18" charset="0"/>
                      </a:rPr>
                      <m:t>𝐵𝐵</m:t>
                    </m:r>
                    <m:r>
                      <a:rPr lang="en-US" sz="2200" i="1">
                        <a:latin typeface="Cambria Math" panose="02040503050406030204" pitchFamily="18" charset="0"/>
                      </a:rPr>
                      <m:t>1→</m:t>
                    </m:r>
                    <m:r>
                      <a:rPr lang="en-US" sz="2200" i="1">
                        <a:latin typeface="Cambria Math" panose="02040503050406030204" pitchFamily="18" charset="0"/>
                      </a:rPr>
                      <m:t>𝑃𝐵</m:t>
                    </m:r>
                    <m:r>
                      <a:rPr lang="en-US" sz="2200" i="1">
                        <a:latin typeface="Cambria Math" panose="02040503050406030204" pitchFamily="18" charset="0"/>
                      </a:rPr>
                      <m:t>2∨</m:t>
                    </m:r>
                    <m:r>
                      <a:rPr lang="en-US" sz="2200" i="1">
                        <a:latin typeface="Cambria Math" panose="02040503050406030204" pitchFamily="18" charset="0"/>
                      </a:rPr>
                      <m:t>𝑃𝐶</m:t>
                    </m:r>
                    <m:r>
                      <a:rPr lang="en-US" sz="2200" i="1">
                        <a:latin typeface="Cambria Math" panose="02040503050406030204" pitchFamily="18" charset="0"/>
                      </a:rPr>
                      <m:t>1</m:t>
                    </m:r>
                  </m:oMath>
                </a14:m>
                <a:endParaRPr lang="en-US" sz="2200" dirty="0"/>
              </a:p>
              <a:p>
                <a:pPr lvl="1"/>
                <a14:m>
                  <m:oMath xmlns:m="http://schemas.openxmlformats.org/officeDocument/2006/math">
                    <m:r>
                      <a:rPr lang="en-US" sz="2200" i="1">
                        <a:latin typeface="Cambria Math" panose="02040503050406030204" pitchFamily="18" charset="0"/>
                      </a:rPr>
                      <m:t>𝑃𝐵</m:t>
                    </m:r>
                    <m:r>
                      <a:rPr lang="en-US" sz="2200" i="1">
                        <a:latin typeface="Cambria Math" panose="02040503050406030204" pitchFamily="18" charset="0"/>
                      </a:rPr>
                      <m:t>2∨</m:t>
                    </m:r>
                    <m:r>
                      <a:rPr lang="en-US" sz="2200" i="1">
                        <a:latin typeface="Cambria Math" panose="02040503050406030204" pitchFamily="18" charset="0"/>
                      </a:rPr>
                      <m:t>𝑃𝐶</m:t>
                    </m:r>
                    <m:r>
                      <a:rPr lang="en-US" sz="2200" i="1">
                        <a:latin typeface="Cambria Math" panose="02040503050406030204" pitchFamily="18" charset="0"/>
                      </a:rPr>
                      <m:t>1→</m:t>
                    </m:r>
                    <m:r>
                      <a:rPr lang="en-US" sz="2200" i="1">
                        <a:latin typeface="Cambria Math" panose="02040503050406030204" pitchFamily="18" charset="0"/>
                      </a:rPr>
                      <m:t>𝐵𝐵</m:t>
                    </m:r>
                    <m:r>
                      <a:rPr lang="en-US" sz="2200" i="1">
                        <a:latin typeface="Cambria Math" panose="02040503050406030204" pitchFamily="18" charset="0"/>
                      </a:rPr>
                      <m:t>1</m:t>
                    </m:r>
                  </m:oMath>
                </a14:m>
                <a:endParaRPr lang="en-US" sz="2200" dirty="0"/>
              </a:p>
              <a:p>
                <a:endParaRPr lang="en-US" sz="2400" dirty="0">
                  <a:latin typeface="Helvetica" pitchFamily="2" charset="0"/>
                </a:endParaRPr>
              </a:p>
              <a:p>
                <a:pPr lvl="1"/>
                <a:endParaRPr lang="en-US" sz="2200" dirty="0">
                  <a:latin typeface="Helvetica" pitchFamily="2" charset="0"/>
                </a:endParaRPr>
              </a:p>
              <a:p>
                <a:pPr marL="0" indent="0">
                  <a:buNone/>
                </a:pPr>
                <a:endParaRPr lang="en-US" sz="2200" dirty="0">
                  <a:latin typeface="Helvetica" pitchFamily="2" charset="0"/>
                </a:endParaRP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3" y="2145983"/>
                <a:ext cx="9115425" cy="3849624"/>
              </a:xfrm>
              <a:blipFill>
                <a:blip r:embed="rId3"/>
                <a:stretch>
                  <a:fillRect l="-83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6015230-0A04-E94E-BCA1-C6E9105AE525}"/>
              </a:ext>
            </a:extLst>
          </p:cNvPr>
          <p:cNvSpPr txBox="1"/>
          <p:nvPr/>
        </p:nvSpPr>
        <p:spPr>
          <a:xfrm>
            <a:off x="8072438" y="1644862"/>
            <a:ext cx="3300412" cy="2585323"/>
          </a:xfrm>
          <a:prstGeom prst="rect">
            <a:avLst/>
          </a:prstGeom>
          <a:noFill/>
        </p:spPr>
        <p:txBody>
          <a:bodyPr wrap="square" rtlCol="0">
            <a:spAutoFit/>
          </a:bodyPr>
          <a:lstStyle/>
          <a:p>
            <a:r>
              <a:rPr lang="en-US" dirty="0">
                <a:latin typeface="Helvetica" pitchFamily="2" charset="0"/>
              </a:rPr>
              <a:t>And apply it to turn our two statements into four.</a:t>
            </a:r>
          </a:p>
          <a:p>
            <a:endParaRPr lang="en-US" dirty="0">
              <a:latin typeface="Helvetica" pitchFamily="2" charset="0"/>
            </a:endParaRPr>
          </a:p>
          <a:p>
            <a:r>
              <a:rPr lang="en-US" dirty="0">
                <a:latin typeface="Helvetica" pitchFamily="2" charset="0"/>
              </a:rPr>
              <a:t>(You can think of all of these bullet points as being ANDed together).</a:t>
            </a:r>
          </a:p>
          <a:p>
            <a:endParaRPr lang="en-US" dirty="0">
              <a:latin typeface="Helvetica" pitchFamily="2" charset="0"/>
            </a:endParaRPr>
          </a:p>
          <a:p>
            <a:r>
              <a:rPr lang="en-US" dirty="0">
                <a:latin typeface="Helvetica" pitchFamily="2" charset="0"/>
              </a:rPr>
              <a:t>We still have a lot of “implies” operators however…</a:t>
            </a:r>
          </a:p>
        </p:txBody>
      </p:sp>
    </p:spTree>
    <p:extLst>
      <p:ext uri="{BB962C8B-B14F-4D97-AF65-F5344CB8AC3E}">
        <p14:creationId xmlns:p14="http://schemas.microsoft.com/office/powerpoint/2010/main" val="631379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Logic Review Recap -- Predicate Logic</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103120"/>
            <a:ext cx="10058400" cy="3849624"/>
          </a:xfrm>
        </p:spPr>
        <p:txBody>
          <a:bodyPr>
            <a:normAutofit fontScale="92500"/>
          </a:bodyPr>
          <a:lstStyle/>
          <a:p>
            <a:r>
              <a:rPr lang="en-US" sz="2400" dirty="0">
                <a:latin typeface="Helvetica" pitchFamily="2" charset="0"/>
              </a:rPr>
              <a:t>Predicate logic gave us the ability to reason about </a:t>
            </a:r>
            <a:r>
              <a:rPr lang="en-US" sz="2400" b="1" dirty="0">
                <a:latin typeface="Helvetica" pitchFamily="2" charset="0"/>
              </a:rPr>
              <a:t>statements</a:t>
            </a:r>
            <a:r>
              <a:rPr lang="en-US" sz="2400" dirty="0">
                <a:latin typeface="Helvetica" pitchFamily="2" charset="0"/>
              </a:rPr>
              <a:t> that pertained to “things” (i.e., </a:t>
            </a:r>
            <a:r>
              <a:rPr lang="en-US" sz="2400" b="1" dirty="0">
                <a:latin typeface="Helvetica" pitchFamily="2" charset="0"/>
              </a:rPr>
              <a:t>terms</a:t>
            </a:r>
            <a:r>
              <a:rPr lang="en-US" sz="2400" dirty="0">
                <a:latin typeface="Helvetica" pitchFamily="2" charset="0"/>
              </a:rPr>
              <a:t>).</a:t>
            </a:r>
          </a:p>
          <a:p>
            <a:r>
              <a:rPr lang="en-US" sz="2400" dirty="0">
                <a:latin typeface="Helvetica" pitchFamily="2" charset="0"/>
              </a:rPr>
              <a:t>In predicate logic, we construct statements by applying </a:t>
            </a:r>
            <a:r>
              <a:rPr lang="en-US" sz="2400" b="1" dirty="0">
                <a:latin typeface="Helvetica" pitchFamily="2" charset="0"/>
              </a:rPr>
              <a:t>predicates</a:t>
            </a:r>
            <a:r>
              <a:rPr lang="en-US" sz="2400" dirty="0">
                <a:latin typeface="Helvetica" pitchFamily="2" charset="0"/>
              </a:rPr>
              <a:t> to terms.</a:t>
            </a:r>
          </a:p>
          <a:p>
            <a:endParaRPr lang="en-US" sz="2400" dirty="0">
              <a:latin typeface="Helvetica" pitchFamily="2" charset="0"/>
            </a:endParaRPr>
          </a:p>
          <a:p>
            <a:r>
              <a:rPr lang="en-US" sz="2400" dirty="0">
                <a:latin typeface="Helvetica" pitchFamily="2" charset="0"/>
              </a:rPr>
              <a:t>A predicate is a relationship between two terms, or a property of a single term.</a:t>
            </a:r>
          </a:p>
          <a:p>
            <a:pPr lvl="1"/>
            <a:r>
              <a:rPr lang="en-US" sz="2000" dirty="0">
                <a:latin typeface="Helvetica" pitchFamily="2" charset="0"/>
              </a:rPr>
              <a:t>E.g., </a:t>
            </a:r>
            <a:r>
              <a:rPr lang="en-US" sz="2000" i="1" dirty="0">
                <a:latin typeface="Helvetica" pitchFamily="2" charset="0"/>
              </a:rPr>
              <a:t>Brother(Richard, John)</a:t>
            </a:r>
            <a:r>
              <a:rPr lang="en-US" sz="2000" dirty="0">
                <a:latin typeface="Helvetica" pitchFamily="2" charset="0"/>
              </a:rPr>
              <a:t> – “Richard is the brother of John” – Richard and John are terms, Brother is a predicate representing a binary relation.</a:t>
            </a:r>
          </a:p>
          <a:p>
            <a:pPr lvl="1"/>
            <a:r>
              <a:rPr lang="en-US" sz="2000" dirty="0">
                <a:latin typeface="Helvetica" pitchFamily="2" charset="0"/>
              </a:rPr>
              <a:t>E.g., </a:t>
            </a:r>
            <a:r>
              <a:rPr lang="en-US" sz="2000" i="1" dirty="0">
                <a:latin typeface="Helvetica" pitchFamily="2" charset="0"/>
              </a:rPr>
              <a:t>King(John) </a:t>
            </a:r>
            <a:r>
              <a:rPr lang="en-US" sz="2000" dirty="0">
                <a:latin typeface="Helvetica" pitchFamily="2" charset="0"/>
              </a:rPr>
              <a:t>– “John is King” – John is a Term, King is a predicate for a unary relation (property)</a:t>
            </a:r>
          </a:p>
        </p:txBody>
      </p:sp>
    </p:spTree>
    <p:extLst>
      <p:ext uri="{BB962C8B-B14F-4D97-AF65-F5344CB8AC3E}">
        <p14:creationId xmlns:p14="http://schemas.microsoft.com/office/powerpoint/2010/main" val="20413191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Wumpus in CNF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3" y="2145983"/>
                <a:ext cx="9115425" cy="3849624"/>
              </a:xfrm>
            </p:spPr>
            <p:txBody>
              <a:bodyPr>
                <a:normAutofit/>
              </a:bodyPr>
              <a:lstStyle/>
              <a:p>
                <a:r>
                  <a:rPr lang="en-US" sz="2400" b="1" dirty="0">
                    <a:latin typeface="Helvetica" pitchFamily="2" charset="0"/>
                  </a:rPr>
                  <a:t>Knowledge Base:</a:t>
                </a:r>
              </a:p>
              <a:p>
                <a:pPr lvl="1"/>
                <a14:m>
                  <m:oMath xmlns:m="http://schemas.openxmlformats.org/officeDocument/2006/math">
                    <m:r>
                      <a:rPr lang="en-US" sz="2200" i="1">
                        <a:latin typeface="Cambria Math" panose="02040503050406030204" pitchFamily="18" charset="0"/>
                      </a:rPr>
                      <m:t>𝐵𝐴</m:t>
                    </m:r>
                    <m:r>
                      <a:rPr lang="en-US" sz="2200" i="1">
                        <a:latin typeface="Cambria Math" panose="02040503050406030204" pitchFamily="18" charset="0"/>
                      </a:rPr>
                      <m:t>1→</m:t>
                    </m:r>
                    <m:r>
                      <a:rPr lang="en-US" sz="2200" i="1">
                        <a:latin typeface="Cambria Math" panose="02040503050406030204" pitchFamily="18" charset="0"/>
                      </a:rPr>
                      <m:t>𝑃𝐴</m:t>
                    </m:r>
                    <m:r>
                      <a:rPr lang="en-US" sz="2200" i="1">
                        <a:latin typeface="Cambria Math" panose="02040503050406030204" pitchFamily="18" charset="0"/>
                      </a:rPr>
                      <m:t>2∨</m:t>
                    </m:r>
                    <m:r>
                      <a:rPr lang="en-US" sz="2200" i="1">
                        <a:latin typeface="Cambria Math" panose="02040503050406030204" pitchFamily="18" charset="0"/>
                      </a:rPr>
                      <m:t>𝑃𝐵</m:t>
                    </m:r>
                    <m:r>
                      <a:rPr lang="en-US" sz="2200" i="1">
                        <a:latin typeface="Cambria Math" panose="02040503050406030204" pitchFamily="18" charset="0"/>
                      </a:rPr>
                      <m:t>1</m:t>
                    </m:r>
                  </m:oMath>
                </a14:m>
                <a:endParaRPr lang="en-US" sz="2200" dirty="0"/>
              </a:p>
              <a:p>
                <a:pPr lvl="1"/>
                <a14:m>
                  <m:oMath xmlns:m="http://schemas.openxmlformats.org/officeDocument/2006/math">
                    <m:r>
                      <a:rPr lang="en-US" sz="2200" i="1">
                        <a:latin typeface="Cambria Math" panose="02040503050406030204" pitchFamily="18" charset="0"/>
                      </a:rPr>
                      <m:t>𝑃𝐴</m:t>
                    </m:r>
                    <m:r>
                      <a:rPr lang="en-US" sz="2200" i="1">
                        <a:latin typeface="Cambria Math" panose="02040503050406030204" pitchFamily="18" charset="0"/>
                      </a:rPr>
                      <m:t>2∨</m:t>
                    </m:r>
                    <m:r>
                      <a:rPr lang="en-US" sz="2200" i="1">
                        <a:latin typeface="Cambria Math" panose="02040503050406030204" pitchFamily="18" charset="0"/>
                      </a:rPr>
                      <m:t>𝑃𝐵</m:t>
                    </m:r>
                    <m:r>
                      <a:rPr lang="en-US" sz="2200" i="1">
                        <a:latin typeface="Cambria Math" panose="02040503050406030204" pitchFamily="18" charset="0"/>
                      </a:rPr>
                      <m:t>1→</m:t>
                    </m:r>
                    <m:r>
                      <a:rPr lang="en-US" sz="2200" i="1">
                        <a:latin typeface="Cambria Math" panose="02040503050406030204" pitchFamily="18" charset="0"/>
                      </a:rPr>
                      <m:t>𝐵𝐴</m:t>
                    </m:r>
                    <m:r>
                      <a:rPr lang="en-US" sz="2200" i="1">
                        <a:latin typeface="Cambria Math" panose="02040503050406030204" pitchFamily="18" charset="0"/>
                      </a:rPr>
                      <m:t>1</m:t>
                    </m:r>
                  </m:oMath>
                </a14:m>
                <a:endParaRPr lang="en-US" sz="2200" dirty="0"/>
              </a:p>
              <a:p>
                <a:pPr lvl="1"/>
                <a14:m>
                  <m:oMath xmlns:m="http://schemas.openxmlformats.org/officeDocument/2006/math">
                    <m:r>
                      <a:rPr lang="en-US" sz="2200" i="1">
                        <a:latin typeface="Cambria Math" panose="02040503050406030204" pitchFamily="18" charset="0"/>
                      </a:rPr>
                      <m:t>𝐵𝐵</m:t>
                    </m:r>
                    <m:r>
                      <a:rPr lang="en-US" sz="2200" i="1">
                        <a:latin typeface="Cambria Math" panose="02040503050406030204" pitchFamily="18" charset="0"/>
                      </a:rPr>
                      <m:t>1→</m:t>
                    </m:r>
                    <m:r>
                      <a:rPr lang="en-US" sz="2200" i="1">
                        <a:latin typeface="Cambria Math" panose="02040503050406030204" pitchFamily="18" charset="0"/>
                      </a:rPr>
                      <m:t>𝑃𝐵</m:t>
                    </m:r>
                    <m:r>
                      <a:rPr lang="en-US" sz="2200" i="1">
                        <a:latin typeface="Cambria Math" panose="02040503050406030204" pitchFamily="18" charset="0"/>
                      </a:rPr>
                      <m:t>2∨</m:t>
                    </m:r>
                    <m:r>
                      <a:rPr lang="en-US" sz="2200" i="1">
                        <a:latin typeface="Cambria Math" panose="02040503050406030204" pitchFamily="18" charset="0"/>
                      </a:rPr>
                      <m:t>𝑃𝐶</m:t>
                    </m:r>
                    <m:r>
                      <a:rPr lang="en-US" sz="2200" i="1">
                        <a:latin typeface="Cambria Math" panose="02040503050406030204" pitchFamily="18" charset="0"/>
                      </a:rPr>
                      <m:t>1</m:t>
                    </m:r>
                  </m:oMath>
                </a14:m>
                <a:endParaRPr lang="en-US" sz="2200" dirty="0"/>
              </a:p>
              <a:p>
                <a:pPr lvl="1"/>
                <a14:m>
                  <m:oMath xmlns:m="http://schemas.openxmlformats.org/officeDocument/2006/math">
                    <m:r>
                      <a:rPr lang="en-US" sz="2200" i="1">
                        <a:latin typeface="Cambria Math" panose="02040503050406030204" pitchFamily="18" charset="0"/>
                      </a:rPr>
                      <m:t>𝑃𝐵</m:t>
                    </m:r>
                    <m:r>
                      <a:rPr lang="en-US" sz="2200" i="1">
                        <a:latin typeface="Cambria Math" panose="02040503050406030204" pitchFamily="18" charset="0"/>
                      </a:rPr>
                      <m:t>2∨</m:t>
                    </m:r>
                    <m:r>
                      <a:rPr lang="en-US" sz="2200" i="1">
                        <a:latin typeface="Cambria Math" panose="02040503050406030204" pitchFamily="18" charset="0"/>
                      </a:rPr>
                      <m:t>𝑃𝐶</m:t>
                    </m:r>
                    <m:r>
                      <a:rPr lang="en-US" sz="2200" i="1">
                        <a:latin typeface="Cambria Math" panose="02040503050406030204" pitchFamily="18" charset="0"/>
                      </a:rPr>
                      <m:t>1→</m:t>
                    </m:r>
                    <m:r>
                      <a:rPr lang="en-US" sz="2200" i="1">
                        <a:latin typeface="Cambria Math" panose="02040503050406030204" pitchFamily="18" charset="0"/>
                      </a:rPr>
                      <m:t>𝐵𝐵</m:t>
                    </m:r>
                    <m:r>
                      <a:rPr lang="en-US" sz="2200" i="1">
                        <a:latin typeface="Cambria Math" panose="02040503050406030204" pitchFamily="18" charset="0"/>
                      </a:rPr>
                      <m:t>1</m:t>
                    </m:r>
                  </m:oMath>
                </a14:m>
                <a:endParaRPr lang="en-US" sz="2200" dirty="0"/>
              </a:p>
              <a:p>
                <a:pPr lvl="1"/>
                <a:endParaRPr lang="en-US" sz="2200" dirty="0"/>
              </a:p>
              <a:p>
                <a:r>
                  <a:rPr lang="en-US" sz="2400" dirty="0">
                    <a:latin typeface="Helvetica" pitchFamily="2" charset="0"/>
                  </a:rPr>
                  <a:t>Remember: </a:t>
                </a:r>
                <a14:m>
                  <m:oMath xmlns:m="http://schemas.openxmlformats.org/officeDocument/2006/math">
                    <m:r>
                      <a:rPr lang="en-US" sz="2400">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  </m:t>
                    </m:r>
                    <m:r>
                      <a:rPr lang="en-US" sz="2400" i="1">
                        <a:latin typeface="Cambria Math" panose="02040503050406030204" pitchFamily="18" charset="0"/>
                      </a:rPr>
                      <m:t>↔</m:t>
                    </m:r>
                    <m:r>
                      <a:rPr lang="en-US" sz="2400" i="1">
                        <a:latin typeface="Cambria Math" panose="02040503050406030204" pitchFamily="18" charset="0"/>
                      </a:rPr>
                      <m:t>  (¬</m:t>
                    </m:r>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oMath>
                </a14:m>
                <a:endParaRPr lang="en-US" sz="2400" dirty="0">
                  <a:latin typeface="Helvetica" pitchFamily="2" charset="0"/>
                </a:endParaRPr>
              </a:p>
              <a:p>
                <a:endParaRPr lang="en-US" sz="2400" dirty="0"/>
              </a:p>
              <a:p>
                <a:endParaRPr lang="en-US" sz="2400" dirty="0">
                  <a:latin typeface="Helvetica" pitchFamily="2" charset="0"/>
                </a:endParaRPr>
              </a:p>
              <a:p>
                <a:pPr lvl="1"/>
                <a:endParaRPr lang="en-US" sz="2200" dirty="0">
                  <a:latin typeface="Helvetica" pitchFamily="2" charset="0"/>
                </a:endParaRPr>
              </a:p>
              <a:p>
                <a:pPr marL="0" indent="0">
                  <a:buNone/>
                </a:pPr>
                <a:endParaRPr lang="en-US" sz="2200" dirty="0">
                  <a:latin typeface="Helvetica" pitchFamily="2" charset="0"/>
                </a:endParaRP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3" y="2145983"/>
                <a:ext cx="9115425" cy="3849624"/>
              </a:xfrm>
              <a:blipFill>
                <a:blip r:embed="rId3"/>
                <a:stretch>
                  <a:fillRect l="-83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6015230-0A04-E94E-BCA1-C6E9105AE525}"/>
              </a:ext>
            </a:extLst>
          </p:cNvPr>
          <p:cNvSpPr txBox="1"/>
          <p:nvPr/>
        </p:nvSpPr>
        <p:spPr>
          <a:xfrm>
            <a:off x="8072438" y="1644862"/>
            <a:ext cx="3300412" cy="646331"/>
          </a:xfrm>
          <a:prstGeom prst="rect">
            <a:avLst/>
          </a:prstGeom>
          <a:noFill/>
        </p:spPr>
        <p:txBody>
          <a:bodyPr wrap="square" rtlCol="0">
            <a:spAutoFit/>
          </a:bodyPr>
          <a:lstStyle/>
          <a:p>
            <a:r>
              <a:rPr lang="en-US" dirty="0">
                <a:latin typeface="Helvetica" pitchFamily="2" charset="0"/>
              </a:rPr>
              <a:t>But we have another helpful rule!</a:t>
            </a:r>
          </a:p>
        </p:txBody>
      </p:sp>
    </p:spTree>
    <p:extLst>
      <p:ext uri="{BB962C8B-B14F-4D97-AF65-F5344CB8AC3E}">
        <p14:creationId xmlns:p14="http://schemas.microsoft.com/office/powerpoint/2010/main" val="29666242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Wumpus in CNF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3" y="2145983"/>
                <a:ext cx="9115425" cy="3849624"/>
              </a:xfrm>
            </p:spPr>
            <p:txBody>
              <a:bodyPr>
                <a:normAutofit/>
              </a:bodyPr>
              <a:lstStyle/>
              <a:p>
                <a:r>
                  <a:rPr lang="en-US" sz="2400" b="1" dirty="0">
                    <a:latin typeface="Helvetica" pitchFamily="2" charset="0"/>
                  </a:rPr>
                  <a:t>Knowledge Base:</a:t>
                </a:r>
              </a:p>
              <a:p>
                <a:pPr lvl="1"/>
                <a14:m>
                  <m:oMath xmlns:m="http://schemas.openxmlformats.org/officeDocument/2006/math">
                    <m:r>
                      <a:rPr lang="en-US" sz="2200" i="1">
                        <a:latin typeface="Cambria Math" panose="02040503050406030204" pitchFamily="18" charset="0"/>
                      </a:rPr>
                      <m:t>¬</m:t>
                    </m:r>
                    <m:r>
                      <a:rPr lang="en-US" sz="2200" i="1">
                        <a:latin typeface="Cambria Math" panose="02040503050406030204" pitchFamily="18" charset="0"/>
                      </a:rPr>
                      <m:t>𝐵𝐴</m:t>
                    </m:r>
                    <m:r>
                      <a:rPr lang="en-US" sz="2200" i="1">
                        <a:latin typeface="Cambria Math" panose="02040503050406030204" pitchFamily="18" charset="0"/>
                      </a:rPr>
                      <m:t>1∨(</m:t>
                    </m:r>
                    <m:r>
                      <a:rPr lang="en-US" sz="2200" i="1">
                        <a:latin typeface="Cambria Math" panose="02040503050406030204" pitchFamily="18" charset="0"/>
                      </a:rPr>
                      <m:t>𝑃𝐴</m:t>
                    </m:r>
                    <m:r>
                      <a:rPr lang="en-US" sz="2200" i="1">
                        <a:latin typeface="Cambria Math" panose="02040503050406030204" pitchFamily="18" charset="0"/>
                      </a:rPr>
                      <m:t>2∨</m:t>
                    </m:r>
                    <m:r>
                      <a:rPr lang="en-US" sz="2200" i="1">
                        <a:latin typeface="Cambria Math" panose="02040503050406030204" pitchFamily="18" charset="0"/>
                      </a:rPr>
                      <m:t>𝑃𝐵</m:t>
                    </m:r>
                    <m:r>
                      <a:rPr lang="en-US" sz="2200" i="1">
                        <a:latin typeface="Cambria Math" panose="02040503050406030204" pitchFamily="18" charset="0"/>
                      </a:rPr>
                      <m:t>1)</m:t>
                    </m:r>
                  </m:oMath>
                </a14:m>
                <a:endParaRPr lang="en-US" sz="2200" dirty="0">
                  <a:latin typeface="Helvetica" pitchFamily="2" charset="0"/>
                </a:endParaRPr>
              </a:p>
              <a:p>
                <a:pPr lvl="1"/>
                <a14:m>
                  <m:oMath xmlns:m="http://schemas.openxmlformats.org/officeDocument/2006/math">
                    <m:r>
                      <a:rPr lang="en-US" sz="2200" i="1">
                        <a:latin typeface="Cambria Math" panose="02040503050406030204" pitchFamily="18" charset="0"/>
                      </a:rPr>
                      <m:t>¬</m:t>
                    </m:r>
                    <m:d>
                      <m:dPr>
                        <m:ctrlPr>
                          <a:rPr lang="en-US" sz="2200" i="1">
                            <a:latin typeface="Cambria Math" panose="02040503050406030204" pitchFamily="18" charset="0"/>
                          </a:rPr>
                        </m:ctrlPr>
                      </m:dPr>
                      <m:e>
                        <m:r>
                          <a:rPr lang="en-US" sz="2200" i="1">
                            <a:latin typeface="Cambria Math" panose="02040503050406030204" pitchFamily="18" charset="0"/>
                          </a:rPr>
                          <m:t>𝑃𝐴</m:t>
                        </m:r>
                        <m:r>
                          <a:rPr lang="en-US" sz="2200" i="1">
                            <a:latin typeface="Cambria Math" panose="02040503050406030204" pitchFamily="18" charset="0"/>
                          </a:rPr>
                          <m:t>2∨</m:t>
                        </m:r>
                        <m:r>
                          <a:rPr lang="en-US" sz="2200" i="1">
                            <a:latin typeface="Cambria Math" panose="02040503050406030204" pitchFamily="18" charset="0"/>
                          </a:rPr>
                          <m:t>𝑃𝐵</m:t>
                        </m:r>
                        <m:r>
                          <a:rPr lang="en-US" sz="2200" i="1">
                            <a:latin typeface="Cambria Math" panose="02040503050406030204" pitchFamily="18" charset="0"/>
                          </a:rPr>
                          <m:t>1</m:t>
                        </m:r>
                      </m:e>
                    </m:d>
                    <m:r>
                      <a:rPr lang="en-US" sz="2200" i="1">
                        <a:latin typeface="Cambria Math" panose="02040503050406030204" pitchFamily="18" charset="0"/>
                      </a:rPr>
                      <m:t>∨</m:t>
                    </m:r>
                    <m:r>
                      <a:rPr lang="en-US" sz="2200" i="1">
                        <a:latin typeface="Cambria Math" panose="02040503050406030204" pitchFamily="18" charset="0"/>
                      </a:rPr>
                      <m:t>𝐵𝐴</m:t>
                    </m:r>
                    <m:r>
                      <a:rPr lang="en-US" sz="2200" i="1">
                        <a:latin typeface="Cambria Math" panose="02040503050406030204" pitchFamily="18" charset="0"/>
                      </a:rPr>
                      <m:t>1</m:t>
                    </m:r>
                  </m:oMath>
                </a14:m>
                <a:endParaRPr lang="en-US" sz="2200" dirty="0">
                  <a:latin typeface="Helvetica" pitchFamily="2" charset="0"/>
                </a:endParaRPr>
              </a:p>
              <a:p>
                <a:pPr lvl="1"/>
                <a14:m>
                  <m:oMath xmlns:m="http://schemas.openxmlformats.org/officeDocument/2006/math">
                    <m:r>
                      <a:rPr lang="en-US" sz="2200" i="1">
                        <a:latin typeface="Cambria Math" panose="02040503050406030204" pitchFamily="18" charset="0"/>
                      </a:rPr>
                      <m:t>¬</m:t>
                    </m:r>
                    <m:r>
                      <a:rPr lang="en-US" sz="2200" i="1">
                        <a:latin typeface="Cambria Math" panose="02040503050406030204" pitchFamily="18" charset="0"/>
                      </a:rPr>
                      <m:t>𝐵𝐵</m:t>
                    </m:r>
                    <m:r>
                      <a:rPr lang="en-US" sz="2200" i="1">
                        <a:latin typeface="Cambria Math" panose="02040503050406030204" pitchFamily="18" charset="0"/>
                      </a:rPr>
                      <m:t>1∨(</m:t>
                    </m:r>
                    <m:r>
                      <a:rPr lang="en-US" sz="2200" i="1">
                        <a:latin typeface="Cambria Math" panose="02040503050406030204" pitchFamily="18" charset="0"/>
                      </a:rPr>
                      <m:t>𝑃𝐵</m:t>
                    </m:r>
                    <m:r>
                      <a:rPr lang="en-US" sz="2200" i="1">
                        <a:latin typeface="Cambria Math" panose="02040503050406030204" pitchFamily="18" charset="0"/>
                      </a:rPr>
                      <m:t>2∨</m:t>
                    </m:r>
                    <m:r>
                      <a:rPr lang="en-US" sz="2200" i="1">
                        <a:latin typeface="Cambria Math" panose="02040503050406030204" pitchFamily="18" charset="0"/>
                      </a:rPr>
                      <m:t>𝑃𝐶</m:t>
                    </m:r>
                    <m:r>
                      <a:rPr lang="en-US" sz="2200" i="1">
                        <a:latin typeface="Cambria Math" panose="02040503050406030204" pitchFamily="18" charset="0"/>
                      </a:rPr>
                      <m:t>1)</m:t>
                    </m:r>
                  </m:oMath>
                </a14:m>
                <a:endParaRPr lang="en-US" sz="2200" dirty="0">
                  <a:latin typeface="Helvetica" pitchFamily="2" charset="0"/>
                </a:endParaRPr>
              </a:p>
              <a:p>
                <a:pPr lvl="1"/>
                <a14:m>
                  <m:oMath xmlns:m="http://schemas.openxmlformats.org/officeDocument/2006/math">
                    <m:r>
                      <a:rPr lang="en-US" sz="2200" i="1">
                        <a:latin typeface="Cambria Math" panose="02040503050406030204" pitchFamily="18" charset="0"/>
                      </a:rPr>
                      <m:t>¬</m:t>
                    </m:r>
                    <m:d>
                      <m:dPr>
                        <m:ctrlPr>
                          <a:rPr lang="en-US" sz="2200" i="1">
                            <a:latin typeface="Cambria Math" panose="02040503050406030204" pitchFamily="18" charset="0"/>
                          </a:rPr>
                        </m:ctrlPr>
                      </m:dPr>
                      <m:e>
                        <m:r>
                          <a:rPr lang="en-US" sz="2200" i="1">
                            <a:latin typeface="Cambria Math" panose="02040503050406030204" pitchFamily="18" charset="0"/>
                          </a:rPr>
                          <m:t>𝑃𝐵</m:t>
                        </m:r>
                        <m:r>
                          <a:rPr lang="en-US" sz="2200" i="1">
                            <a:latin typeface="Cambria Math" panose="02040503050406030204" pitchFamily="18" charset="0"/>
                          </a:rPr>
                          <m:t>2∨</m:t>
                        </m:r>
                        <m:r>
                          <a:rPr lang="en-US" sz="2200" i="1">
                            <a:latin typeface="Cambria Math" panose="02040503050406030204" pitchFamily="18" charset="0"/>
                          </a:rPr>
                          <m:t>𝑃𝐶</m:t>
                        </m:r>
                        <m:r>
                          <a:rPr lang="en-US" sz="2200" i="1">
                            <a:latin typeface="Cambria Math" panose="02040503050406030204" pitchFamily="18" charset="0"/>
                          </a:rPr>
                          <m:t>1</m:t>
                        </m:r>
                      </m:e>
                    </m:d>
                    <m:r>
                      <a:rPr lang="en-US" sz="2200" i="1">
                        <a:latin typeface="Cambria Math" panose="02040503050406030204" pitchFamily="18" charset="0"/>
                      </a:rPr>
                      <m:t>∨</m:t>
                    </m:r>
                    <m:r>
                      <a:rPr lang="en-US" sz="2200" i="1">
                        <a:latin typeface="Cambria Math" panose="02040503050406030204" pitchFamily="18" charset="0"/>
                      </a:rPr>
                      <m:t>𝐵𝐵</m:t>
                    </m:r>
                    <m:r>
                      <a:rPr lang="en-US" sz="2200" i="1">
                        <a:latin typeface="Cambria Math" panose="02040503050406030204" pitchFamily="18" charset="0"/>
                      </a:rPr>
                      <m:t>1</m:t>
                    </m:r>
                  </m:oMath>
                </a14:m>
                <a:endParaRPr lang="en-US" sz="2200" dirty="0">
                  <a:latin typeface="Helvetica" pitchFamily="2" charset="0"/>
                </a:endParaRPr>
              </a:p>
              <a:p>
                <a:pPr lvl="1"/>
                <a:endParaRPr lang="en-US" sz="2200" dirty="0"/>
              </a:p>
              <a:p>
                <a:r>
                  <a:rPr lang="en-US" sz="2400" dirty="0">
                    <a:latin typeface="Helvetica" pitchFamily="2" charset="0"/>
                  </a:rPr>
                  <a:t>Remember: </a:t>
                </a:r>
                <a14:m>
                  <m:oMath xmlns:m="http://schemas.openxmlformats.org/officeDocument/2006/math">
                    <m:r>
                      <a:rPr lang="en-US" sz="2400">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  </m:t>
                    </m:r>
                    <m:r>
                      <a:rPr lang="en-US" sz="2400" i="1">
                        <a:latin typeface="Cambria Math" panose="02040503050406030204" pitchFamily="18" charset="0"/>
                      </a:rPr>
                      <m:t>↔</m:t>
                    </m:r>
                    <m:r>
                      <a:rPr lang="en-US" sz="2400" i="1">
                        <a:latin typeface="Cambria Math" panose="02040503050406030204" pitchFamily="18" charset="0"/>
                      </a:rPr>
                      <m:t>  (¬</m:t>
                    </m:r>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oMath>
                </a14:m>
                <a:endParaRPr lang="en-US" sz="2400" dirty="0">
                  <a:latin typeface="Helvetica" pitchFamily="2" charset="0"/>
                </a:endParaRPr>
              </a:p>
              <a:p>
                <a:endParaRPr lang="en-US" sz="2400" dirty="0"/>
              </a:p>
              <a:p>
                <a:endParaRPr lang="en-US" sz="2400" dirty="0">
                  <a:latin typeface="Helvetica" pitchFamily="2" charset="0"/>
                </a:endParaRPr>
              </a:p>
              <a:p>
                <a:pPr lvl="1"/>
                <a:endParaRPr lang="en-US" sz="2200" dirty="0">
                  <a:latin typeface="Helvetica" pitchFamily="2" charset="0"/>
                </a:endParaRPr>
              </a:p>
              <a:p>
                <a:pPr marL="0" indent="0">
                  <a:buNone/>
                </a:pPr>
                <a:endParaRPr lang="en-US" sz="2200" dirty="0">
                  <a:latin typeface="Helvetica" pitchFamily="2" charset="0"/>
                </a:endParaRP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3" y="2145983"/>
                <a:ext cx="9115425" cy="3849624"/>
              </a:xfrm>
              <a:blipFill>
                <a:blip r:embed="rId3"/>
                <a:stretch>
                  <a:fillRect l="-83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6015230-0A04-E94E-BCA1-C6E9105AE525}"/>
              </a:ext>
            </a:extLst>
          </p:cNvPr>
          <p:cNvSpPr txBox="1"/>
          <p:nvPr/>
        </p:nvSpPr>
        <p:spPr>
          <a:xfrm>
            <a:off x="8072438" y="1644862"/>
            <a:ext cx="3300412" cy="2862322"/>
          </a:xfrm>
          <a:prstGeom prst="rect">
            <a:avLst/>
          </a:prstGeom>
          <a:noFill/>
        </p:spPr>
        <p:txBody>
          <a:bodyPr wrap="square" rtlCol="0">
            <a:spAutoFit/>
          </a:bodyPr>
          <a:lstStyle/>
          <a:p>
            <a:r>
              <a:rPr lang="en-US" dirty="0">
                <a:latin typeface="Helvetica" pitchFamily="2" charset="0"/>
              </a:rPr>
              <a:t>Applying it allows us to get rid of all of our implies!</a:t>
            </a:r>
          </a:p>
          <a:p>
            <a:endParaRPr lang="en-US" dirty="0">
              <a:latin typeface="Helvetica" pitchFamily="2" charset="0"/>
            </a:endParaRPr>
          </a:p>
          <a:p>
            <a:r>
              <a:rPr lang="en-US" dirty="0">
                <a:latin typeface="Helvetica" pitchFamily="2" charset="0"/>
              </a:rPr>
              <a:t>We have a couple of sets of ( ) here that I kept just to highlight how we treated multiple propositions AS y, but we can drop some of them!</a:t>
            </a:r>
          </a:p>
          <a:p>
            <a:endParaRPr lang="en-US" dirty="0">
              <a:latin typeface="Helvetica" pitchFamily="2" charset="0"/>
            </a:endParaRPr>
          </a:p>
          <a:p>
            <a:endParaRPr lang="en-US" dirty="0">
              <a:latin typeface="Helvetica" pitchFamily="2" charset="0"/>
            </a:endParaRPr>
          </a:p>
        </p:txBody>
      </p:sp>
    </p:spTree>
    <p:extLst>
      <p:ext uri="{BB962C8B-B14F-4D97-AF65-F5344CB8AC3E}">
        <p14:creationId xmlns:p14="http://schemas.microsoft.com/office/powerpoint/2010/main" val="38378853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Wumpus in CNF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3" y="2145983"/>
                <a:ext cx="9115425" cy="3849624"/>
              </a:xfrm>
            </p:spPr>
            <p:txBody>
              <a:bodyPr>
                <a:normAutofit/>
              </a:bodyPr>
              <a:lstStyle/>
              <a:p>
                <a:r>
                  <a:rPr lang="en-US" sz="2400" b="1" dirty="0">
                    <a:latin typeface="Helvetica" pitchFamily="2" charset="0"/>
                  </a:rPr>
                  <a:t>Knowledge Base:</a:t>
                </a:r>
              </a:p>
              <a:p>
                <a:pPr lvl="1"/>
                <a14:m>
                  <m:oMath xmlns:m="http://schemas.openxmlformats.org/officeDocument/2006/math">
                    <m:r>
                      <a:rPr lang="en-US" sz="2200" i="1">
                        <a:latin typeface="Cambria Math" panose="02040503050406030204" pitchFamily="18" charset="0"/>
                      </a:rPr>
                      <m:t>¬</m:t>
                    </m:r>
                    <m:r>
                      <a:rPr lang="en-US" sz="2200" i="1">
                        <a:latin typeface="Cambria Math" panose="02040503050406030204" pitchFamily="18" charset="0"/>
                      </a:rPr>
                      <m:t>𝐵𝐴</m:t>
                    </m:r>
                    <m:r>
                      <a:rPr lang="en-US" sz="2200" i="1">
                        <a:latin typeface="Cambria Math" panose="02040503050406030204" pitchFamily="18" charset="0"/>
                      </a:rPr>
                      <m:t>1∨</m:t>
                    </m:r>
                    <m:r>
                      <a:rPr lang="en-US" sz="2200" i="1">
                        <a:latin typeface="Cambria Math" panose="02040503050406030204" pitchFamily="18" charset="0"/>
                      </a:rPr>
                      <m:t>𝑃𝐴</m:t>
                    </m:r>
                    <m:r>
                      <a:rPr lang="en-US" sz="2200" i="1">
                        <a:latin typeface="Cambria Math" panose="02040503050406030204" pitchFamily="18" charset="0"/>
                      </a:rPr>
                      <m:t>2∨</m:t>
                    </m:r>
                    <m:r>
                      <a:rPr lang="en-US" sz="2200" i="1">
                        <a:latin typeface="Cambria Math" panose="02040503050406030204" pitchFamily="18" charset="0"/>
                      </a:rPr>
                      <m:t>𝑃𝐵</m:t>
                    </m:r>
                    <m:r>
                      <a:rPr lang="en-US" sz="2200" i="1">
                        <a:latin typeface="Cambria Math" panose="02040503050406030204" pitchFamily="18" charset="0"/>
                      </a:rPr>
                      <m:t>1</m:t>
                    </m:r>
                  </m:oMath>
                </a14:m>
                <a:endParaRPr lang="en-US" sz="2200" dirty="0">
                  <a:latin typeface="Helvetica" pitchFamily="2" charset="0"/>
                </a:endParaRPr>
              </a:p>
              <a:p>
                <a:pPr lvl="1"/>
                <a14:m>
                  <m:oMath xmlns:m="http://schemas.openxmlformats.org/officeDocument/2006/math">
                    <m:r>
                      <a:rPr lang="en-US" sz="2200" i="1">
                        <a:latin typeface="Cambria Math" panose="02040503050406030204" pitchFamily="18" charset="0"/>
                      </a:rPr>
                      <m:t>¬</m:t>
                    </m:r>
                    <m:d>
                      <m:dPr>
                        <m:ctrlPr>
                          <a:rPr lang="en-US" sz="2200" i="1">
                            <a:latin typeface="Cambria Math" panose="02040503050406030204" pitchFamily="18" charset="0"/>
                          </a:rPr>
                        </m:ctrlPr>
                      </m:dPr>
                      <m:e>
                        <m:r>
                          <a:rPr lang="en-US" sz="2200" i="1">
                            <a:latin typeface="Cambria Math" panose="02040503050406030204" pitchFamily="18" charset="0"/>
                          </a:rPr>
                          <m:t>𝑃𝐴</m:t>
                        </m:r>
                        <m:r>
                          <a:rPr lang="en-US" sz="2200" i="1">
                            <a:latin typeface="Cambria Math" panose="02040503050406030204" pitchFamily="18" charset="0"/>
                          </a:rPr>
                          <m:t>2∨</m:t>
                        </m:r>
                        <m:r>
                          <a:rPr lang="en-US" sz="2200" i="1">
                            <a:latin typeface="Cambria Math" panose="02040503050406030204" pitchFamily="18" charset="0"/>
                          </a:rPr>
                          <m:t>𝑃𝐵</m:t>
                        </m:r>
                        <m:r>
                          <a:rPr lang="en-US" sz="2200" i="1">
                            <a:latin typeface="Cambria Math" panose="02040503050406030204" pitchFamily="18" charset="0"/>
                          </a:rPr>
                          <m:t>1</m:t>
                        </m:r>
                      </m:e>
                    </m:d>
                    <m:r>
                      <a:rPr lang="en-US" sz="2200" i="1">
                        <a:latin typeface="Cambria Math" panose="02040503050406030204" pitchFamily="18" charset="0"/>
                      </a:rPr>
                      <m:t>∨</m:t>
                    </m:r>
                    <m:r>
                      <a:rPr lang="en-US" sz="2200" i="1">
                        <a:latin typeface="Cambria Math" panose="02040503050406030204" pitchFamily="18" charset="0"/>
                      </a:rPr>
                      <m:t>𝐵𝐴</m:t>
                    </m:r>
                    <m:r>
                      <a:rPr lang="en-US" sz="2200" i="1">
                        <a:latin typeface="Cambria Math" panose="02040503050406030204" pitchFamily="18" charset="0"/>
                      </a:rPr>
                      <m:t>1</m:t>
                    </m:r>
                  </m:oMath>
                </a14:m>
                <a:endParaRPr lang="en-US" sz="2200" dirty="0">
                  <a:latin typeface="Helvetica" pitchFamily="2" charset="0"/>
                </a:endParaRPr>
              </a:p>
              <a:p>
                <a:pPr lvl="1"/>
                <a14:m>
                  <m:oMath xmlns:m="http://schemas.openxmlformats.org/officeDocument/2006/math">
                    <m:r>
                      <a:rPr lang="en-US" sz="2200" i="1">
                        <a:latin typeface="Cambria Math" panose="02040503050406030204" pitchFamily="18" charset="0"/>
                      </a:rPr>
                      <m:t>¬</m:t>
                    </m:r>
                    <m:r>
                      <a:rPr lang="en-US" sz="2200" i="1">
                        <a:latin typeface="Cambria Math" panose="02040503050406030204" pitchFamily="18" charset="0"/>
                      </a:rPr>
                      <m:t>𝐵𝐵</m:t>
                    </m:r>
                    <m:r>
                      <a:rPr lang="en-US" sz="2200" i="1">
                        <a:latin typeface="Cambria Math" panose="02040503050406030204" pitchFamily="18" charset="0"/>
                      </a:rPr>
                      <m:t>1∨</m:t>
                    </m:r>
                    <m:r>
                      <a:rPr lang="en-US" sz="2200" i="1">
                        <a:latin typeface="Cambria Math" panose="02040503050406030204" pitchFamily="18" charset="0"/>
                      </a:rPr>
                      <m:t>𝑃𝐵</m:t>
                    </m:r>
                    <m:r>
                      <a:rPr lang="en-US" sz="2200" i="1">
                        <a:latin typeface="Cambria Math" panose="02040503050406030204" pitchFamily="18" charset="0"/>
                      </a:rPr>
                      <m:t>2∨</m:t>
                    </m:r>
                    <m:r>
                      <a:rPr lang="en-US" sz="2200" i="1">
                        <a:latin typeface="Cambria Math" panose="02040503050406030204" pitchFamily="18" charset="0"/>
                      </a:rPr>
                      <m:t>𝑃𝐶</m:t>
                    </m:r>
                    <m:r>
                      <a:rPr lang="en-US" sz="2200" i="1">
                        <a:latin typeface="Cambria Math" panose="02040503050406030204" pitchFamily="18" charset="0"/>
                      </a:rPr>
                      <m:t>1</m:t>
                    </m:r>
                  </m:oMath>
                </a14:m>
                <a:endParaRPr lang="en-US" sz="2200" dirty="0">
                  <a:latin typeface="Helvetica" pitchFamily="2" charset="0"/>
                </a:endParaRPr>
              </a:p>
              <a:p>
                <a:pPr lvl="1"/>
                <a14:m>
                  <m:oMath xmlns:m="http://schemas.openxmlformats.org/officeDocument/2006/math">
                    <m:r>
                      <a:rPr lang="en-US" sz="2200" i="1">
                        <a:latin typeface="Cambria Math" panose="02040503050406030204" pitchFamily="18" charset="0"/>
                      </a:rPr>
                      <m:t>¬</m:t>
                    </m:r>
                    <m:d>
                      <m:dPr>
                        <m:ctrlPr>
                          <a:rPr lang="en-US" sz="2200" i="1">
                            <a:latin typeface="Cambria Math" panose="02040503050406030204" pitchFamily="18" charset="0"/>
                          </a:rPr>
                        </m:ctrlPr>
                      </m:dPr>
                      <m:e>
                        <m:r>
                          <a:rPr lang="en-US" sz="2200" i="1">
                            <a:latin typeface="Cambria Math" panose="02040503050406030204" pitchFamily="18" charset="0"/>
                          </a:rPr>
                          <m:t>𝑃𝐵</m:t>
                        </m:r>
                        <m:r>
                          <a:rPr lang="en-US" sz="2200" i="1">
                            <a:latin typeface="Cambria Math" panose="02040503050406030204" pitchFamily="18" charset="0"/>
                          </a:rPr>
                          <m:t>2∨</m:t>
                        </m:r>
                        <m:r>
                          <a:rPr lang="en-US" sz="2200" i="1">
                            <a:latin typeface="Cambria Math" panose="02040503050406030204" pitchFamily="18" charset="0"/>
                          </a:rPr>
                          <m:t>𝑃𝐶</m:t>
                        </m:r>
                        <m:r>
                          <a:rPr lang="en-US" sz="2200" i="1">
                            <a:latin typeface="Cambria Math" panose="02040503050406030204" pitchFamily="18" charset="0"/>
                          </a:rPr>
                          <m:t>1</m:t>
                        </m:r>
                      </m:e>
                    </m:d>
                    <m:r>
                      <a:rPr lang="en-US" sz="2200" i="1">
                        <a:latin typeface="Cambria Math" panose="02040503050406030204" pitchFamily="18" charset="0"/>
                      </a:rPr>
                      <m:t>∨</m:t>
                    </m:r>
                    <m:r>
                      <a:rPr lang="en-US" sz="2200" i="1">
                        <a:latin typeface="Cambria Math" panose="02040503050406030204" pitchFamily="18" charset="0"/>
                      </a:rPr>
                      <m:t>𝐵𝐵</m:t>
                    </m:r>
                    <m:r>
                      <a:rPr lang="en-US" sz="2200" i="1">
                        <a:latin typeface="Cambria Math" panose="02040503050406030204" pitchFamily="18" charset="0"/>
                      </a:rPr>
                      <m:t>1</m:t>
                    </m:r>
                  </m:oMath>
                </a14:m>
                <a:endParaRPr lang="en-US" sz="2200" dirty="0">
                  <a:latin typeface="Helvetica" pitchFamily="2" charset="0"/>
                </a:endParaRPr>
              </a:p>
              <a:p>
                <a:pPr lvl="1"/>
                <a:endParaRPr lang="en-US" sz="2200" dirty="0"/>
              </a:p>
              <a:p>
                <a:pPr marL="0" indent="0">
                  <a:buNone/>
                </a:pPr>
                <a:r>
                  <a:rPr lang="en-US" sz="2400" dirty="0">
                    <a:latin typeface="Helvetica" pitchFamily="2" charset="0"/>
                  </a:rPr>
                  <a:t>Remember: </a:t>
                </a:r>
                <a14:m>
                  <m:oMath xmlns:m="http://schemas.openxmlformats.org/officeDocument/2006/math">
                    <m:r>
                      <a:rPr lang="en-US" sz="2400" i="1">
                        <a:latin typeface="Cambria Math" panose="02040503050406030204" pitchFamily="18" charset="0"/>
                      </a:rPr>
                      <m:t>¬</m:t>
                    </m:r>
                    <m:r>
                      <a:rPr lang="en-US" sz="2400">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  </m:t>
                    </m:r>
                    <m:r>
                      <a:rPr lang="en-US" sz="2400" i="1">
                        <a:latin typeface="Cambria Math" panose="02040503050406030204" pitchFamily="18" charset="0"/>
                      </a:rPr>
                      <m:t>↔</m:t>
                    </m:r>
                    <m:r>
                      <a:rPr lang="en-US" sz="2400" i="1">
                        <a:latin typeface="Cambria Math" panose="02040503050406030204" pitchFamily="18" charset="0"/>
                      </a:rPr>
                      <m:t>  (¬</m:t>
                    </m:r>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oMath>
                </a14:m>
                <a:endParaRPr lang="en-US" sz="2400" dirty="0">
                  <a:latin typeface="Helvetica" pitchFamily="2" charset="0"/>
                </a:endParaRPr>
              </a:p>
              <a:p>
                <a:endParaRPr lang="en-US" sz="2400" dirty="0"/>
              </a:p>
              <a:p>
                <a:endParaRPr lang="en-US" sz="2400" dirty="0">
                  <a:latin typeface="Helvetica" pitchFamily="2" charset="0"/>
                </a:endParaRPr>
              </a:p>
              <a:p>
                <a:pPr lvl="1"/>
                <a:endParaRPr lang="en-US" sz="2200" dirty="0">
                  <a:latin typeface="Helvetica" pitchFamily="2" charset="0"/>
                </a:endParaRPr>
              </a:p>
              <a:p>
                <a:pPr marL="0" indent="0">
                  <a:buNone/>
                </a:pPr>
                <a:endParaRPr lang="en-US" sz="2200" dirty="0">
                  <a:latin typeface="Helvetica" pitchFamily="2" charset="0"/>
                </a:endParaRP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3" y="2145983"/>
                <a:ext cx="9115425" cy="3849624"/>
              </a:xfrm>
              <a:blipFill>
                <a:blip r:embed="rId3"/>
                <a:stretch>
                  <a:fillRect l="-97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6015230-0A04-E94E-BCA1-C6E9105AE525}"/>
              </a:ext>
            </a:extLst>
          </p:cNvPr>
          <p:cNvSpPr txBox="1"/>
          <p:nvPr/>
        </p:nvSpPr>
        <p:spPr>
          <a:xfrm>
            <a:off x="8072438" y="1644862"/>
            <a:ext cx="3300412" cy="2862322"/>
          </a:xfrm>
          <a:prstGeom prst="rect">
            <a:avLst/>
          </a:prstGeom>
          <a:noFill/>
        </p:spPr>
        <p:txBody>
          <a:bodyPr wrap="square" rtlCol="0">
            <a:spAutoFit/>
          </a:bodyPr>
          <a:lstStyle/>
          <a:p>
            <a:r>
              <a:rPr lang="en-US" dirty="0">
                <a:latin typeface="Helvetica" pitchFamily="2" charset="0"/>
              </a:rPr>
              <a:t>But we couldn’t drop all of them – namely the ones with a negation!</a:t>
            </a:r>
          </a:p>
          <a:p>
            <a:endParaRPr lang="en-US" dirty="0">
              <a:latin typeface="Helvetica" pitchFamily="2" charset="0"/>
            </a:endParaRPr>
          </a:p>
          <a:p>
            <a:r>
              <a:rPr lang="en-US" dirty="0">
                <a:latin typeface="Helvetica" pitchFamily="2" charset="0"/>
              </a:rPr>
              <a:t>Well, lucky us, we have another rule!</a:t>
            </a:r>
          </a:p>
          <a:p>
            <a:endParaRPr lang="en-US" dirty="0">
              <a:latin typeface="Helvetica" pitchFamily="2" charset="0"/>
            </a:endParaRPr>
          </a:p>
          <a:p>
            <a:r>
              <a:rPr lang="en-US" dirty="0">
                <a:latin typeface="Helvetica" pitchFamily="2" charset="0"/>
              </a:rPr>
              <a:t>I like to think of this one as the “distributive property” for negation.</a:t>
            </a:r>
          </a:p>
        </p:txBody>
      </p:sp>
    </p:spTree>
    <p:extLst>
      <p:ext uri="{BB962C8B-B14F-4D97-AF65-F5344CB8AC3E}">
        <p14:creationId xmlns:p14="http://schemas.microsoft.com/office/powerpoint/2010/main" val="696079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Wumpus in CNF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3" y="2145983"/>
                <a:ext cx="9115425" cy="3849624"/>
              </a:xfrm>
            </p:spPr>
            <p:txBody>
              <a:bodyPr>
                <a:normAutofit/>
              </a:bodyPr>
              <a:lstStyle/>
              <a:p>
                <a:r>
                  <a:rPr lang="en-US" sz="2400" b="1" dirty="0">
                    <a:latin typeface="Helvetica" pitchFamily="2" charset="0"/>
                  </a:rPr>
                  <a:t>Knowledge Base:</a:t>
                </a:r>
              </a:p>
              <a:p>
                <a:pPr lvl="1"/>
                <a14:m>
                  <m:oMath xmlns:m="http://schemas.openxmlformats.org/officeDocument/2006/math">
                    <m:r>
                      <a:rPr lang="en-US" sz="2200" i="1">
                        <a:latin typeface="Cambria Math" panose="02040503050406030204" pitchFamily="18" charset="0"/>
                      </a:rPr>
                      <m:t>¬</m:t>
                    </m:r>
                    <m:r>
                      <a:rPr lang="en-US" sz="2200" i="1">
                        <a:latin typeface="Cambria Math" panose="02040503050406030204" pitchFamily="18" charset="0"/>
                      </a:rPr>
                      <m:t>𝐵𝐴</m:t>
                    </m:r>
                    <m:r>
                      <a:rPr lang="en-US" sz="2200" i="1">
                        <a:latin typeface="Cambria Math" panose="02040503050406030204" pitchFamily="18" charset="0"/>
                      </a:rPr>
                      <m:t>1∨</m:t>
                    </m:r>
                    <m:r>
                      <a:rPr lang="en-US" sz="2200" i="1">
                        <a:latin typeface="Cambria Math" panose="02040503050406030204" pitchFamily="18" charset="0"/>
                      </a:rPr>
                      <m:t>𝑃𝐴</m:t>
                    </m:r>
                    <m:r>
                      <a:rPr lang="en-US" sz="2200" i="1">
                        <a:latin typeface="Cambria Math" panose="02040503050406030204" pitchFamily="18" charset="0"/>
                      </a:rPr>
                      <m:t>2∨</m:t>
                    </m:r>
                    <m:r>
                      <a:rPr lang="en-US" sz="2200" i="1">
                        <a:latin typeface="Cambria Math" panose="02040503050406030204" pitchFamily="18" charset="0"/>
                      </a:rPr>
                      <m:t>𝑃𝐵</m:t>
                    </m:r>
                    <m:r>
                      <a:rPr lang="en-US" sz="2200" i="1">
                        <a:latin typeface="Cambria Math" panose="02040503050406030204" pitchFamily="18" charset="0"/>
                      </a:rPr>
                      <m:t>1</m:t>
                    </m:r>
                  </m:oMath>
                </a14:m>
                <a:endParaRPr lang="en-US" sz="2200" dirty="0"/>
              </a:p>
              <a:p>
                <a:pPr lvl="1"/>
                <a14:m>
                  <m:oMath xmlns:m="http://schemas.openxmlformats.org/officeDocument/2006/math">
                    <m:d>
                      <m:dPr>
                        <m:ctrlPr>
                          <a:rPr lang="en-US" sz="2200" i="1">
                            <a:latin typeface="Cambria Math" panose="02040503050406030204" pitchFamily="18" charset="0"/>
                          </a:rPr>
                        </m:ctrlPr>
                      </m:dPr>
                      <m:e>
                        <m:r>
                          <a:rPr lang="en-US" sz="2200" i="1">
                            <a:latin typeface="Cambria Math" panose="02040503050406030204" pitchFamily="18" charset="0"/>
                          </a:rPr>
                          <m:t>¬</m:t>
                        </m:r>
                        <m:r>
                          <a:rPr lang="en-US" sz="2200" i="1">
                            <a:latin typeface="Cambria Math" panose="02040503050406030204" pitchFamily="18" charset="0"/>
                          </a:rPr>
                          <m:t>𝑃𝐴</m:t>
                        </m:r>
                        <m:r>
                          <a:rPr lang="en-US" sz="2200" i="1">
                            <a:latin typeface="Cambria Math" panose="02040503050406030204" pitchFamily="18" charset="0"/>
                          </a:rPr>
                          <m:t>2∧¬</m:t>
                        </m:r>
                        <m:r>
                          <a:rPr lang="en-US" sz="2200" i="1">
                            <a:latin typeface="Cambria Math" panose="02040503050406030204" pitchFamily="18" charset="0"/>
                          </a:rPr>
                          <m:t>𝑃𝐵</m:t>
                        </m:r>
                        <m:r>
                          <a:rPr lang="en-US" sz="2200" i="1">
                            <a:latin typeface="Cambria Math" panose="02040503050406030204" pitchFamily="18" charset="0"/>
                          </a:rPr>
                          <m:t>1</m:t>
                        </m:r>
                      </m:e>
                    </m:d>
                    <m:r>
                      <a:rPr lang="en-US" sz="2200" i="1">
                        <a:latin typeface="Cambria Math" panose="02040503050406030204" pitchFamily="18" charset="0"/>
                      </a:rPr>
                      <m:t>∨</m:t>
                    </m:r>
                    <m:r>
                      <a:rPr lang="en-US" sz="2200" i="1">
                        <a:latin typeface="Cambria Math" panose="02040503050406030204" pitchFamily="18" charset="0"/>
                      </a:rPr>
                      <m:t>𝐵𝐴</m:t>
                    </m:r>
                    <m:r>
                      <a:rPr lang="en-US" sz="2200" i="1">
                        <a:latin typeface="Cambria Math" panose="02040503050406030204" pitchFamily="18" charset="0"/>
                      </a:rPr>
                      <m:t>1</m:t>
                    </m:r>
                  </m:oMath>
                </a14:m>
                <a:endParaRPr lang="en-US" sz="2200" dirty="0"/>
              </a:p>
              <a:p>
                <a:pPr lvl="1"/>
                <a14:m>
                  <m:oMath xmlns:m="http://schemas.openxmlformats.org/officeDocument/2006/math">
                    <m:r>
                      <a:rPr lang="en-US" sz="2200" i="1">
                        <a:latin typeface="Cambria Math" panose="02040503050406030204" pitchFamily="18" charset="0"/>
                      </a:rPr>
                      <m:t>¬</m:t>
                    </m:r>
                    <m:r>
                      <a:rPr lang="en-US" sz="2200" i="1">
                        <a:latin typeface="Cambria Math" panose="02040503050406030204" pitchFamily="18" charset="0"/>
                      </a:rPr>
                      <m:t>𝐵𝐵</m:t>
                    </m:r>
                    <m:r>
                      <a:rPr lang="en-US" sz="2200" i="1">
                        <a:latin typeface="Cambria Math" panose="02040503050406030204" pitchFamily="18" charset="0"/>
                      </a:rPr>
                      <m:t>1∨</m:t>
                    </m:r>
                    <m:r>
                      <a:rPr lang="en-US" sz="2200" i="1">
                        <a:latin typeface="Cambria Math" panose="02040503050406030204" pitchFamily="18" charset="0"/>
                      </a:rPr>
                      <m:t>𝑃𝐵</m:t>
                    </m:r>
                    <m:r>
                      <a:rPr lang="en-US" sz="2200" i="1">
                        <a:latin typeface="Cambria Math" panose="02040503050406030204" pitchFamily="18" charset="0"/>
                      </a:rPr>
                      <m:t>2∨</m:t>
                    </m:r>
                    <m:r>
                      <a:rPr lang="en-US" sz="2200" i="1">
                        <a:latin typeface="Cambria Math" panose="02040503050406030204" pitchFamily="18" charset="0"/>
                      </a:rPr>
                      <m:t>𝑃𝐶</m:t>
                    </m:r>
                    <m:r>
                      <a:rPr lang="en-US" sz="2200" i="1">
                        <a:latin typeface="Cambria Math" panose="02040503050406030204" pitchFamily="18" charset="0"/>
                      </a:rPr>
                      <m:t>1</m:t>
                    </m:r>
                  </m:oMath>
                </a14:m>
                <a:endParaRPr lang="en-US" sz="2200" dirty="0"/>
              </a:p>
              <a:p>
                <a:pPr lvl="1"/>
                <a14:m>
                  <m:oMath xmlns:m="http://schemas.openxmlformats.org/officeDocument/2006/math">
                    <m:d>
                      <m:dPr>
                        <m:ctrlPr>
                          <a:rPr lang="en-US" sz="2200" i="1">
                            <a:latin typeface="Cambria Math" panose="02040503050406030204" pitchFamily="18" charset="0"/>
                          </a:rPr>
                        </m:ctrlPr>
                      </m:dPr>
                      <m:e>
                        <m:r>
                          <a:rPr lang="en-US" sz="2200" i="1">
                            <a:latin typeface="Cambria Math" panose="02040503050406030204" pitchFamily="18" charset="0"/>
                          </a:rPr>
                          <m:t>¬</m:t>
                        </m:r>
                        <m:r>
                          <a:rPr lang="en-US" sz="2200" i="1">
                            <a:latin typeface="Cambria Math" panose="02040503050406030204" pitchFamily="18" charset="0"/>
                          </a:rPr>
                          <m:t>𝑃𝐵</m:t>
                        </m:r>
                        <m:r>
                          <a:rPr lang="en-US" sz="2200" i="1">
                            <a:latin typeface="Cambria Math" panose="02040503050406030204" pitchFamily="18" charset="0"/>
                          </a:rPr>
                          <m:t>2∧¬</m:t>
                        </m:r>
                        <m:r>
                          <a:rPr lang="en-US" sz="2200" i="1">
                            <a:latin typeface="Cambria Math" panose="02040503050406030204" pitchFamily="18" charset="0"/>
                          </a:rPr>
                          <m:t>𝑃𝐶</m:t>
                        </m:r>
                        <m:r>
                          <a:rPr lang="en-US" sz="2200" i="1">
                            <a:latin typeface="Cambria Math" panose="02040503050406030204" pitchFamily="18" charset="0"/>
                          </a:rPr>
                          <m:t>1</m:t>
                        </m:r>
                      </m:e>
                    </m:d>
                    <m:r>
                      <a:rPr lang="en-US" sz="2200" i="1">
                        <a:latin typeface="Cambria Math" panose="02040503050406030204" pitchFamily="18" charset="0"/>
                      </a:rPr>
                      <m:t>∨</m:t>
                    </m:r>
                    <m:r>
                      <a:rPr lang="en-US" sz="2200" i="1">
                        <a:latin typeface="Cambria Math" panose="02040503050406030204" pitchFamily="18" charset="0"/>
                      </a:rPr>
                      <m:t>𝐵𝐵</m:t>
                    </m:r>
                    <m:r>
                      <a:rPr lang="en-US" sz="2200" i="1">
                        <a:latin typeface="Cambria Math" panose="02040503050406030204" pitchFamily="18" charset="0"/>
                      </a:rPr>
                      <m:t>1</m:t>
                    </m:r>
                  </m:oMath>
                </a14:m>
                <a:endParaRPr lang="en-US" sz="2200" dirty="0"/>
              </a:p>
              <a:p>
                <a:pPr lvl="1"/>
                <a:endParaRPr lang="en-US" sz="2200" dirty="0"/>
              </a:p>
              <a:p>
                <a:pPr marL="0" indent="0">
                  <a:buNone/>
                </a:pPr>
                <a:r>
                  <a:rPr lang="en-US" sz="2400" dirty="0">
                    <a:latin typeface="Helvetica" pitchFamily="2" charset="0"/>
                  </a:rPr>
                  <a:t>Remember: </a:t>
                </a:r>
                <a14:m>
                  <m:oMath xmlns:m="http://schemas.openxmlformats.org/officeDocument/2006/math">
                    <m:r>
                      <a:rPr lang="en-US" sz="2400" i="1">
                        <a:latin typeface="Cambria Math" panose="02040503050406030204" pitchFamily="18" charset="0"/>
                      </a:rPr>
                      <m:t>¬</m:t>
                    </m:r>
                    <m:r>
                      <a:rPr lang="en-US" sz="2400">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  </m:t>
                    </m:r>
                    <m:r>
                      <a:rPr lang="en-US" sz="2400" i="1">
                        <a:latin typeface="Cambria Math" panose="02040503050406030204" pitchFamily="18" charset="0"/>
                      </a:rPr>
                      <m:t>↔</m:t>
                    </m:r>
                    <m:r>
                      <a:rPr lang="en-US" sz="2400" i="1">
                        <a:latin typeface="Cambria Math" panose="02040503050406030204" pitchFamily="18" charset="0"/>
                      </a:rPr>
                      <m:t>  (¬</m:t>
                    </m:r>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oMath>
                </a14:m>
                <a:endParaRPr lang="en-US" sz="2400" dirty="0">
                  <a:latin typeface="Helvetica" pitchFamily="2" charset="0"/>
                </a:endParaRPr>
              </a:p>
              <a:p>
                <a:endParaRPr lang="en-US" sz="2400" dirty="0"/>
              </a:p>
              <a:p>
                <a:endParaRPr lang="en-US" sz="2400" dirty="0">
                  <a:latin typeface="Helvetica" pitchFamily="2" charset="0"/>
                </a:endParaRPr>
              </a:p>
              <a:p>
                <a:pPr lvl="1"/>
                <a:endParaRPr lang="en-US" sz="2200" dirty="0">
                  <a:latin typeface="Helvetica" pitchFamily="2" charset="0"/>
                </a:endParaRPr>
              </a:p>
              <a:p>
                <a:pPr marL="0" indent="0">
                  <a:buNone/>
                </a:pPr>
                <a:endParaRPr lang="en-US" sz="2200" dirty="0">
                  <a:latin typeface="Helvetica" pitchFamily="2" charset="0"/>
                </a:endParaRP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3" y="2145983"/>
                <a:ext cx="9115425" cy="3849624"/>
              </a:xfrm>
              <a:blipFill>
                <a:blip r:embed="rId3"/>
                <a:stretch>
                  <a:fillRect l="-97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6015230-0A04-E94E-BCA1-C6E9105AE525}"/>
              </a:ext>
            </a:extLst>
          </p:cNvPr>
          <p:cNvSpPr txBox="1"/>
          <p:nvPr/>
        </p:nvSpPr>
        <p:spPr>
          <a:xfrm>
            <a:off x="8072438" y="1644862"/>
            <a:ext cx="3300412" cy="2308324"/>
          </a:xfrm>
          <a:prstGeom prst="rect">
            <a:avLst/>
          </a:prstGeom>
          <a:noFill/>
        </p:spPr>
        <p:txBody>
          <a:bodyPr wrap="square" rtlCol="0">
            <a:spAutoFit/>
          </a:bodyPr>
          <a:lstStyle/>
          <a:p>
            <a:r>
              <a:rPr lang="en-US" dirty="0">
                <a:latin typeface="Helvetica" pitchFamily="2" charset="0"/>
              </a:rPr>
              <a:t>The NOTs have been distributed, but now we have ANDs inside of some of our would-be disjuncts.</a:t>
            </a:r>
          </a:p>
          <a:p>
            <a:endParaRPr lang="en-US" dirty="0">
              <a:latin typeface="Helvetica" pitchFamily="2" charset="0"/>
            </a:endParaRPr>
          </a:p>
          <a:p>
            <a:r>
              <a:rPr lang="en-US" dirty="0">
                <a:latin typeface="Helvetica" pitchFamily="2" charset="0"/>
              </a:rPr>
              <a:t>We really would prefer it if there were only ORs in there…</a:t>
            </a:r>
          </a:p>
        </p:txBody>
      </p:sp>
    </p:spTree>
    <p:extLst>
      <p:ext uri="{BB962C8B-B14F-4D97-AF65-F5344CB8AC3E}">
        <p14:creationId xmlns:p14="http://schemas.microsoft.com/office/powerpoint/2010/main" val="31279769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Wumpus in CNF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3" y="2145983"/>
                <a:ext cx="9115425" cy="3849624"/>
              </a:xfrm>
            </p:spPr>
            <p:txBody>
              <a:bodyPr>
                <a:normAutofit/>
              </a:bodyPr>
              <a:lstStyle/>
              <a:p>
                <a:r>
                  <a:rPr lang="en-US" sz="2400" b="1" dirty="0">
                    <a:latin typeface="Helvetica" pitchFamily="2" charset="0"/>
                  </a:rPr>
                  <a:t>Knowledge Base:</a:t>
                </a:r>
              </a:p>
              <a:p>
                <a:pPr lvl="1"/>
                <a14:m>
                  <m:oMath xmlns:m="http://schemas.openxmlformats.org/officeDocument/2006/math">
                    <m:r>
                      <a:rPr lang="en-US" sz="2200" i="1">
                        <a:latin typeface="Cambria Math" panose="02040503050406030204" pitchFamily="18" charset="0"/>
                      </a:rPr>
                      <m:t>¬</m:t>
                    </m:r>
                    <m:r>
                      <a:rPr lang="en-US" sz="2200" i="1">
                        <a:latin typeface="Cambria Math" panose="02040503050406030204" pitchFamily="18" charset="0"/>
                      </a:rPr>
                      <m:t>𝐵𝐴</m:t>
                    </m:r>
                    <m:r>
                      <a:rPr lang="en-US" sz="2200" i="1">
                        <a:latin typeface="Cambria Math" panose="02040503050406030204" pitchFamily="18" charset="0"/>
                      </a:rPr>
                      <m:t>1∨</m:t>
                    </m:r>
                    <m:r>
                      <a:rPr lang="en-US" sz="2200" i="1">
                        <a:latin typeface="Cambria Math" panose="02040503050406030204" pitchFamily="18" charset="0"/>
                      </a:rPr>
                      <m:t>𝑃𝐴</m:t>
                    </m:r>
                    <m:r>
                      <a:rPr lang="en-US" sz="2200" i="1">
                        <a:latin typeface="Cambria Math" panose="02040503050406030204" pitchFamily="18" charset="0"/>
                      </a:rPr>
                      <m:t>2∨</m:t>
                    </m:r>
                    <m:r>
                      <a:rPr lang="en-US" sz="2200" i="1">
                        <a:latin typeface="Cambria Math" panose="02040503050406030204" pitchFamily="18" charset="0"/>
                      </a:rPr>
                      <m:t>𝑃𝐵</m:t>
                    </m:r>
                    <m:r>
                      <a:rPr lang="en-US" sz="2200" i="1">
                        <a:latin typeface="Cambria Math" panose="02040503050406030204" pitchFamily="18" charset="0"/>
                      </a:rPr>
                      <m:t>1</m:t>
                    </m:r>
                  </m:oMath>
                </a14:m>
                <a:endParaRPr lang="en-US" sz="2200" dirty="0"/>
              </a:p>
              <a:p>
                <a:pPr lvl="1"/>
                <a14:m>
                  <m:oMath xmlns:m="http://schemas.openxmlformats.org/officeDocument/2006/math">
                    <m:d>
                      <m:dPr>
                        <m:ctrlPr>
                          <a:rPr lang="en-US" sz="2200" i="1">
                            <a:latin typeface="Cambria Math" panose="02040503050406030204" pitchFamily="18" charset="0"/>
                          </a:rPr>
                        </m:ctrlPr>
                      </m:dPr>
                      <m:e>
                        <m:r>
                          <a:rPr lang="en-US" sz="2200" i="1">
                            <a:latin typeface="Cambria Math" panose="02040503050406030204" pitchFamily="18" charset="0"/>
                          </a:rPr>
                          <m:t>¬</m:t>
                        </m:r>
                        <m:r>
                          <a:rPr lang="en-US" sz="2200" i="1">
                            <a:latin typeface="Cambria Math" panose="02040503050406030204" pitchFamily="18" charset="0"/>
                          </a:rPr>
                          <m:t>𝑃𝐴</m:t>
                        </m:r>
                        <m:r>
                          <a:rPr lang="en-US" sz="2200" i="1">
                            <a:latin typeface="Cambria Math" panose="02040503050406030204" pitchFamily="18" charset="0"/>
                          </a:rPr>
                          <m:t>2∧¬</m:t>
                        </m:r>
                        <m:r>
                          <a:rPr lang="en-US" sz="2200" i="1">
                            <a:latin typeface="Cambria Math" panose="02040503050406030204" pitchFamily="18" charset="0"/>
                          </a:rPr>
                          <m:t>𝑃𝐵</m:t>
                        </m:r>
                        <m:r>
                          <a:rPr lang="en-US" sz="2200" i="1">
                            <a:latin typeface="Cambria Math" panose="02040503050406030204" pitchFamily="18" charset="0"/>
                          </a:rPr>
                          <m:t>1</m:t>
                        </m:r>
                      </m:e>
                    </m:d>
                    <m:r>
                      <a:rPr lang="en-US" sz="2200" i="1">
                        <a:latin typeface="Cambria Math" panose="02040503050406030204" pitchFamily="18" charset="0"/>
                      </a:rPr>
                      <m:t>∨</m:t>
                    </m:r>
                    <m:r>
                      <a:rPr lang="en-US" sz="2200" i="1">
                        <a:latin typeface="Cambria Math" panose="02040503050406030204" pitchFamily="18" charset="0"/>
                      </a:rPr>
                      <m:t>𝐵𝐴</m:t>
                    </m:r>
                    <m:r>
                      <a:rPr lang="en-US" sz="2200" i="1">
                        <a:latin typeface="Cambria Math" panose="02040503050406030204" pitchFamily="18" charset="0"/>
                      </a:rPr>
                      <m:t>1</m:t>
                    </m:r>
                  </m:oMath>
                </a14:m>
                <a:endParaRPr lang="en-US" sz="2200" dirty="0"/>
              </a:p>
              <a:p>
                <a:pPr lvl="1"/>
                <a14:m>
                  <m:oMath xmlns:m="http://schemas.openxmlformats.org/officeDocument/2006/math">
                    <m:r>
                      <a:rPr lang="en-US" sz="2200" i="1">
                        <a:latin typeface="Cambria Math" panose="02040503050406030204" pitchFamily="18" charset="0"/>
                      </a:rPr>
                      <m:t>¬</m:t>
                    </m:r>
                    <m:r>
                      <a:rPr lang="en-US" sz="2200" i="1">
                        <a:latin typeface="Cambria Math" panose="02040503050406030204" pitchFamily="18" charset="0"/>
                      </a:rPr>
                      <m:t>𝐵𝐵</m:t>
                    </m:r>
                    <m:r>
                      <a:rPr lang="en-US" sz="2200" i="1">
                        <a:latin typeface="Cambria Math" panose="02040503050406030204" pitchFamily="18" charset="0"/>
                      </a:rPr>
                      <m:t>1∨</m:t>
                    </m:r>
                    <m:r>
                      <a:rPr lang="en-US" sz="2200" i="1">
                        <a:latin typeface="Cambria Math" panose="02040503050406030204" pitchFamily="18" charset="0"/>
                      </a:rPr>
                      <m:t>𝑃𝐵</m:t>
                    </m:r>
                    <m:r>
                      <a:rPr lang="en-US" sz="2200" i="1">
                        <a:latin typeface="Cambria Math" panose="02040503050406030204" pitchFamily="18" charset="0"/>
                      </a:rPr>
                      <m:t>2∨</m:t>
                    </m:r>
                    <m:r>
                      <a:rPr lang="en-US" sz="2200" i="1">
                        <a:latin typeface="Cambria Math" panose="02040503050406030204" pitchFamily="18" charset="0"/>
                      </a:rPr>
                      <m:t>𝑃𝐶</m:t>
                    </m:r>
                    <m:r>
                      <a:rPr lang="en-US" sz="2200" i="1">
                        <a:latin typeface="Cambria Math" panose="02040503050406030204" pitchFamily="18" charset="0"/>
                      </a:rPr>
                      <m:t>1</m:t>
                    </m:r>
                  </m:oMath>
                </a14:m>
                <a:endParaRPr lang="en-US" sz="2200" dirty="0"/>
              </a:p>
              <a:p>
                <a:pPr lvl="1"/>
                <a14:m>
                  <m:oMath xmlns:m="http://schemas.openxmlformats.org/officeDocument/2006/math">
                    <m:d>
                      <m:dPr>
                        <m:ctrlPr>
                          <a:rPr lang="en-US" sz="2200" i="1">
                            <a:latin typeface="Cambria Math" panose="02040503050406030204" pitchFamily="18" charset="0"/>
                          </a:rPr>
                        </m:ctrlPr>
                      </m:dPr>
                      <m:e>
                        <m:r>
                          <a:rPr lang="en-US" sz="2200" i="1">
                            <a:latin typeface="Cambria Math" panose="02040503050406030204" pitchFamily="18" charset="0"/>
                          </a:rPr>
                          <m:t>¬</m:t>
                        </m:r>
                        <m:r>
                          <a:rPr lang="en-US" sz="2200" i="1">
                            <a:latin typeface="Cambria Math" panose="02040503050406030204" pitchFamily="18" charset="0"/>
                          </a:rPr>
                          <m:t>𝑃𝐵</m:t>
                        </m:r>
                        <m:r>
                          <a:rPr lang="en-US" sz="2200" i="1">
                            <a:latin typeface="Cambria Math" panose="02040503050406030204" pitchFamily="18" charset="0"/>
                          </a:rPr>
                          <m:t>2∧¬</m:t>
                        </m:r>
                        <m:r>
                          <a:rPr lang="en-US" sz="2200" i="1">
                            <a:latin typeface="Cambria Math" panose="02040503050406030204" pitchFamily="18" charset="0"/>
                          </a:rPr>
                          <m:t>𝑃𝐶</m:t>
                        </m:r>
                        <m:r>
                          <a:rPr lang="en-US" sz="2200" i="1">
                            <a:latin typeface="Cambria Math" panose="02040503050406030204" pitchFamily="18" charset="0"/>
                          </a:rPr>
                          <m:t>1</m:t>
                        </m:r>
                      </m:e>
                    </m:d>
                    <m:r>
                      <a:rPr lang="en-US" sz="2200" i="1">
                        <a:latin typeface="Cambria Math" panose="02040503050406030204" pitchFamily="18" charset="0"/>
                      </a:rPr>
                      <m:t>∨</m:t>
                    </m:r>
                    <m:r>
                      <a:rPr lang="en-US" sz="2200" i="1">
                        <a:latin typeface="Cambria Math" panose="02040503050406030204" pitchFamily="18" charset="0"/>
                      </a:rPr>
                      <m:t>𝐵𝐵</m:t>
                    </m:r>
                    <m:r>
                      <a:rPr lang="en-US" sz="2200" i="1">
                        <a:latin typeface="Cambria Math" panose="02040503050406030204" pitchFamily="18" charset="0"/>
                      </a:rPr>
                      <m:t>1</m:t>
                    </m:r>
                  </m:oMath>
                </a14:m>
                <a:endParaRPr lang="en-US" sz="2200" dirty="0"/>
              </a:p>
              <a:p>
                <a:pPr lvl="1"/>
                <a:endParaRPr lang="en-US" sz="2200" dirty="0"/>
              </a:p>
              <a:p>
                <a:pPr marL="0" indent="0">
                  <a:buNone/>
                </a:pPr>
                <a:r>
                  <a:rPr lang="en-US" sz="2400" dirty="0">
                    <a:latin typeface="Helvetica" pitchFamily="2" charset="0"/>
                  </a:rPr>
                  <a:t>Remember: </a:t>
                </a:r>
                <a14:m>
                  <m:oMath xmlns:m="http://schemas.openxmlformats.org/officeDocument/2006/math">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𝑦</m:t>
                        </m:r>
                      </m:e>
                    </m:d>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  </m:t>
                    </m:r>
                    <m:r>
                      <a:rPr lang="en-US" sz="2400" i="1">
                        <a:latin typeface="Cambria Math" panose="02040503050406030204" pitchFamily="18" charset="0"/>
                      </a:rPr>
                      <m:t>↔</m:t>
                    </m:r>
                    <m:r>
                      <a:rPr lang="en-US" sz="2400" i="1">
                        <a:latin typeface="Cambria Math" panose="02040503050406030204" pitchFamily="18" charset="0"/>
                      </a:rPr>
                      <m:t>  </m:t>
                    </m:r>
                    <m:d>
                      <m:dPr>
                        <m:ctrlPr>
                          <a:rPr lang="en-US" sz="2400" i="1">
                            <a:latin typeface="Cambria Math" panose="02040503050406030204" pitchFamily="18" charset="0"/>
                          </a:rPr>
                        </m:ctrlPr>
                      </m:dPr>
                      <m:e>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e>
                    </m:d>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oMath>
                </a14:m>
                <a:endParaRPr lang="en-US" sz="2400" dirty="0">
                  <a:latin typeface="Helvetica" pitchFamily="2" charset="0"/>
                </a:endParaRPr>
              </a:p>
              <a:p>
                <a:endParaRPr lang="en-US" sz="2400" dirty="0"/>
              </a:p>
              <a:p>
                <a:endParaRPr lang="en-US" sz="2400" dirty="0">
                  <a:latin typeface="Helvetica" pitchFamily="2" charset="0"/>
                </a:endParaRPr>
              </a:p>
              <a:p>
                <a:pPr lvl="1"/>
                <a:endParaRPr lang="en-US" sz="2200" dirty="0">
                  <a:latin typeface="Helvetica" pitchFamily="2" charset="0"/>
                </a:endParaRPr>
              </a:p>
              <a:p>
                <a:pPr marL="0" indent="0">
                  <a:buNone/>
                </a:pPr>
                <a:endParaRPr lang="en-US" sz="2200" dirty="0">
                  <a:latin typeface="Helvetica" pitchFamily="2" charset="0"/>
                </a:endParaRP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3" y="2145983"/>
                <a:ext cx="9115425" cy="3849624"/>
              </a:xfrm>
              <a:blipFill>
                <a:blip r:embed="rId3"/>
                <a:stretch>
                  <a:fillRect l="-97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6015230-0A04-E94E-BCA1-C6E9105AE525}"/>
              </a:ext>
            </a:extLst>
          </p:cNvPr>
          <p:cNvSpPr txBox="1"/>
          <p:nvPr/>
        </p:nvSpPr>
        <p:spPr>
          <a:xfrm>
            <a:off x="8072438" y="1644862"/>
            <a:ext cx="3300412" cy="646331"/>
          </a:xfrm>
          <a:prstGeom prst="rect">
            <a:avLst/>
          </a:prstGeom>
          <a:noFill/>
        </p:spPr>
        <p:txBody>
          <a:bodyPr wrap="square" rtlCol="0">
            <a:spAutoFit/>
          </a:bodyPr>
          <a:lstStyle/>
          <a:p>
            <a:r>
              <a:rPr lang="en-US" dirty="0">
                <a:latin typeface="Helvetica" pitchFamily="2" charset="0"/>
              </a:rPr>
              <a:t>Well lucky us! Another rule to help us!</a:t>
            </a:r>
          </a:p>
        </p:txBody>
      </p:sp>
    </p:spTree>
    <p:extLst>
      <p:ext uri="{BB962C8B-B14F-4D97-AF65-F5344CB8AC3E}">
        <p14:creationId xmlns:p14="http://schemas.microsoft.com/office/powerpoint/2010/main" val="41367622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Wumpus in CNF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3" y="2145983"/>
                <a:ext cx="9115425" cy="3849624"/>
              </a:xfrm>
            </p:spPr>
            <p:txBody>
              <a:bodyPr>
                <a:normAutofit/>
              </a:bodyPr>
              <a:lstStyle/>
              <a:p>
                <a:r>
                  <a:rPr lang="en-US" sz="2400" b="1" dirty="0">
                    <a:latin typeface="Helvetica" pitchFamily="2" charset="0"/>
                  </a:rPr>
                  <a:t>Knowledge Base:</a:t>
                </a:r>
              </a:p>
              <a:p>
                <a:pPr lvl="1"/>
                <a14:m>
                  <m:oMath xmlns:m="http://schemas.openxmlformats.org/officeDocument/2006/math">
                    <m:r>
                      <a:rPr lang="en-US" sz="2200" i="1">
                        <a:latin typeface="Cambria Math" panose="02040503050406030204" pitchFamily="18" charset="0"/>
                      </a:rPr>
                      <m:t>¬</m:t>
                    </m:r>
                    <m:r>
                      <a:rPr lang="en-US" sz="2200" i="1">
                        <a:latin typeface="Cambria Math" panose="02040503050406030204" pitchFamily="18" charset="0"/>
                      </a:rPr>
                      <m:t>𝐵𝐴</m:t>
                    </m:r>
                    <m:r>
                      <a:rPr lang="en-US" sz="2200" i="1">
                        <a:latin typeface="Cambria Math" panose="02040503050406030204" pitchFamily="18" charset="0"/>
                      </a:rPr>
                      <m:t>1∨</m:t>
                    </m:r>
                    <m:r>
                      <a:rPr lang="en-US" sz="2200" i="1">
                        <a:latin typeface="Cambria Math" panose="02040503050406030204" pitchFamily="18" charset="0"/>
                      </a:rPr>
                      <m:t>𝑃𝐴</m:t>
                    </m:r>
                    <m:r>
                      <a:rPr lang="en-US" sz="2200" i="1">
                        <a:latin typeface="Cambria Math" panose="02040503050406030204" pitchFamily="18" charset="0"/>
                      </a:rPr>
                      <m:t>2∨</m:t>
                    </m:r>
                    <m:r>
                      <a:rPr lang="en-US" sz="2200" i="1">
                        <a:latin typeface="Cambria Math" panose="02040503050406030204" pitchFamily="18" charset="0"/>
                      </a:rPr>
                      <m:t>𝑃𝐵</m:t>
                    </m:r>
                    <m:r>
                      <a:rPr lang="en-US" sz="2200" i="1">
                        <a:latin typeface="Cambria Math" panose="02040503050406030204" pitchFamily="18" charset="0"/>
                      </a:rPr>
                      <m:t>1</m:t>
                    </m:r>
                  </m:oMath>
                </a14:m>
                <a:endParaRPr lang="en-US" sz="2200" dirty="0"/>
              </a:p>
              <a:p>
                <a:pPr lvl="1"/>
                <a14:m>
                  <m:oMath xmlns:m="http://schemas.openxmlformats.org/officeDocument/2006/math">
                    <m:d>
                      <m:dPr>
                        <m:ctrlPr>
                          <a:rPr lang="en-US" sz="2200" i="1" smtClean="0">
                            <a:solidFill>
                              <a:srgbClr val="FF0000"/>
                            </a:solidFill>
                            <a:latin typeface="Cambria Math" panose="02040503050406030204" pitchFamily="18" charset="0"/>
                          </a:rPr>
                        </m:ctrlPr>
                      </m:dPr>
                      <m:e>
                        <m:r>
                          <a:rPr lang="en-US" sz="2200" i="1">
                            <a:solidFill>
                              <a:srgbClr val="FF0000"/>
                            </a:solidFill>
                            <a:latin typeface="Cambria Math" panose="02040503050406030204" pitchFamily="18" charset="0"/>
                          </a:rPr>
                          <m:t>¬</m:t>
                        </m:r>
                        <m:r>
                          <a:rPr lang="en-US" sz="2200" i="1">
                            <a:solidFill>
                              <a:srgbClr val="FF0000"/>
                            </a:solidFill>
                            <a:latin typeface="Cambria Math" panose="02040503050406030204" pitchFamily="18" charset="0"/>
                          </a:rPr>
                          <m:t>𝑃𝐴</m:t>
                        </m:r>
                        <m:r>
                          <a:rPr lang="en-US" sz="2200" i="1">
                            <a:solidFill>
                              <a:srgbClr val="FF0000"/>
                            </a:solidFill>
                            <a:latin typeface="Cambria Math" panose="02040503050406030204" pitchFamily="18" charset="0"/>
                          </a:rPr>
                          <m:t>2∧¬</m:t>
                        </m:r>
                        <m:r>
                          <a:rPr lang="en-US" sz="2200" i="1">
                            <a:solidFill>
                              <a:srgbClr val="FF0000"/>
                            </a:solidFill>
                            <a:latin typeface="Cambria Math" panose="02040503050406030204" pitchFamily="18" charset="0"/>
                          </a:rPr>
                          <m:t>𝑃𝐵</m:t>
                        </m:r>
                        <m:r>
                          <a:rPr lang="en-US" sz="2200" i="1">
                            <a:solidFill>
                              <a:srgbClr val="FF0000"/>
                            </a:solidFill>
                            <a:latin typeface="Cambria Math" panose="02040503050406030204" pitchFamily="18" charset="0"/>
                          </a:rPr>
                          <m:t>1</m:t>
                        </m:r>
                      </m:e>
                    </m:d>
                    <m:r>
                      <a:rPr lang="en-US" sz="2200" i="1">
                        <a:latin typeface="Cambria Math" panose="02040503050406030204" pitchFamily="18" charset="0"/>
                      </a:rPr>
                      <m:t>∨</m:t>
                    </m:r>
                    <m:r>
                      <a:rPr lang="en-US" sz="2200" i="1" smtClean="0">
                        <a:solidFill>
                          <a:srgbClr val="7030A0"/>
                        </a:solidFill>
                        <a:latin typeface="Cambria Math" panose="02040503050406030204" pitchFamily="18" charset="0"/>
                      </a:rPr>
                      <m:t>𝐵𝐴</m:t>
                    </m:r>
                    <m:r>
                      <a:rPr lang="en-US" sz="2200" i="1" smtClean="0">
                        <a:solidFill>
                          <a:srgbClr val="7030A0"/>
                        </a:solidFill>
                        <a:latin typeface="Cambria Math" panose="02040503050406030204" pitchFamily="18" charset="0"/>
                      </a:rPr>
                      <m:t>1</m:t>
                    </m:r>
                  </m:oMath>
                </a14:m>
                <a:endParaRPr lang="en-US" sz="2200" dirty="0"/>
              </a:p>
              <a:p>
                <a:pPr lvl="1"/>
                <a14:m>
                  <m:oMath xmlns:m="http://schemas.openxmlformats.org/officeDocument/2006/math">
                    <m:r>
                      <a:rPr lang="en-US" sz="2200" i="1">
                        <a:latin typeface="Cambria Math" panose="02040503050406030204" pitchFamily="18" charset="0"/>
                      </a:rPr>
                      <m:t>¬</m:t>
                    </m:r>
                    <m:r>
                      <a:rPr lang="en-US" sz="2200" i="1">
                        <a:latin typeface="Cambria Math" panose="02040503050406030204" pitchFamily="18" charset="0"/>
                      </a:rPr>
                      <m:t>𝐵𝐵</m:t>
                    </m:r>
                    <m:r>
                      <a:rPr lang="en-US" sz="2200" i="1">
                        <a:latin typeface="Cambria Math" panose="02040503050406030204" pitchFamily="18" charset="0"/>
                      </a:rPr>
                      <m:t>1∨</m:t>
                    </m:r>
                    <m:r>
                      <a:rPr lang="en-US" sz="2200" i="1">
                        <a:latin typeface="Cambria Math" panose="02040503050406030204" pitchFamily="18" charset="0"/>
                      </a:rPr>
                      <m:t>𝑃𝐵</m:t>
                    </m:r>
                    <m:r>
                      <a:rPr lang="en-US" sz="2200" i="1">
                        <a:latin typeface="Cambria Math" panose="02040503050406030204" pitchFamily="18" charset="0"/>
                      </a:rPr>
                      <m:t>2∨</m:t>
                    </m:r>
                    <m:r>
                      <a:rPr lang="en-US" sz="2200" i="1">
                        <a:latin typeface="Cambria Math" panose="02040503050406030204" pitchFamily="18" charset="0"/>
                      </a:rPr>
                      <m:t>𝑃𝐶</m:t>
                    </m:r>
                    <m:r>
                      <a:rPr lang="en-US" sz="2200" i="1">
                        <a:latin typeface="Cambria Math" panose="02040503050406030204" pitchFamily="18" charset="0"/>
                      </a:rPr>
                      <m:t>1</m:t>
                    </m:r>
                  </m:oMath>
                </a14:m>
                <a:endParaRPr lang="en-US" sz="2200" dirty="0"/>
              </a:p>
              <a:p>
                <a:pPr lvl="1"/>
                <a14:m>
                  <m:oMath xmlns:m="http://schemas.openxmlformats.org/officeDocument/2006/math">
                    <m:d>
                      <m:dPr>
                        <m:ctrlPr>
                          <a:rPr lang="en-US" sz="2200" i="1" smtClean="0">
                            <a:solidFill>
                              <a:srgbClr val="FF0000"/>
                            </a:solidFill>
                            <a:latin typeface="Cambria Math" panose="02040503050406030204" pitchFamily="18" charset="0"/>
                          </a:rPr>
                        </m:ctrlPr>
                      </m:dPr>
                      <m:e>
                        <m:r>
                          <a:rPr lang="en-US" sz="2200" i="1">
                            <a:solidFill>
                              <a:srgbClr val="FF0000"/>
                            </a:solidFill>
                            <a:latin typeface="Cambria Math" panose="02040503050406030204" pitchFamily="18" charset="0"/>
                          </a:rPr>
                          <m:t>¬</m:t>
                        </m:r>
                        <m:r>
                          <a:rPr lang="en-US" sz="2200" i="1">
                            <a:solidFill>
                              <a:srgbClr val="FF0000"/>
                            </a:solidFill>
                            <a:latin typeface="Cambria Math" panose="02040503050406030204" pitchFamily="18" charset="0"/>
                          </a:rPr>
                          <m:t>𝑃𝐵</m:t>
                        </m:r>
                        <m:r>
                          <a:rPr lang="en-US" sz="2200" i="1">
                            <a:solidFill>
                              <a:srgbClr val="FF0000"/>
                            </a:solidFill>
                            <a:latin typeface="Cambria Math" panose="02040503050406030204" pitchFamily="18" charset="0"/>
                          </a:rPr>
                          <m:t>2∧¬</m:t>
                        </m:r>
                        <m:r>
                          <a:rPr lang="en-US" sz="2200" i="1">
                            <a:solidFill>
                              <a:srgbClr val="FF0000"/>
                            </a:solidFill>
                            <a:latin typeface="Cambria Math" panose="02040503050406030204" pitchFamily="18" charset="0"/>
                          </a:rPr>
                          <m:t>𝑃𝐶</m:t>
                        </m:r>
                        <m:r>
                          <a:rPr lang="en-US" sz="2200" i="1">
                            <a:solidFill>
                              <a:srgbClr val="FF0000"/>
                            </a:solidFill>
                            <a:latin typeface="Cambria Math" panose="02040503050406030204" pitchFamily="18" charset="0"/>
                          </a:rPr>
                          <m:t>1</m:t>
                        </m:r>
                      </m:e>
                    </m:d>
                    <m:r>
                      <a:rPr lang="en-US" sz="2200" i="1">
                        <a:latin typeface="Cambria Math" panose="02040503050406030204" pitchFamily="18" charset="0"/>
                      </a:rPr>
                      <m:t>∨</m:t>
                    </m:r>
                    <m:r>
                      <a:rPr lang="en-US" sz="2200" i="1" smtClean="0">
                        <a:solidFill>
                          <a:srgbClr val="7030A0"/>
                        </a:solidFill>
                        <a:latin typeface="Cambria Math" panose="02040503050406030204" pitchFamily="18" charset="0"/>
                      </a:rPr>
                      <m:t>𝐵𝐵</m:t>
                    </m:r>
                    <m:r>
                      <a:rPr lang="en-US" sz="2200" i="1" smtClean="0">
                        <a:solidFill>
                          <a:srgbClr val="7030A0"/>
                        </a:solidFill>
                        <a:latin typeface="Cambria Math" panose="02040503050406030204" pitchFamily="18" charset="0"/>
                      </a:rPr>
                      <m:t>1</m:t>
                    </m:r>
                  </m:oMath>
                </a14:m>
                <a:endParaRPr lang="en-US" sz="2200" dirty="0"/>
              </a:p>
              <a:p>
                <a:pPr lvl="1"/>
                <a:endParaRPr lang="en-US" sz="2200" dirty="0"/>
              </a:p>
              <a:p>
                <a:pPr marL="0" indent="0">
                  <a:buNone/>
                </a:pPr>
                <a:r>
                  <a:rPr lang="en-US" sz="2400" dirty="0">
                    <a:latin typeface="Helvetica" pitchFamily="2" charset="0"/>
                  </a:rPr>
                  <a:t>Remember: </a:t>
                </a:r>
                <a14:m>
                  <m:oMath xmlns:m="http://schemas.openxmlformats.org/officeDocument/2006/math">
                    <m:d>
                      <m:dPr>
                        <m:ctrlPr>
                          <a:rPr lang="en-US" sz="2400" i="1" smtClean="0">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𝑥</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𝑦</m:t>
                        </m:r>
                      </m:e>
                    </m:d>
                    <m:r>
                      <a:rPr lang="en-US" sz="2400" i="1">
                        <a:latin typeface="Cambria Math" panose="02040503050406030204" pitchFamily="18" charset="0"/>
                      </a:rPr>
                      <m:t>∨</m:t>
                    </m:r>
                    <m:r>
                      <a:rPr lang="en-US" sz="2400" i="1" smtClean="0">
                        <a:solidFill>
                          <a:srgbClr val="7030A0"/>
                        </a:solidFill>
                        <a:latin typeface="Cambria Math" panose="02040503050406030204" pitchFamily="18" charset="0"/>
                      </a:rPr>
                      <m:t>𝑧</m:t>
                    </m:r>
                    <m:r>
                      <a:rPr lang="en-US" sz="2400" i="1">
                        <a:latin typeface="Cambria Math" panose="02040503050406030204" pitchFamily="18" charset="0"/>
                      </a:rPr>
                      <m:t>  </m:t>
                    </m:r>
                    <m:r>
                      <a:rPr lang="en-US" sz="2400" i="1">
                        <a:latin typeface="Cambria Math" panose="02040503050406030204" pitchFamily="18" charset="0"/>
                      </a:rPr>
                      <m:t>↔</m:t>
                    </m:r>
                    <m:r>
                      <a:rPr lang="en-US" sz="2400" i="1">
                        <a:latin typeface="Cambria Math" panose="02040503050406030204" pitchFamily="18" charset="0"/>
                      </a:rPr>
                      <m:t>  </m:t>
                    </m:r>
                    <m:d>
                      <m:dPr>
                        <m:ctrlPr>
                          <a:rPr lang="en-US" sz="2400" i="1">
                            <a:latin typeface="Cambria Math" panose="02040503050406030204" pitchFamily="18" charset="0"/>
                          </a:rPr>
                        </m:ctrlPr>
                      </m:dPr>
                      <m:e>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e>
                    </m:d>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oMath>
                </a14:m>
                <a:endParaRPr lang="en-US" sz="2400" dirty="0">
                  <a:latin typeface="Helvetica" pitchFamily="2" charset="0"/>
                </a:endParaRPr>
              </a:p>
              <a:p>
                <a:endParaRPr lang="en-US" sz="2400" dirty="0"/>
              </a:p>
              <a:p>
                <a:endParaRPr lang="en-US" sz="2400" dirty="0">
                  <a:latin typeface="Helvetica" pitchFamily="2" charset="0"/>
                </a:endParaRPr>
              </a:p>
              <a:p>
                <a:pPr lvl="1"/>
                <a:endParaRPr lang="en-US" sz="2200" dirty="0">
                  <a:latin typeface="Helvetica" pitchFamily="2" charset="0"/>
                </a:endParaRPr>
              </a:p>
              <a:p>
                <a:pPr marL="0" indent="0">
                  <a:buNone/>
                </a:pPr>
                <a:endParaRPr lang="en-US" sz="2200" dirty="0">
                  <a:latin typeface="Helvetica" pitchFamily="2" charset="0"/>
                </a:endParaRP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3" y="2145983"/>
                <a:ext cx="9115425" cy="3849624"/>
              </a:xfrm>
              <a:blipFill>
                <a:blip r:embed="rId3"/>
                <a:stretch>
                  <a:fillRect l="-111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6015230-0A04-E94E-BCA1-C6E9105AE525}"/>
              </a:ext>
            </a:extLst>
          </p:cNvPr>
          <p:cNvSpPr txBox="1"/>
          <p:nvPr/>
        </p:nvSpPr>
        <p:spPr>
          <a:xfrm>
            <a:off x="8072438" y="1644862"/>
            <a:ext cx="3300412" cy="1477328"/>
          </a:xfrm>
          <a:prstGeom prst="rect">
            <a:avLst/>
          </a:prstGeom>
          <a:noFill/>
        </p:spPr>
        <p:txBody>
          <a:bodyPr wrap="square" rtlCol="0">
            <a:spAutoFit/>
          </a:bodyPr>
          <a:lstStyle/>
          <a:p>
            <a:r>
              <a:rPr lang="en-US" dirty="0">
                <a:latin typeface="Helvetica" pitchFamily="2" charset="0"/>
              </a:rPr>
              <a:t>And just to be clear why this is helpful for us…</a:t>
            </a:r>
          </a:p>
          <a:p>
            <a:endParaRPr lang="en-US" dirty="0">
              <a:latin typeface="Helvetica" pitchFamily="2" charset="0"/>
            </a:endParaRPr>
          </a:p>
          <a:p>
            <a:r>
              <a:rPr lang="en-US" dirty="0">
                <a:latin typeface="Helvetica" pitchFamily="2" charset="0"/>
              </a:rPr>
              <a:t>The colors help paint the connections!</a:t>
            </a:r>
          </a:p>
        </p:txBody>
      </p:sp>
    </p:spTree>
    <p:extLst>
      <p:ext uri="{BB962C8B-B14F-4D97-AF65-F5344CB8AC3E}">
        <p14:creationId xmlns:p14="http://schemas.microsoft.com/office/powerpoint/2010/main" val="31550143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Wumpus in CNF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3" y="2145983"/>
                <a:ext cx="9115425" cy="3849624"/>
              </a:xfrm>
            </p:spPr>
            <p:txBody>
              <a:bodyPr>
                <a:normAutofit/>
              </a:bodyPr>
              <a:lstStyle/>
              <a:p>
                <a:r>
                  <a:rPr lang="en-US" sz="2400" b="1" dirty="0">
                    <a:latin typeface="Helvetica" pitchFamily="2" charset="0"/>
                  </a:rPr>
                  <a:t>Knowledge Base:</a:t>
                </a:r>
              </a:p>
              <a:p>
                <a:pPr lvl="1"/>
                <a14:m>
                  <m:oMath xmlns:m="http://schemas.openxmlformats.org/officeDocument/2006/math">
                    <m:r>
                      <a:rPr lang="en-US" sz="2200" i="1">
                        <a:latin typeface="Cambria Math" panose="02040503050406030204" pitchFamily="18" charset="0"/>
                      </a:rPr>
                      <m:t>¬</m:t>
                    </m:r>
                    <m:r>
                      <a:rPr lang="en-US" sz="2200" i="1">
                        <a:latin typeface="Cambria Math" panose="02040503050406030204" pitchFamily="18" charset="0"/>
                      </a:rPr>
                      <m:t>𝐵𝐴</m:t>
                    </m:r>
                    <m:r>
                      <a:rPr lang="en-US" sz="2200" i="1">
                        <a:latin typeface="Cambria Math" panose="02040503050406030204" pitchFamily="18" charset="0"/>
                      </a:rPr>
                      <m:t>1∨</m:t>
                    </m:r>
                    <m:r>
                      <a:rPr lang="en-US" sz="2200" i="1">
                        <a:latin typeface="Cambria Math" panose="02040503050406030204" pitchFamily="18" charset="0"/>
                      </a:rPr>
                      <m:t>𝑃𝐴</m:t>
                    </m:r>
                    <m:r>
                      <a:rPr lang="en-US" sz="2200" i="1">
                        <a:latin typeface="Cambria Math" panose="02040503050406030204" pitchFamily="18" charset="0"/>
                      </a:rPr>
                      <m:t>2∨</m:t>
                    </m:r>
                    <m:r>
                      <a:rPr lang="en-US" sz="2200" i="1">
                        <a:latin typeface="Cambria Math" panose="02040503050406030204" pitchFamily="18" charset="0"/>
                      </a:rPr>
                      <m:t>𝑃𝐵</m:t>
                    </m:r>
                    <m:r>
                      <a:rPr lang="en-US" sz="2200" i="1">
                        <a:latin typeface="Cambria Math" panose="02040503050406030204" pitchFamily="18" charset="0"/>
                      </a:rPr>
                      <m:t>1</m:t>
                    </m:r>
                  </m:oMath>
                </a14:m>
                <a:endParaRPr lang="en-US" sz="2200" dirty="0"/>
              </a:p>
              <a:p>
                <a:pPr lvl="1"/>
                <a14:m>
                  <m:oMath xmlns:m="http://schemas.openxmlformats.org/officeDocument/2006/math">
                    <m:d>
                      <m:dPr>
                        <m:ctrlPr>
                          <a:rPr lang="en-US" sz="2200" i="1" smtClean="0">
                            <a:solidFill>
                              <a:srgbClr val="FF0000"/>
                            </a:solidFill>
                            <a:latin typeface="Cambria Math" panose="02040503050406030204" pitchFamily="18" charset="0"/>
                          </a:rPr>
                        </m:ctrlPr>
                      </m:dPr>
                      <m:e>
                        <m:r>
                          <a:rPr lang="en-US" sz="2200" i="1">
                            <a:solidFill>
                              <a:srgbClr val="FF0000"/>
                            </a:solidFill>
                            <a:latin typeface="Cambria Math" panose="02040503050406030204" pitchFamily="18" charset="0"/>
                          </a:rPr>
                          <m:t>𝐵𝐴</m:t>
                        </m:r>
                        <m:r>
                          <a:rPr lang="en-US" sz="2200" i="1">
                            <a:solidFill>
                              <a:srgbClr val="FF0000"/>
                            </a:solidFill>
                            <a:latin typeface="Cambria Math" panose="02040503050406030204" pitchFamily="18" charset="0"/>
                          </a:rPr>
                          <m:t>1∨¬</m:t>
                        </m:r>
                        <m:r>
                          <a:rPr lang="en-US" sz="2200" i="1">
                            <a:solidFill>
                              <a:srgbClr val="FF0000"/>
                            </a:solidFill>
                            <a:latin typeface="Cambria Math" panose="02040503050406030204" pitchFamily="18" charset="0"/>
                          </a:rPr>
                          <m:t>𝑃𝐴</m:t>
                        </m:r>
                        <m:r>
                          <a:rPr lang="en-US" sz="2200" i="1">
                            <a:solidFill>
                              <a:srgbClr val="FF0000"/>
                            </a:solidFill>
                            <a:latin typeface="Cambria Math" panose="02040503050406030204" pitchFamily="18" charset="0"/>
                          </a:rPr>
                          <m:t>2)∧(</m:t>
                        </m:r>
                        <m:r>
                          <a:rPr lang="en-US" sz="2200" i="1">
                            <a:solidFill>
                              <a:srgbClr val="FF0000"/>
                            </a:solidFill>
                            <a:latin typeface="Cambria Math" panose="02040503050406030204" pitchFamily="18" charset="0"/>
                          </a:rPr>
                          <m:t>𝐵𝐴</m:t>
                        </m:r>
                        <m:r>
                          <a:rPr lang="en-US" sz="2200" i="1">
                            <a:solidFill>
                              <a:srgbClr val="FF0000"/>
                            </a:solidFill>
                            <a:latin typeface="Cambria Math" panose="02040503050406030204" pitchFamily="18" charset="0"/>
                          </a:rPr>
                          <m:t>1∨¬</m:t>
                        </m:r>
                        <m:r>
                          <a:rPr lang="en-US" sz="2200" i="1">
                            <a:solidFill>
                              <a:srgbClr val="FF0000"/>
                            </a:solidFill>
                            <a:latin typeface="Cambria Math" panose="02040503050406030204" pitchFamily="18" charset="0"/>
                          </a:rPr>
                          <m:t>𝑃𝐵</m:t>
                        </m:r>
                        <m:r>
                          <a:rPr lang="en-US" sz="2200" i="1">
                            <a:solidFill>
                              <a:srgbClr val="FF0000"/>
                            </a:solidFill>
                            <a:latin typeface="Cambria Math" panose="02040503050406030204" pitchFamily="18" charset="0"/>
                          </a:rPr>
                          <m:t>1</m:t>
                        </m:r>
                      </m:e>
                    </m:d>
                  </m:oMath>
                </a14:m>
                <a:endParaRPr lang="en-US" sz="2200" dirty="0"/>
              </a:p>
              <a:p>
                <a:pPr lvl="1"/>
                <a14:m>
                  <m:oMath xmlns:m="http://schemas.openxmlformats.org/officeDocument/2006/math">
                    <m:r>
                      <a:rPr lang="en-US" sz="2200" i="1">
                        <a:latin typeface="Cambria Math" panose="02040503050406030204" pitchFamily="18" charset="0"/>
                      </a:rPr>
                      <m:t>¬</m:t>
                    </m:r>
                    <m:r>
                      <a:rPr lang="en-US" sz="2200" i="1">
                        <a:latin typeface="Cambria Math" panose="02040503050406030204" pitchFamily="18" charset="0"/>
                      </a:rPr>
                      <m:t>𝐵𝐵</m:t>
                    </m:r>
                    <m:r>
                      <a:rPr lang="en-US" sz="2200" i="1">
                        <a:latin typeface="Cambria Math" panose="02040503050406030204" pitchFamily="18" charset="0"/>
                      </a:rPr>
                      <m:t>1∨</m:t>
                    </m:r>
                    <m:r>
                      <a:rPr lang="en-US" sz="2200" i="1">
                        <a:latin typeface="Cambria Math" panose="02040503050406030204" pitchFamily="18" charset="0"/>
                      </a:rPr>
                      <m:t>𝑃𝐵</m:t>
                    </m:r>
                    <m:r>
                      <a:rPr lang="en-US" sz="2200" i="1">
                        <a:latin typeface="Cambria Math" panose="02040503050406030204" pitchFamily="18" charset="0"/>
                      </a:rPr>
                      <m:t>2∨</m:t>
                    </m:r>
                    <m:r>
                      <a:rPr lang="en-US" sz="2200" i="1">
                        <a:latin typeface="Cambria Math" panose="02040503050406030204" pitchFamily="18" charset="0"/>
                      </a:rPr>
                      <m:t>𝑃𝐶</m:t>
                    </m:r>
                    <m:r>
                      <a:rPr lang="en-US" sz="2200" i="1">
                        <a:latin typeface="Cambria Math" panose="02040503050406030204" pitchFamily="18" charset="0"/>
                      </a:rPr>
                      <m:t>1</m:t>
                    </m:r>
                  </m:oMath>
                </a14:m>
                <a:endParaRPr lang="en-US" sz="2200" dirty="0"/>
              </a:p>
              <a:p>
                <a:pPr lvl="1"/>
                <a14:m>
                  <m:oMath xmlns:m="http://schemas.openxmlformats.org/officeDocument/2006/math">
                    <m:d>
                      <m:dPr>
                        <m:ctrlPr>
                          <a:rPr lang="en-US" sz="2200" i="1" smtClean="0">
                            <a:solidFill>
                              <a:srgbClr val="FF0000"/>
                            </a:solidFill>
                            <a:latin typeface="Cambria Math" panose="02040503050406030204" pitchFamily="18" charset="0"/>
                          </a:rPr>
                        </m:ctrlPr>
                      </m:dPr>
                      <m:e>
                        <m:r>
                          <a:rPr lang="en-US" sz="2200" i="1">
                            <a:solidFill>
                              <a:srgbClr val="FF0000"/>
                            </a:solidFill>
                            <a:latin typeface="Cambria Math" panose="02040503050406030204" pitchFamily="18" charset="0"/>
                          </a:rPr>
                          <m:t>𝐵𝐵</m:t>
                        </m:r>
                        <m:r>
                          <a:rPr lang="en-US" sz="2200" i="1">
                            <a:solidFill>
                              <a:srgbClr val="FF0000"/>
                            </a:solidFill>
                            <a:latin typeface="Cambria Math" panose="02040503050406030204" pitchFamily="18" charset="0"/>
                          </a:rPr>
                          <m:t>1∨¬</m:t>
                        </m:r>
                        <m:r>
                          <a:rPr lang="en-US" sz="2200" i="1">
                            <a:solidFill>
                              <a:srgbClr val="FF0000"/>
                            </a:solidFill>
                            <a:latin typeface="Cambria Math" panose="02040503050406030204" pitchFamily="18" charset="0"/>
                          </a:rPr>
                          <m:t>𝑃𝐵</m:t>
                        </m:r>
                        <m:r>
                          <a:rPr lang="en-US" sz="2200" i="1">
                            <a:solidFill>
                              <a:srgbClr val="FF0000"/>
                            </a:solidFill>
                            <a:latin typeface="Cambria Math" panose="02040503050406030204" pitchFamily="18" charset="0"/>
                          </a:rPr>
                          <m:t>2)∧(</m:t>
                        </m:r>
                        <m:r>
                          <a:rPr lang="en-US" sz="2200" i="1">
                            <a:solidFill>
                              <a:srgbClr val="FF0000"/>
                            </a:solidFill>
                            <a:latin typeface="Cambria Math" panose="02040503050406030204" pitchFamily="18" charset="0"/>
                          </a:rPr>
                          <m:t>𝐵𝐵</m:t>
                        </m:r>
                        <m:r>
                          <a:rPr lang="en-US" sz="2200" i="1">
                            <a:solidFill>
                              <a:srgbClr val="FF0000"/>
                            </a:solidFill>
                            <a:latin typeface="Cambria Math" panose="02040503050406030204" pitchFamily="18" charset="0"/>
                          </a:rPr>
                          <m:t>1∨¬</m:t>
                        </m:r>
                        <m:r>
                          <a:rPr lang="en-US" sz="2200" i="1">
                            <a:solidFill>
                              <a:srgbClr val="FF0000"/>
                            </a:solidFill>
                            <a:latin typeface="Cambria Math" panose="02040503050406030204" pitchFamily="18" charset="0"/>
                          </a:rPr>
                          <m:t>𝑃𝐶</m:t>
                        </m:r>
                        <m:r>
                          <a:rPr lang="en-US" sz="2200" i="1">
                            <a:solidFill>
                              <a:srgbClr val="FF0000"/>
                            </a:solidFill>
                            <a:latin typeface="Cambria Math" panose="02040503050406030204" pitchFamily="18" charset="0"/>
                          </a:rPr>
                          <m:t>1</m:t>
                        </m:r>
                      </m:e>
                    </m:d>
                  </m:oMath>
                </a14:m>
                <a:endParaRPr lang="en-US" sz="2200" dirty="0"/>
              </a:p>
              <a:p>
                <a:pPr marL="0" indent="0">
                  <a:buNone/>
                </a:pPr>
                <a:endParaRPr lang="en-US" sz="2400" dirty="0">
                  <a:latin typeface="Helvetica" pitchFamily="2" charset="0"/>
                </a:endParaRPr>
              </a:p>
              <a:p>
                <a:pPr marL="0" indent="0">
                  <a:buNone/>
                </a:pPr>
                <a:r>
                  <a:rPr lang="en-US" sz="2400" dirty="0">
                    <a:latin typeface="Helvetica" pitchFamily="2" charset="0"/>
                  </a:rPr>
                  <a:t>Remember: </a:t>
                </a:r>
                <a14:m>
                  <m:oMath xmlns:m="http://schemas.openxmlformats.org/officeDocument/2006/math">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𝑦</m:t>
                        </m:r>
                      </m:e>
                    </m:d>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  </m:t>
                    </m:r>
                    <m:r>
                      <a:rPr lang="en-US" sz="2400" i="1">
                        <a:latin typeface="Cambria Math" panose="02040503050406030204" pitchFamily="18" charset="0"/>
                      </a:rPr>
                      <m:t>↔</m:t>
                    </m:r>
                    <m:r>
                      <a:rPr lang="en-US" sz="2400" i="1">
                        <a:latin typeface="Cambria Math" panose="02040503050406030204" pitchFamily="18" charset="0"/>
                      </a:rPr>
                      <m:t>  </m:t>
                    </m:r>
                    <m:d>
                      <m:dPr>
                        <m:ctrlPr>
                          <a:rPr lang="en-US" sz="2400" i="1">
                            <a:latin typeface="Cambria Math" panose="02040503050406030204" pitchFamily="18" charset="0"/>
                          </a:rPr>
                        </m:ctrlPr>
                      </m:dPr>
                      <m:e>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e>
                    </m:d>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oMath>
                </a14:m>
                <a:endParaRPr lang="en-US" sz="2400" dirty="0">
                  <a:latin typeface="Helvetica" pitchFamily="2" charset="0"/>
                </a:endParaRPr>
              </a:p>
              <a:p>
                <a:endParaRPr lang="en-US" sz="2400" dirty="0"/>
              </a:p>
              <a:p>
                <a:endParaRPr lang="en-US" sz="2400" dirty="0">
                  <a:latin typeface="Helvetica" pitchFamily="2" charset="0"/>
                </a:endParaRPr>
              </a:p>
              <a:p>
                <a:pPr lvl="1"/>
                <a:endParaRPr lang="en-US" sz="2200" dirty="0">
                  <a:latin typeface="Helvetica" pitchFamily="2" charset="0"/>
                </a:endParaRPr>
              </a:p>
              <a:p>
                <a:pPr marL="0" indent="0">
                  <a:buNone/>
                </a:pPr>
                <a:endParaRPr lang="en-US" sz="2200" dirty="0">
                  <a:latin typeface="Helvetica" pitchFamily="2" charset="0"/>
                </a:endParaRP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3" y="2145983"/>
                <a:ext cx="9115425" cy="3849624"/>
              </a:xfrm>
              <a:blipFill>
                <a:blip r:embed="rId3"/>
                <a:stretch>
                  <a:fillRect l="-1070" t="-316"/>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6015230-0A04-E94E-BCA1-C6E9105AE525}"/>
              </a:ext>
            </a:extLst>
          </p:cNvPr>
          <p:cNvSpPr txBox="1"/>
          <p:nvPr/>
        </p:nvSpPr>
        <p:spPr>
          <a:xfrm>
            <a:off x="8072438" y="1644862"/>
            <a:ext cx="3300412" cy="2031325"/>
          </a:xfrm>
          <a:prstGeom prst="rect">
            <a:avLst/>
          </a:prstGeom>
          <a:noFill/>
        </p:spPr>
        <p:txBody>
          <a:bodyPr wrap="square" rtlCol="0">
            <a:spAutoFit/>
          </a:bodyPr>
          <a:lstStyle/>
          <a:p>
            <a:r>
              <a:rPr lang="en-US" dirty="0">
                <a:latin typeface="Helvetica" pitchFamily="2" charset="0"/>
              </a:rPr>
              <a:t>This is looking pretty good! </a:t>
            </a:r>
          </a:p>
          <a:p>
            <a:endParaRPr lang="en-US" dirty="0">
              <a:latin typeface="Helvetica" pitchFamily="2" charset="0"/>
            </a:endParaRPr>
          </a:p>
          <a:p>
            <a:r>
              <a:rPr lang="en-US" dirty="0">
                <a:latin typeface="Helvetica" pitchFamily="2" charset="0"/>
              </a:rPr>
              <a:t>There’s two rules that have an AND in them, so for presentability, let’s just put each side of the AND on its own line…</a:t>
            </a:r>
          </a:p>
        </p:txBody>
      </p:sp>
    </p:spTree>
    <p:extLst>
      <p:ext uri="{BB962C8B-B14F-4D97-AF65-F5344CB8AC3E}">
        <p14:creationId xmlns:p14="http://schemas.microsoft.com/office/powerpoint/2010/main" val="9582784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Wumpus in CNF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3" y="2145983"/>
                <a:ext cx="9115425" cy="3849624"/>
              </a:xfrm>
            </p:spPr>
            <p:txBody>
              <a:bodyPr>
                <a:normAutofit/>
              </a:bodyPr>
              <a:lstStyle/>
              <a:p>
                <a:r>
                  <a:rPr lang="en-US" sz="2400" b="1" dirty="0">
                    <a:latin typeface="Helvetica" pitchFamily="2" charset="0"/>
                  </a:rPr>
                  <a:t>Knowledge Base:</a:t>
                </a:r>
              </a:p>
              <a:p>
                <a:pPr lvl="1"/>
                <a14:m>
                  <m:oMath xmlns:m="http://schemas.openxmlformats.org/officeDocument/2006/math">
                    <m:r>
                      <a:rPr lang="en-US" sz="3200" i="1">
                        <a:latin typeface="Cambria Math" panose="02040503050406030204" pitchFamily="18" charset="0"/>
                      </a:rPr>
                      <m:t>¬</m:t>
                    </m:r>
                    <m:r>
                      <a:rPr lang="en-US" sz="3200" i="1">
                        <a:latin typeface="Cambria Math" panose="02040503050406030204" pitchFamily="18" charset="0"/>
                      </a:rPr>
                      <m:t>𝐵𝐴</m:t>
                    </m:r>
                    <m:r>
                      <a:rPr lang="en-US" sz="3200" i="1">
                        <a:latin typeface="Cambria Math" panose="02040503050406030204" pitchFamily="18" charset="0"/>
                      </a:rPr>
                      <m:t>1∨</m:t>
                    </m:r>
                    <m:r>
                      <a:rPr lang="en-US" sz="3200" i="1">
                        <a:latin typeface="Cambria Math" panose="02040503050406030204" pitchFamily="18" charset="0"/>
                      </a:rPr>
                      <m:t>𝑃𝐴</m:t>
                    </m:r>
                    <m:r>
                      <a:rPr lang="en-US" sz="3200" i="1">
                        <a:latin typeface="Cambria Math" panose="02040503050406030204" pitchFamily="18" charset="0"/>
                      </a:rPr>
                      <m:t>2∨</m:t>
                    </m:r>
                    <m:r>
                      <a:rPr lang="en-US" sz="3200" i="1">
                        <a:latin typeface="Cambria Math" panose="02040503050406030204" pitchFamily="18" charset="0"/>
                      </a:rPr>
                      <m:t>𝑃𝐵</m:t>
                    </m:r>
                    <m:r>
                      <a:rPr lang="en-US" sz="3200" i="1">
                        <a:latin typeface="Cambria Math" panose="02040503050406030204" pitchFamily="18" charset="0"/>
                      </a:rPr>
                      <m:t>1</m:t>
                    </m:r>
                  </m:oMath>
                </a14:m>
                <a:endParaRPr lang="en-US" sz="3200" dirty="0"/>
              </a:p>
              <a:p>
                <a:pPr lvl="1"/>
                <a14:m>
                  <m:oMath xmlns:m="http://schemas.openxmlformats.org/officeDocument/2006/math">
                    <m:r>
                      <a:rPr lang="en-US" sz="3200" i="1">
                        <a:latin typeface="Cambria Math" panose="02040503050406030204" pitchFamily="18" charset="0"/>
                      </a:rPr>
                      <m:t>𝐵𝐴</m:t>
                    </m:r>
                    <m:r>
                      <a:rPr lang="en-US" sz="3200" i="1">
                        <a:latin typeface="Cambria Math" panose="02040503050406030204" pitchFamily="18" charset="0"/>
                      </a:rPr>
                      <m:t>1∨¬</m:t>
                    </m:r>
                    <m:r>
                      <a:rPr lang="en-US" sz="3200" i="1">
                        <a:latin typeface="Cambria Math" panose="02040503050406030204" pitchFamily="18" charset="0"/>
                      </a:rPr>
                      <m:t>𝑃𝐴</m:t>
                    </m:r>
                    <m:r>
                      <a:rPr lang="en-US" sz="3200" i="1">
                        <a:latin typeface="Cambria Math" panose="02040503050406030204" pitchFamily="18" charset="0"/>
                      </a:rPr>
                      <m:t>2</m:t>
                    </m:r>
                  </m:oMath>
                </a14:m>
                <a:endParaRPr lang="en-US" sz="3200" dirty="0"/>
              </a:p>
              <a:p>
                <a:pPr lvl="1"/>
                <a14:m>
                  <m:oMath xmlns:m="http://schemas.openxmlformats.org/officeDocument/2006/math">
                    <m:r>
                      <a:rPr lang="en-US" sz="3200" i="1">
                        <a:latin typeface="Cambria Math" panose="02040503050406030204" pitchFamily="18" charset="0"/>
                      </a:rPr>
                      <m:t>𝐵𝐴</m:t>
                    </m:r>
                    <m:r>
                      <a:rPr lang="en-US" sz="3200" i="1">
                        <a:latin typeface="Cambria Math" panose="02040503050406030204" pitchFamily="18" charset="0"/>
                      </a:rPr>
                      <m:t>1∨¬</m:t>
                    </m:r>
                    <m:r>
                      <a:rPr lang="en-US" sz="3200" i="1">
                        <a:latin typeface="Cambria Math" panose="02040503050406030204" pitchFamily="18" charset="0"/>
                      </a:rPr>
                      <m:t>𝑃𝐵</m:t>
                    </m:r>
                    <m:r>
                      <a:rPr lang="en-US" sz="3200" i="1">
                        <a:latin typeface="Cambria Math" panose="02040503050406030204" pitchFamily="18" charset="0"/>
                      </a:rPr>
                      <m:t>1</m:t>
                    </m:r>
                  </m:oMath>
                </a14:m>
                <a:endParaRPr lang="en-US" sz="3200" dirty="0"/>
              </a:p>
              <a:p>
                <a:pPr lvl="1"/>
                <a14:m>
                  <m:oMath xmlns:m="http://schemas.openxmlformats.org/officeDocument/2006/math">
                    <m:r>
                      <a:rPr lang="en-US" sz="3200" i="1">
                        <a:latin typeface="Cambria Math" panose="02040503050406030204" pitchFamily="18" charset="0"/>
                      </a:rPr>
                      <m:t>¬</m:t>
                    </m:r>
                    <m:r>
                      <a:rPr lang="en-US" sz="3200" i="1">
                        <a:latin typeface="Cambria Math" panose="02040503050406030204" pitchFamily="18" charset="0"/>
                      </a:rPr>
                      <m:t>𝐵𝐵</m:t>
                    </m:r>
                    <m:r>
                      <a:rPr lang="en-US" sz="3200" i="1">
                        <a:latin typeface="Cambria Math" panose="02040503050406030204" pitchFamily="18" charset="0"/>
                      </a:rPr>
                      <m:t>1∨</m:t>
                    </m:r>
                    <m:r>
                      <a:rPr lang="en-US" sz="3200" i="1">
                        <a:latin typeface="Cambria Math" panose="02040503050406030204" pitchFamily="18" charset="0"/>
                      </a:rPr>
                      <m:t>𝑃𝐵</m:t>
                    </m:r>
                    <m:r>
                      <a:rPr lang="en-US" sz="3200" i="1">
                        <a:latin typeface="Cambria Math" panose="02040503050406030204" pitchFamily="18" charset="0"/>
                      </a:rPr>
                      <m:t>2∨</m:t>
                    </m:r>
                    <m:r>
                      <a:rPr lang="en-US" sz="3200" i="1">
                        <a:latin typeface="Cambria Math" panose="02040503050406030204" pitchFamily="18" charset="0"/>
                      </a:rPr>
                      <m:t>𝑃𝐶</m:t>
                    </m:r>
                    <m:r>
                      <a:rPr lang="en-US" sz="3200" i="1">
                        <a:latin typeface="Cambria Math" panose="02040503050406030204" pitchFamily="18" charset="0"/>
                      </a:rPr>
                      <m:t>1</m:t>
                    </m:r>
                  </m:oMath>
                </a14:m>
                <a:endParaRPr lang="en-US" sz="3200" dirty="0"/>
              </a:p>
              <a:p>
                <a:pPr lvl="1"/>
                <a14:m>
                  <m:oMath xmlns:m="http://schemas.openxmlformats.org/officeDocument/2006/math">
                    <m:r>
                      <a:rPr lang="en-US" sz="3200" i="1">
                        <a:latin typeface="Cambria Math" panose="02040503050406030204" pitchFamily="18" charset="0"/>
                      </a:rPr>
                      <m:t>𝐵𝐵</m:t>
                    </m:r>
                    <m:r>
                      <a:rPr lang="en-US" sz="3200" i="1">
                        <a:latin typeface="Cambria Math" panose="02040503050406030204" pitchFamily="18" charset="0"/>
                      </a:rPr>
                      <m:t>1∨¬</m:t>
                    </m:r>
                    <m:r>
                      <a:rPr lang="en-US" sz="3200" i="1">
                        <a:latin typeface="Cambria Math" panose="02040503050406030204" pitchFamily="18" charset="0"/>
                      </a:rPr>
                      <m:t>𝑃𝐵</m:t>
                    </m:r>
                    <m:r>
                      <a:rPr lang="en-US" sz="3200" i="1">
                        <a:latin typeface="Cambria Math" panose="02040503050406030204" pitchFamily="18" charset="0"/>
                      </a:rPr>
                      <m:t>2</m:t>
                    </m:r>
                  </m:oMath>
                </a14:m>
                <a:endParaRPr lang="en-US" sz="3200" dirty="0"/>
              </a:p>
              <a:p>
                <a:pPr lvl="1"/>
                <a14:m>
                  <m:oMath xmlns:m="http://schemas.openxmlformats.org/officeDocument/2006/math">
                    <m:r>
                      <a:rPr lang="en-US" sz="3200" i="1">
                        <a:latin typeface="Cambria Math" panose="02040503050406030204" pitchFamily="18" charset="0"/>
                      </a:rPr>
                      <m:t>𝐵𝐵</m:t>
                    </m:r>
                    <m:r>
                      <a:rPr lang="en-US" sz="3200" i="1">
                        <a:latin typeface="Cambria Math" panose="02040503050406030204" pitchFamily="18" charset="0"/>
                      </a:rPr>
                      <m:t>1∨¬</m:t>
                    </m:r>
                    <m:r>
                      <a:rPr lang="en-US" sz="3200" i="1">
                        <a:latin typeface="Cambria Math" panose="02040503050406030204" pitchFamily="18" charset="0"/>
                      </a:rPr>
                      <m:t>𝑃𝐶</m:t>
                    </m:r>
                    <m:r>
                      <a:rPr lang="en-US" sz="3200" i="1">
                        <a:latin typeface="Cambria Math" panose="02040503050406030204" pitchFamily="18" charset="0"/>
                      </a:rPr>
                      <m:t>1</m:t>
                    </m:r>
                  </m:oMath>
                </a14:m>
                <a:endParaRPr lang="en-US" sz="3200" dirty="0"/>
              </a:p>
              <a:p>
                <a:endParaRPr lang="en-US" sz="2400" dirty="0">
                  <a:latin typeface="Helvetica" pitchFamily="2" charset="0"/>
                </a:endParaRPr>
              </a:p>
              <a:p>
                <a:endParaRPr lang="en-US" sz="2400" dirty="0"/>
              </a:p>
              <a:p>
                <a:endParaRPr lang="en-US" sz="2400" dirty="0">
                  <a:latin typeface="Helvetica" pitchFamily="2" charset="0"/>
                </a:endParaRPr>
              </a:p>
              <a:p>
                <a:pPr lvl="1"/>
                <a:endParaRPr lang="en-US" sz="2200" dirty="0">
                  <a:latin typeface="Helvetica" pitchFamily="2" charset="0"/>
                </a:endParaRPr>
              </a:p>
              <a:p>
                <a:pPr marL="0" indent="0">
                  <a:buNone/>
                </a:pPr>
                <a:endParaRPr lang="en-US" sz="2200" dirty="0">
                  <a:latin typeface="Helvetica" pitchFamily="2" charset="0"/>
                </a:endParaRP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3" y="2145983"/>
                <a:ext cx="9115425" cy="3849624"/>
              </a:xfrm>
              <a:blipFill>
                <a:blip r:embed="rId3"/>
                <a:stretch>
                  <a:fillRect l="-834" b="-4276"/>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6015230-0A04-E94E-BCA1-C6E9105AE525}"/>
              </a:ext>
            </a:extLst>
          </p:cNvPr>
          <p:cNvSpPr txBox="1"/>
          <p:nvPr/>
        </p:nvSpPr>
        <p:spPr>
          <a:xfrm>
            <a:off x="6186348" y="2741812"/>
            <a:ext cx="5243651" cy="4339650"/>
          </a:xfrm>
          <a:prstGeom prst="rect">
            <a:avLst/>
          </a:prstGeom>
          <a:noFill/>
        </p:spPr>
        <p:txBody>
          <a:bodyPr wrap="square" rtlCol="0">
            <a:spAutoFit/>
          </a:bodyPr>
          <a:lstStyle/>
          <a:p>
            <a:r>
              <a:rPr lang="en-US" sz="2400" dirty="0">
                <a:latin typeface="Helvetica" pitchFamily="2" charset="0"/>
              </a:rPr>
              <a:t>Together, with all of them ANDed together, they form a conjunction of disjunctive clauses!</a:t>
            </a:r>
          </a:p>
          <a:p>
            <a:endParaRPr lang="en-US" sz="2400" dirty="0">
              <a:latin typeface="Helvetica" pitchFamily="2" charset="0"/>
            </a:endParaRPr>
          </a:p>
          <a:p>
            <a:r>
              <a:rPr lang="en-US" sz="2400" dirty="0">
                <a:latin typeface="Helvetica" pitchFamily="2" charset="0"/>
              </a:rPr>
              <a:t>(Remember: each line here is called a ‘clause’ – the whole clause is true when *at least one* of its literals is true. That’s how OR works, yeah?).</a:t>
            </a:r>
          </a:p>
          <a:p>
            <a:endParaRPr lang="en-US" sz="2400" dirty="0">
              <a:latin typeface="Helvetica" pitchFamily="2" charset="0"/>
            </a:endParaRPr>
          </a:p>
          <a:p>
            <a:r>
              <a:rPr lang="en-US" sz="2400" dirty="0">
                <a:latin typeface="Helvetica" pitchFamily="2" charset="0"/>
              </a:rPr>
              <a:t>This is a CNF expression!</a:t>
            </a:r>
          </a:p>
          <a:p>
            <a:endParaRPr lang="en-US" dirty="0">
              <a:latin typeface="Helvetica" pitchFamily="2" charset="0"/>
            </a:endParaRPr>
          </a:p>
          <a:p>
            <a:endParaRPr lang="en-US" dirty="0">
              <a:latin typeface="Helvetica" pitchFamily="2" charset="0"/>
            </a:endParaRPr>
          </a:p>
        </p:txBody>
      </p:sp>
      <p:sp>
        <p:nvSpPr>
          <p:cNvPr id="5" name="Right Brace 4">
            <a:extLst>
              <a:ext uri="{FF2B5EF4-FFF2-40B4-BE49-F238E27FC236}">
                <a16:creationId xmlns:a16="http://schemas.microsoft.com/office/drawing/2014/main" id="{A0B0E2AF-A097-A345-BEBC-E9D7E728D63B}"/>
              </a:ext>
            </a:extLst>
          </p:cNvPr>
          <p:cNvSpPr/>
          <p:nvPr/>
        </p:nvSpPr>
        <p:spPr>
          <a:xfrm>
            <a:off x="5258077" y="2741813"/>
            <a:ext cx="399496" cy="3151573"/>
          </a:xfrm>
          <a:prstGeom prst="rightBrace">
            <a:avLst>
              <a:gd name="adj1" fmla="val 69762"/>
              <a:gd name="adj2" fmla="val 48592"/>
            </a:avLst>
          </a:prstGeom>
          <a:ln w="508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39728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Wumpus in CNF</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3" y="2145983"/>
            <a:ext cx="9115425" cy="3849624"/>
          </a:xfrm>
        </p:spPr>
        <p:txBody>
          <a:bodyPr>
            <a:normAutofit fontScale="92500"/>
          </a:bodyPr>
          <a:lstStyle/>
          <a:p>
            <a:r>
              <a:rPr lang="en-US" sz="2400" b="1" dirty="0">
                <a:latin typeface="Helvetica" pitchFamily="2" charset="0"/>
              </a:rPr>
              <a:t>This is how the previous looks in the syntax of Project 2 files:</a:t>
            </a:r>
          </a:p>
          <a:p>
            <a:pPr marL="0" indent="0">
              <a:buNone/>
            </a:pPr>
            <a:r>
              <a:rPr lang="en-US" sz="2400" b="1" dirty="0">
                <a:latin typeface="Courier New" panose="02070309020205020404" pitchFamily="49" charset="0"/>
                <a:cs typeface="Courier New" panose="02070309020205020404" pitchFamily="49" charset="0"/>
              </a:rPr>
              <a:t>(and (or (not BA1) PA2 PB1)</a:t>
            </a:r>
          </a:p>
          <a:p>
            <a:pPr marL="0" indent="0">
              <a:buNone/>
            </a:pPr>
            <a:r>
              <a:rPr lang="en-US" sz="2400" b="1" dirty="0">
                <a:latin typeface="Courier New" panose="02070309020205020404" pitchFamily="49" charset="0"/>
                <a:cs typeface="Courier New" panose="02070309020205020404" pitchFamily="49" charset="0"/>
              </a:rPr>
              <a:t>     (or BA1 (not PA2))</a:t>
            </a:r>
          </a:p>
          <a:p>
            <a:pPr marL="0" indent="0">
              <a:buNone/>
            </a:pPr>
            <a:r>
              <a:rPr lang="en-US" sz="2400" b="1" dirty="0">
                <a:latin typeface="Courier New" panose="02070309020205020404" pitchFamily="49" charset="0"/>
                <a:cs typeface="Courier New" panose="02070309020205020404" pitchFamily="49" charset="0"/>
              </a:rPr>
              <a:t>     (or BA1 (not PB1))</a:t>
            </a:r>
          </a:p>
          <a:p>
            <a:pPr marL="0" indent="0">
              <a:buNone/>
            </a:pPr>
            <a:r>
              <a:rPr lang="en-US" sz="2400" b="1" dirty="0">
                <a:latin typeface="Courier New" panose="02070309020205020404" pitchFamily="49" charset="0"/>
                <a:cs typeface="Courier New" panose="02070309020205020404" pitchFamily="49" charset="0"/>
              </a:rPr>
              <a:t>     (or (not BB1) PB2 PC1)</a:t>
            </a:r>
          </a:p>
          <a:p>
            <a:pPr marL="0" indent="0">
              <a:buNone/>
            </a:pPr>
            <a:r>
              <a:rPr lang="en-US" sz="2400" b="1" dirty="0">
                <a:latin typeface="Courier New" panose="02070309020205020404" pitchFamily="49" charset="0"/>
                <a:cs typeface="Courier New" panose="02070309020205020404" pitchFamily="49" charset="0"/>
              </a:rPr>
              <a:t>     (or BB1 (not PB2))</a:t>
            </a:r>
          </a:p>
          <a:p>
            <a:pPr marL="0" indent="0">
              <a:buNone/>
            </a:pPr>
            <a:r>
              <a:rPr lang="en-US" sz="2400" b="1" dirty="0">
                <a:latin typeface="Courier New" panose="02070309020205020404" pitchFamily="49" charset="0"/>
                <a:cs typeface="Courier New" panose="02070309020205020404" pitchFamily="49" charset="0"/>
              </a:rPr>
              <a:t>     (or BB1 (not PC1)))</a:t>
            </a:r>
            <a:endParaRPr lang="en-US" sz="2400" dirty="0"/>
          </a:p>
          <a:p>
            <a:endParaRPr lang="en-US" sz="2400" dirty="0">
              <a:latin typeface="Helvetica" pitchFamily="2" charset="0"/>
            </a:endParaRPr>
          </a:p>
          <a:p>
            <a:endParaRPr lang="en-US" sz="2400" dirty="0"/>
          </a:p>
          <a:p>
            <a:endParaRPr lang="en-US" sz="2400" dirty="0">
              <a:latin typeface="Helvetica" pitchFamily="2" charset="0"/>
            </a:endParaRPr>
          </a:p>
          <a:p>
            <a:pPr lvl="1"/>
            <a:endParaRPr lang="en-US" sz="2200" dirty="0">
              <a:latin typeface="Helvetica" pitchFamily="2" charset="0"/>
            </a:endParaRPr>
          </a:p>
          <a:p>
            <a:pPr marL="0" indent="0">
              <a:buNone/>
            </a:pPr>
            <a:endParaRPr lang="en-US" sz="2200" dirty="0">
              <a:latin typeface="Helvetica" pitchFamily="2" charset="0"/>
            </a:endParaRPr>
          </a:p>
          <a:p>
            <a:pPr marL="0" indent="0">
              <a:buNone/>
            </a:pPr>
            <a:endParaRPr lang="en-US" sz="2400" dirty="0">
              <a:latin typeface="Helvetica" pitchFamily="2" charset="0"/>
            </a:endParaRPr>
          </a:p>
        </p:txBody>
      </p:sp>
    </p:spTree>
    <p:extLst>
      <p:ext uri="{BB962C8B-B14F-4D97-AF65-F5344CB8AC3E}">
        <p14:creationId xmlns:p14="http://schemas.microsoft.com/office/powerpoint/2010/main" val="9332939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Wumpus in CNF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3" y="2145983"/>
                <a:ext cx="9115425" cy="3849624"/>
              </a:xfrm>
            </p:spPr>
            <p:txBody>
              <a:bodyPr>
                <a:normAutofit/>
              </a:bodyPr>
              <a:lstStyle/>
              <a:p>
                <a:r>
                  <a:rPr lang="en-US" sz="2400" b="1" dirty="0">
                    <a:latin typeface="Helvetica" pitchFamily="2" charset="0"/>
                  </a:rPr>
                  <a:t>Knowledge Base:</a:t>
                </a:r>
              </a:p>
              <a:p>
                <a:pPr lvl="1"/>
                <a14:m>
                  <m:oMath xmlns:m="http://schemas.openxmlformats.org/officeDocument/2006/math">
                    <m:r>
                      <a:rPr lang="en-US" sz="3200" i="1">
                        <a:latin typeface="Cambria Math" panose="02040503050406030204" pitchFamily="18" charset="0"/>
                      </a:rPr>
                      <m:t>¬</m:t>
                    </m:r>
                    <m:r>
                      <a:rPr lang="en-US" sz="3200" i="1">
                        <a:latin typeface="Cambria Math" panose="02040503050406030204" pitchFamily="18" charset="0"/>
                      </a:rPr>
                      <m:t>𝐵𝐴</m:t>
                    </m:r>
                    <m:r>
                      <a:rPr lang="en-US" sz="3200" i="1">
                        <a:latin typeface="Cambria Math" panose="02040503050406030204" pitchFamily="18" charset="0"/>
                      </a:rPr>
                      <m:t>1∨</m:t>
                    </m:r>
                    <m:r>
                      <a:rPr lang="en-US" sz="3200" i="1">
                        <a:latin typeface="Cambria Math" panose="02040503050406030204" pitchFamily="18" charset="0"/>
                      </a:rPr>
                      <m:t>𝑃𝐴</m:t>
                    </m:r>
                    <m:r>
                      <a:rPr lang="en-US" sz="3200" i="1">
                        <a:latin typeface="Cambria Math" panose="02040503050406030204" pitchFamily="18" charset="0"/>
                      </a:rPr>
                      <m:t>2∨</m:t>
                    </m:r>
                    <m:r>
                      <a:rPr lang="en-US" sz="3200" i="1">
                        <a:latin typeface="Cambria Math" panose="02040503050406030204" pitchFamily="18" charset="0"/>
                      </a:rPr>
                      <m:t>𝑃𝐵</m:t>
                    </m:r>
                    <m:r>
                      <a:rPr lang="en-US" sz="3200" i="1">
                        <a:latin typeface="Cambria Math" panose="02040503050406030204" pitchFamily="18" charset="0"/>
                      </a:rPr>
                      <m:t>1</m:t>
                    </m:r>
                  </m:oMath>
                </a14:m>
                <a:endParaRPr lang="en-US" sz="3200" dirty="0"/>
              </a:p>
              <a:p>
                <a:pPr lvl="1"/>
                <a14:m>
                  <m:oMath xmlns:m="http://schemas.openxmlformats.org/officeDocument/2006/math">
                    <m:r>
                      <a:rPr lang="en-US" sz="3200" i="1">
                        <a:latin typeface="Cambria Math" panose="02040503050406030204" pitchFamily="18" charset="0"/>
                      </a:rPr>
                      <m:t>𝐵𝐴</m:t>
                    </m:r>
                    <m:r>
                      <a:rPr lang="en-US" sz="3200" i="1">
                        <a:latin typeface="Cambria Math" panose="02040503050406030204" pitchFamily="18" charset="0"/>
                      </a:rPr>
                      <m:t>1∨¬</m:t>
                    </m:r>
                    <m:r>
                      <a:rPr lang="en-US" sz="3200" i="1">
                        <a:latin typeface="Cambria Math" panose="02040503050406030204" pitchFamily="18" charset="0"/>
                      </a:rPr>
                      <m:t>𝑃𝐴</m:t>
                    </m:r>
                    <m:r>
                      <a:rPr lang="en-US" sz="3200" i="1">
                        <a:latin typeface="Cambria Math" panose="02040503050406030204" pitchFamily="18" charset="0"/>
                      </a:rPr>
                      <m:t>2</m:t>
                    </m:r>
                  </m:oMath>
                </a14:m>
                <a:endParaRPr lang="en-US" sz="3200" dirty="0"/>
              </a:p>
              <a:p>
                <a:pPr lvl="1"/>
                <a14:m>
                  <m:oMath xmlns:m="http://schemas.openxmlformats.org/officeDocument/2006/math">
                    <m:r>
                      <a:rPr lang="en-US" sz="3200" i="1">
                        <a:latin typeface="Cambria Math" panose="02040503050406030204" pitchFamily="18" charset="0"/>
                      </a:rPr>
                      <m:t>𝐵𝐴</m:t>
                    </m:r>
                    <m:r>
                      <a:rPr lang="en-US" sz="3200" i="1">
                        <a:latin typeface="Cambria Math" panose="02040503050406030204" pitchFamily="18" charset="0"/>
                      </a:rPr>
                      <m:t>1∨¬</m:t>
                    </m:r>
                    <m:r>
                      <a:rPr lang="en-US" sz="3200" i="1">
                        <a:latin typeface="Cambria Math" panose="02040503050406030204" pitchFamily="18" charset="0"/>
                      </a:rPr>
                      <m:t>𝑃𝐵</m:t>
                    </m:r>
                    <m:r>
                      <a:rPr lang="en-US" sz="3200" i="1">
                        <a:latin typeface="Cambria Math" panose="02040503050406030204" pitchFamily="18" charset="0"/>
                      </a:rPr>
                      <m:t>1</m:t>
                    </m:r>
                  </m:oMath>
                </a14:m>
                <a:endParaRPr lang="en-US" sz="3200" dirty="0"/>
              </a:p>
              <a:p>
                <a:pPr lvl="1"/>
                <a14:m>
                  <m:oMath xmlns:m="http://schemas.openxmlformats.org/officeDocument/2006/math">
                    <m:r>
                      <a:rPr lang="en-US" sz="3200" i="1">
                        <a:latin typeface="Cambria Math" panose="02040503050406030204" pitchFamily="18" charset="0"/>
                      </a:rPr>
                      <m:t>¬</m:t>
                    </m:r>
                    <m:r>
                      <a:rPr lang="en-US" sz="3200" i="1">
                        <a:latin typeface="Cambria Math" panose="02040503050406030204" pitchFamily="18" charset="0"/>
                      </a:rPr>
                      <m:t>𝐵𝐵</m:t>
                    </m:r>
                    <m:r>
                      <a:rPr lang="en-US" sz="3200" i="1">
                        <a:latin typeface="Cambria Math" panose="02040503050406030204" pitchFamily="18" charset="0"/>
                      </a:rPr>
                      <m:t>1∨</m:t>
                    </m:r>
                    <m:r>
                      <a:rPr lang="en-US" sz="3200" i="1">
                        <a:latin typeface="Cambria Math" panose="02040503050406030204" pitchFamily="18" charset="0"/>
                      </a:rPr>
                      <m:t>𝑃𝐵</m:t>
                    </m:r>
                    <m:r>
                      <a:rPr lang="en-US" sz="3200" i="1">
                        <a:latin typeface="Cambria Math" panose="02040503050406030204" pitchFamily="18" charset="0"/>
                      </a:rPr>
                      <m:t>2∨</m:t>
                    </m:r>
                    <m:r>
                      <a:rPr lang="en-US" sz="3200" i="1">
                        <a:latin typeface="Cambria Math" panose="02040503050406030204" pitchFamily="18" charset="0"/>
                      </a:rPr>
                      <m:t>𝑃𝐶</m:t>
                    </m:r>
                    <m:r>
                      <a:rPr lang="en-US" sz="3200" i="1">
                        <a:latin typeface="Cambria Math" panose="02040503050406030204" pitchFamily="18" charset="0"/>
                      </a:rPr>
                      <m:t>1</m:t>
                    </m:r>
                  </m:oMath>
                </a14:m>
                <a:endParaRPr lang="en-US" sz="3200" dirty="0"/>
              </a:p>
              <a:p>
                <a:pPr lvl="1"/>
                <a14:m>
                  <m:oMath xmlns:m="http://schemas.openxmlformats.org/officeDocument/2006/math">
                    <m:r>
                      <a:rPr lang="en-US" sz="3200" i="1">
                        <a:latin typeface="Cambria Math" panose="02040503050406030204" pitchFamily="18" charset="0"/>
                      </a:rPr>
                      <m:t>𝐵𝐵</m:t>
                    </m:r>
                    <m:r>
                      <a:rPr lang="en-US" sz="3200" i="1">
                        <a:latin typeface="Cambria Math" panose="02040503050406030204" pitchFamily="18" charset="0"/>
                      </a:rPr>
                      <m:t>1∨¬</m:t>
                    </m:r>
                    <m:r>
                      <a:rPr lang="en-US" sz="3200" i="1">
                        <a:latin typeface="Cambria Math" panose="02040503050406030204" pitchFamily="18" charset="0"/>
                      </a:rPr>
                      <m:t>𝑃𝐵</m:t>
                    </m:r>
                    <m:r>
                      <a:rPr lang="en-US" sz="3200" i="1">
                        <a:latin typeface="Cambria Math" panose="02040503050406030204" pitchFamily="18" charset="0"/>
                      </a:rPr>
                      <m:t>2</m:t>
                    </m:r>
                  </m:oMath>
                </a14:m>
                <a:endParaRPr lang="en-US" sz="3200" dirty="0"/>
              </a:p>
              <a:p>
                <a:pPr lvl="1"/>
                <a14:m>
                  <m:oMath xmlns:m="http://schemas.openxmlformats.org/officeDocument/2006/math">
                    <m:r>
                      <a:rPr lang="en-US" sz="3200" i="1">
                        <a:latin typeface="Cambria Math" panose="02040503050406030204" pitchFamily="18" charset="0"/>
                      </a:rPr>
                      <m:t>𝐵𝐵</m:t>
                    </m:r>
                    <m:r>
                      <a:rPr lang="en-US" sz="3200" i="1">
                        <a:latin typeface="Cambria Math" panose="02040503050406030204" pitchFamily="18" charset="0"/>
                      </a:rPr>
                      <m:t>1∨¬</m:t>
                    </m:r>
                    <m:r>
                      <a:rPr lang="en-US" sz="3200" i="1">
                        <a:latin typeface="Cambria Math" panose="02040503050406030204" pitchFamily="18" charset="0"/>
                      </a:rPr>
                      <m:t>𝑃𝐶</m:t>
                    </m:r>
                    <m:r>
                      <a:rPr lang="en-US" sz="3200" i="1">
                        <a:latin typeface="Cambria Math" panose="02040503050406030204" pitchFamily="18" charset="0"/>
                      </a:rPr>
                      <m:t>1</m:t>
                    </m:r>
                  </m:oMath>
                </a14:m>
                <a:endParaRPr lang="en-US" sz="3200" dirty="0"/>
              </a:p>
              <a:p>
                <a:endParaRPr lang="en-US" sz="2400" dirty="0">
                  <a:latin typeface="Helvetica" pitchFamily="2" charset="0"/>
                </a:endParaRPr>
              </a:p>
              <a:p>
                <a:endParaRPr lang="en-US" sz="2400" dirty="0"/>
              </a:p>
              <a:p>
                <a:endParaRPr lang="en-US" sz="2400" dirty="0">
                  <a:latin typeface="Helvetica" pitchFamily="2" charset="0"/>
                </a:endParaRPr>
              </a:p>
              <a:p>
                <a:pPr lvl="1"/>
                <a:endParaRPr lang="en-US" sz="2200" dirty="0">
                  <a:latin typeface="Helvetica" pitchFamily="2" charset="0"/>
                </a:endParaRPr>
              </a:p>
              <a:p>
                <a:pPr marL="0" indent="0">
                  <a:buNone/>
                </a:pPr>
                <a:endParaRPr lang="en-US" sz="2200" dirty="0">
                  <a:latin typeface="Helvetica" pitchFamily="2" charset="0"/>
                </a:endParaRP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3" y="2145983"/>
                <a:ext cx="9115425" cy="3849624"/>
              </a:xfrm>
              <a:blipFill>
                <a:blip r:embed="rId3"/>
                <a:stretch>
                  <a:fillRect l="-834" b="-4276"/>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6015230-0A04-E94E-BCA1-C6E9105AE525}"/>
              </a:ext>
            </a:extLst>
          </p:cNvPr>
          <p:cNvSpPr txBox="1"/>
          <p:nvPr/>
        </p:nvSpPr>
        <p:spPr>
          <a:xfrm>
            <a:off x="6186348" y="2022854"/>
            <a:ext cx="5243651" cy="4339650"/>
          </a:xfrm>
          <a:prstGeom prst="rect">
            <a:avLst/>
          </a:prstGeom>
          <a:noFill/>
        </p:spPr>
        <p:txBody>
          <a:bodyPr wrap="square" rtlCol="0">
            <a:spAutoFit/>
          </a:bodyPr>
          <a:lstStyle/>
          <a:p>
            <a:r>
              <a:rPr lang="en-US" sz="2400" dirty="0">
                <a:latin typeface="Helvetica" pitchFamily="2" charset="0"/>
              </a:rPr>
              <a:t>An important question:</a:t>
            </a:r>
          </a:p>
          <a:p>
            <a:endParaRPr lang="en-US" sz="2400" dirty="0">
              <a:latin typeface="Helvetica" pitchFamily="2" charset="0"/>
            </a:endParaRPr>
          </a:p>
          <a:p>
            <a:r>
              <a:rPr lang="en-US" sz="2400" dirty="0">
                <a:latin typeface="Helvetica" pitchFamily="2" charset="0"/>
              </a:rPr>
              <a:t>Is this initial set of facts (before any sensing occurs) satisfiable?</a:t>
            </a:r>
          </a:p>
          <a:p>
            <a:endParaRPr lang="en-US" sz="2400" dirty="0">
              <a:latin typeface="Helvetica" pitchFamily="2" charset="0"/>
            </a:endParaRPr>
          </a:p>
          <a:p>
            <a:r>
              <a:rPr lang="en-US" sz="2400" dirty="0">
                <a:latin typeface="Helvetica" pitchFamily="2" charset="0"/>
              </a:rPr>
              <a:t>In other words, does it allow for at least one possible world?</a:t>
            </a:r>
          </a:p>
          <a:p>
            <a:endParaRPr lang="en-US" sz="2400" dirty="0">
              <a:latin typeface="Helvetica" pitchFamily="2" charset="0"/>
            </a:endParaRPr>
          </a:p>
          <a:p>
            <a:r>
              <a:rPr lang="en-US" sz="2400" dirty="0">
                <a:latin typeface="Helvetica" pitchFamily="2" charset="0"/>
              </a:rPr>
              <a:t>Or in other-other words: can we find a model that makes this true?</a:t>
            </a:r>
          </a:p>
          <a:p>
            <a:endParaRPr lang="en-US" dirty="0">
              <a:latin typeface="Helvetica" pitchFamily="2" charset="0"/>
            </a:endParaRPr>
          </a:p>
          <a:p>
            <a:endParaRPr lang="en-US" dirty="0">
              <a:latin typeface="Helvetica" pitchFamily="2" charset="0"/>
            </a:endParaRPr>
          </a:p>
        </p:txBody>
      </p:sp>
    </p:spTree>
    <p:extLst>
      <p:ext uri="{BB962C8B-B14F-4D97-AF65-F5344CB8AC3E}">
        <p14:creationId xmlns:p14="http://schemas.microsoft.com/office/powerpoint/2010/main" val="415403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animEffect transition="in" filter="dissolve">
                                      <p:cBhvr>
                                        <p:cTn id="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Logic Review Recap -- Predicate Logic</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103120"/>
            <a:ext cx="10058400" cy="3849624"/>
          </a:xfrm>
        </p:spPr>
        <p:txBody>
          <a:bodyPr>
            <a:normAutofit/>
          </a:bodyPr>
          <a:lstStyle/>
          <a:p>
            <a:r>
              <a:rPr lang="en-US" sz="2400" dirty="0">
                <a:latin typeface="Helvetica" pitchFamily="2" charset="0"/>
              </a:rPr>
              <a:t>Predicate logic also introduced the notion of a </a:t>
            </a:r>
            <a:r>
              <a:rPr lang="en-US" sz="2400" b="1" dirty="0">
                <a:latin typeface="Helvetica" pitchFamily="2" charset="0"/>
              </a:rPr>
              <a:t>function symbol</a:t>
            </a:r>
            <a:r>
              <a:rPr lang="en-US" sz="2400" dirty="0">
                <a:latin typeface="Helvetica" pitchFamily="2" charset="0"/>
              </a:rPr>
              <a:t>.</a:t>
            </a:r>
          </a:p>
          <a:p>
            <a:endParaRPr lang="en-US" sz="2400" dirty="0">
              <a:latin typeface="Helvetica" pitchFamily="2" charset="0"/>
            </a:endParaRPr>
          </a:p>
          <a:p>
            <a:r>
              <a:rPr lang="en-US" sz="2400" dirty="0">
                <a:latin typeface="Helvetica" pitchFamily="2" charset="0"/>
              </a:rPr>
              <a:t>Looks very similar to a predicate, but the output is a term (i.e., a “thing”), not a statement (i.e., a truth value).</a:t>
            </a:r>
          </a:p>
          <a:p>
            <a:endParaRPr lang="en-US" sz="2400" i="1" dirty="0">
              <a:latin typeface="Helvetica" pitchFamily="2" charset="0"/>
            </a:endParaRPr>
          </a:p>
          <a:p>
            <a:r>
              <a:rPr lang="en-US" sz="2000" i="1" dirty="0" err="1">
                <a:latin typeface="Helvetica" pitchFamily="2" charset="0"/>
              </a:rPr>
              <a:t>LeftLeg</a:t>
            </a:r>
            <a:r>
              <a:rPr lang="en-US" sz="2000" i="1" dirty="0">
                <a:latin typeface="Helvetica" pitchFamily="2" charset="0"/>
              </a:rPr>
              <a:t>(John)</a:t>
            </a:r>
            <a:r>
              <a:rPr lang="en-US" sz="2000" dirty="0">
                <a:latin typeface="Helvetica" pitchFamily="2" charset="0"/>
              </a:rPr>
              <a:t> – specifies the object “John’s Left Leg”</a:t>
            </a:r>
          </a:p>
          <a:p>
            <a:endParaRPr lang="en-US" sz="2000" dirty="0">
              <a:latin typeface="Helvetica" pitchFamily="2" charset="0"/>
            </a:endParaRPr>
          </a:p>
        </p:txBody>
      </p:sp>
    </p:spTree>
    <p:extLst>
      <p:ext uri="{BB962C8B-B14F-4D97-AF65-F5344CB8AC3E}">
        <p14:creationId xmlns:p14="http://schemas.microsoft.com/office/powerpoint/2010/main" val="26834467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Wumpus in CNF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3" y="2145983"/>
                <a:ext cx="9115425" cy="3849624"/>
              </a:xfrm>
            </p:spPr>
            <p:txBody>
              <a:bodyPr>
                <a:normAutofit/>
              </a:bodyPr>
              <a:lstStyle/>
              <a:p>
                <a:r>
                  <a:rPr lang="en-US" sz="2400" b="1" dirty="0">
                    <a:latin typeface="Helvetica" pitchFamily="2" charset="0"/>
                  </a:rPr>
                  <a:t>Knowledge Base:</a:t>
                </a:r>
              </a:p>
              <a:p>
                <a:pPr lvl="1"/>
                <a14:m>
                  <m:oMath xmlns:m="http://schemas.openxmlformats.org/officeDocument/2006/math">
                    <m:r>
                      <a:rPr lang="en-US" sz="3200" i="1">
                        <a:latin typeface="Cambria Math" panose="02040503050406030204" pitchFamily="18" charset="0"/>
                      </a:rPr>
                      <m:t>¬</m:t>
                    </m:r>
                    <m:r>
                      <a:rPr lang="en-US" sz="3200" i="1">
                        <a:latin typeface="Cambria Math" panose="02040503050406030204" pitchFamily="18" charset="0"/>
                      </a:rPr>
                      <m:t>𝐵𝐴</m:t>
                    </m:r>
                    <m:r>
                      <a:rPr lang="en-US" sz="3200" i="1">
                        <a:latin typeface="Cambria Math" panose="02040503050406030204" pitchFamily="18" charset="0"/>
                      </a:rPr>
                      <m:t>1∨</m:t>
                    </m:r>
                    <m:r>
                      <a:rPr lang="en-US" sz="3200" i="1">
                        <a:latin typeface="Cambria Math" panose="02040503050406030204" pitchFamily="18" charset="0"/>
                      </a:rPr>
                      <m:t>𝑃𝐴</m:t>
                    </m:r>
                    <m:r>
                      <a:rPr lang="en-US" sz="3200" i="1">
                        <a:latin typeface="Cambria Math" panose="02040503050406030204" pitchFamily="18" charset="0"/>
                      </a:rPr>
                      <m:t>2∨</m:t>
                    </m:r>
                    <m:r>
                      <a:rPr lang="en-US" sz="3200" i="1">
                        <a:latin typeface="Cambria Math" panose="02040503050406030204" pitchFamily="18" charset="0"/>
                      </a:rPr>
                      <m:t>𝑃𝐵</m:t>
                    </m:r>
                    <m:r>
                      <a:rPr lang="en-US" sz="3200" i="1">
                        <a:latin typeface="Cambria Math" panose="02040503050406030204" pitchFamily="18" charset="0"/>
                      </a:rPr>
                      <m:t>1</m:t>
                    </m:r>
                  </m:oMath>
                </a14:m>
                <a:endParaRPr lang="en-US" sz="3200" dirty="0"/>
              </a:p>
              <a:p>
                <a:pPr lvl="1"/>
                <a14:m>
                  <m:oMath xmlns:m="http://schemas.openxmlformats.org/officeDocument/2006/math">
                    <m:r>
                      <a:rPr lang="en-US" sz="3200" i="1">
                        <a:latin typeface="Cambria Math" panose="02040503050406030204" pitchFamily="18" charset="0"/>
                      </a:rPr>
                      <m:t>𝐵𝐴</m:t>
                    </m:r>
                    <m:r>
                      <a:rPr lang="en-US" sz="3200" i="1">
                        <a:latin typeface="Cambria Math" panose="02040503050406030204" pitchFamily="18" charset="0"/>
                      </a:rPr>
                      <m:t>1∨¬</m:t>
                    </m:r>
                    <m:r>
                      <a:rPr lang="en-US" sz="3200" i="1">
                        <a:latin typeface="Cambria Math" panose="02040503050406030204" pitchFamily="18" charset="0"/>
                      </a:rPr>
                      <m:t>𝑃𝐴</m:t>
                    </m:r>
                    <m:r>
                      <a:rPr lang="en-US" sz="3200" i="1">
                        <a:latin typeface="Cambria Math" panose="02040503050406030204" pitchFamily="18" charset="0"/>
                      </a:rPr>
                      <m:t>2</m:t>
                    </m:r>
                  </m:oMath>
                </a14:m>
                <a:endParaRPr lang="en-US" sz="3200" dirty="0"/>
              </a:p>
              <a:p>
                <a:pPr lvl="1"/>
                <a14:m>
                  <m:oMath xmlns:m="http://schemas.openxmlformats.org/officeDocument/2006/math">
                    <m:r>
                      <a:rPr lang="en-US" sz="3200" i="1">
                        <a:latin typeface="Cambria Math" panose="02040503050406030204" pitchFamily="18" charset="0"/>
                      </a:rPr>
                      <m:t>𝐵𝐴</m:t>
                    </m:r>
                    <m:r>
                      <a:rPr lang="en-US" sz="3200" i="1">
                        <a:latin typeface="Cambria Math" panose="02040503050406030204" pitchFamily="18" charset="0"/>
                      </a:rPr>
                      <m:t>1∨¬</m:t>
                    </m:r>
                    <m:r>
                      <a:rPr lang="en-US" sz="3200" i="1">
                        <a:latin typeface="Cambria Math" panose="02040503050406030204" pitchFamily="18" charset="0"/>
                      </a:rPr>
                      <m:t>𝑃𝐵</m:t>
                    </m:r>
                    <m:r>
                      <a:rPr lang="en-US" sz="3200" i="1">
                        <a:latin typeface="Cambria Math" panose="02040503050406030204" pitchFamily="18" charset="0"/>
                      </a:rPr>
                      <m:t>1</m:t>
                    </m:r>
                  </m:oMath>
                </a14:m>
                <a:endParaRPr lang="en-US" sz="3200" dirty="0"/>
              </a:p>
              <a:p>
                <a:pPr lvl="1"/>
                <a14:m>
                  <m:oMath xmlns:m="http://schemas.openxmlformats.org/officeDocument/2006/math">
                    <m:r>
                      <a:rPr lang="en-US" sz="3200" i="1">
                        <a:latin typeface="Cambria Math" panose="02040503050406030204" pitchFamily="18" charset="0"/>
                      </a:rPr>
                      <m:t>¬</m:t>
                    </m:r>
                    <m:r>
                      <a:rPr lang="en-US" sz="3200" i="1">
                        <a:latin typeface="Cambria Math" panose="02040503050406030204" pitchFamily="18" charset="0"/>
                      </a:rPr>
                      <m:t>𝐵𝐵</m:t>
                    </m:r>
                    <m:r>
                      <a:rPr lang="en-US" sz="3200" i="1">
                        <a:latin typeface="Cambria Math" panose="02040503050406030204" pitchFamily="18" charset="0"/>
                      </a:rPr>
                      <m:t>1∨</m:t>
                    </m:r>
                    <m:r>
                      <a:rPr lang="en-US" sz="3200" i="1">
                        <a:latin typeface="Cambria Math" panose="02040503050406030204" pitchFamily="18" charset="0"/>
                      </a:rPr>
                      <m:t>𝑃𝐵</m:t>
                    </m:r>
                    <m:r>
                      <a:rPr lang="en-US" sz="3200" i="1">
                        <a:latin typeface="Cambria Math" panose="02040503050406030204" pitchFamily="18" charset="0"/>
                      </a:rPr>
                      <m:t>2∨</m:t>
                    </m:r>
                    <m:r>
                      <a:rPr lang="en-US" sz="3200" i="1">
                        <a:latin typeface="Cambria Math" panose="02040503050406030204" pitchFamily="18" charset="0"/>
                      </a:rPr>
                      <m:t>𝑃𝐶</m:t>
                    </m:r>
                    <m:r>
                      <a:rPr lang="en-US" sz="3200" i="1">
                        <a:latin typeface="Cambria Math" panose="02040503050406030204" pitchFamily="18" charset="0"/>
                      </a:rPr>
                      <m:t>1</m:t>
                    </m:r>
                  </m:oMath>
                </a14:m>
                <a:endParaRPr lang="en-US" sz="3200" dirty="0"/>
              </a:p>
              <a:p>
                <a:pPr lvl="1"/>
                <a14:m>
                  <m:oMath xmlns:m="http://schemas.openxmlformats.org/officeDocument/2006/math">
                    <m:r>
                      <a:rPr lang="en-US" sz="3200" i="1">
                        <a:latin typeface="Cambria Math" panose="02040503050406030204" pitchFamily="18" charset="0"/>
                      </a:rPr>
                      <m:t>𝐵𝐵</m:t>
                    </m:r>
                    <m:r>
                      <a:rPr lang="en-US" sz="3200" i="1">
                        <a:latin typeface="Cambria Math" panose="02040503050406030204" pitchFamily="18" charset="0"/>
                      </a:rPr>
                      <m:t>1∨¬</m:t>
                    </m:r>
                    <m:r>
                      <a:rPr lang="en-US" sz="3200" i="1">
                        <a:latin typeface="Cambria Math" panose="02040503050406030204" pitchFamily="18" charset="0"/>
                      </a:rPr>
                      <m:t>𝑃𝐵</m:t>
                    </m:r>
                    <m:r>
                      <a:rPr lang="en-US" sz="3200" i="1">
                        <a:latin typeface="Cambria Math" panose="02040503050406030204" pitchFamily="18" charset="0"/>
                      </a:rPr>
                      <m:t>2</m:t>
                    </m:r>
                  </m:oMath>
                </a14:m>
                <a:endParaRPr lang="en-US" sz="3200" dirty="0"/>
              </a:p>
              <a:p>
                <a:pPr lvl="1"/>
                <a14:m>
                  <m:oMath xmlns:m="http://schemas.openxmlformats.org/officeDocument/2006/math">
                    <m:r>
                      <a:rPr lang="en-US" sz="3200" i="1">
                        <a:latin typeface="Cambria Math" panose="02040503050406030204" pitchFamily="18" charset="0"/>
                      </a:rPr>
                      <m:t>𝐵𝐵</m:t>
                    </m:r>
                    <m:r>
                      <a:rPr lang="en-US" sz="3200" i="1">
                        <a:latin typeface="Cambria Math" panose="02040503050406030204" pitchFamily="18" charset="0"/>
                      </a:rPr>
                      <m:t>1∨¬</m:t>
                    </m:r>
                    <m:r>
                      <a:rPr lang="en-US" sz="3200" i="1">
                        <a:latin typeface="Cambria Math" panose="02040503050406030204" pitchFamily="18" charset="0"/>
                      </a:rPr>
                      <m:t>𝑃𝐶</m:t>
                    </m:r>
                    <m:r>
                      <a:rPr lang="en-US" sz="3200" i="1">
                        <a:latin typeface="Cambria Math" panose="02040503050406030204" pitchFamily="18" charset="0"/>
                      </a:rPr>
                      <m:t>1</m:t>
                    </m:r>
                  </m:oMath>
                </a14:m>
                <a:endParaRPr lang="en-US" sz="3200" dirty="0"/>
              </a:p>
              <a:p>
                <a:endParaRPr lang="en-US" sz="2400" dirty="0">
                  <a:latin typeface="Helvetica" pitchFamily="2" charset="0"/>
                </a:endParaRPr>
              </a:p>
              <a:p>
                <a:endParaRPr lang="en-US" sz="2400" dirty="0"/>
              </a:p>
              <a:p>
                <a:endParaRPr lang="en-US" sz="2400" dirty="0">
                  <a:latin typeface="Helvetica" pitchFamily="2" charset="0"/>
                </a:endParaRPr>
              </a:p>
              <a:p>
                <a:pPr lvl="1"/>
                <a:endParaRPr lang="en-US" sz="2200" dirty="0">
                  <a:latin typeface="Helvetica" pitchFamily="2" charset="0"/>
                </a:endParaRPr>
              </a:p>
              <a:p>
                <a:pPr marL="0" indent="0">
                  <a:buNone/>
                </a:pPr>
                <a:endParaRPr lang="en-US" sz="2200" dirty="0">
                  <a:latin typeface="Helvetica" pitchFamily="2" charset="0"/>
                </a:endParaRP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3" y="2145983"/>
                <a:ext cx="9115425" cy="3849624"/>
              </a:xfrm>
              <a:blipFill>
                <a:blip r:embed="rId3"/>
                <a:stretch>
                  <a:fillRect l="-834" b="-4276"/>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6015230-0A04-E94E-BCA1-C6E9105AE525}"/>
              </a:ext>
            </a:extLst>
          </p:cNvPr>
          <p:cNvSpPr txBox="1"/>
          <p:nvPr/>
        </p:nvSpPr>
        <p:spPr>
          <a:xfrm>
            <a:off x="8089536" y="2684934"/>
            <a:ext cx="3428999" cy="4062651"/>
          </a:xfrm>
          <a:prstGeom prst="rect">
            <a:avLst/>
          </a:prstGeom>
          <a:noFill/>
        </p:spPr>
        <p:txBody>
          <a:bodyPr wrap="square" rtlCol="0">
            <a:spAutoFit/>
          </a:bodyPr>
          <a:lstStyle/>
          <a:p>
            <a:r>
              <a:rPr lang="en-US" sz="2400" dirty="0">
                <a:latin typeface="Helvetica" pitchFamily="2" charset="0"/>
              </a:rPr>
              <a:t>Well… let’s try and find out!</a:t>
            </a:r>
          </a:p>
          <a:p>
            <a:endParaRPr lang="en-US" sz="2400" dirty="0">
              <a:latin typeface="Helvetica" pitchFamily="2" charset="0"/>
            </a:endParaRPr>
          </a:p>
          <a:p>
            <a:r>
              <a:rPr lang="en-US" sz="2400" dirty="0">
                <a:latin typeface="Helvetica" pitchFamily="2" charset="0"/>
              </a:rPr>
              <a:t>There are 6 variables in our knowledge base…</a:t>
            </a:r>
          </a:p>
          <a:p>
            <a:endParaRPr lang="en-US" sz="2400" dirty="0">
              <a:latin typeface="Helvetica" pitchFamily="2" charset="0"/>
            </a:endParaRPr>
          </a:p>
          <a:p>
            <a:r>
              <a:rPr lang="en-US" sz="2400" dirty="0">
                <a:latin typeface="Helvetica" pitchFamily="2" charset="0"/>
              </a:rPr>
              <a:t>Can we assign the variables T and F values that make each clause T?</a:t>
            </a:r>
            <a:endParaRPr lang="en-US" dirty="0">
              <a:latin typeface="Helvetica" pitchFamily="2" charset="0"/>
            </a:endParaRPr>
          </a:p>
          <a:p>
            <a:endParaRPr lang="en-US" dirty="0">
              <a:latin typeface="Helvetica" pitchFamily="2" charset="0"/>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F4F897DB-2479-1C4B-B338-7311B19FE2CA}"/>
                  </a:ext>
                </a:extLst>
              </p:cNvPr>
              <p:cNvSpPr txBox="1">
                <a:spLocks/>
              </p:cNvSpPr>
              <p:nvPr/>
            </p:nvSpPr>
            <p:spPr>
              <a:xfrm>
                <a:off x="5455634" y="1895126"/>
                <a:ext cx="425119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Variables:</a:t>
                </a: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𝐵𝐴</m:t>
                      </m:r>
                      <m:r>
                        <a:rPr lang="en-US" b="0" i="1" smtClean="0">
                          <a:latin typeface="Cambria Math" panose="02040503050406030204" pitchFamily="18" charset="0"/>
                        </a:rPr>
                        <m:t>1=?</m:t>
                      </m:r>
                    </m:oMath>
                  </m:oMathPara>
                </a14:m>
                <a:endParaRPr lang="en-US" b="0"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r>
                        <a:rPr lang="en-US" b="0" i="1" smtClean="0">
                          <a:latin typeface="Cambria Math" panose="02040503050406030204" pitchFamily="18" charset="0"/>
                        </a:rPr>
                        <m:t>1=?</m:t>
                      </m:r>
                    </m:oMath>
                  </m:oMathPara>
                </a14:m>
                <a:endParaRPr lang="en-US" b="0"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𝑃𝐴</m:t>
                      </m:r>
                      <m:r>
                        <a:rPr lang="en-US" b="0" i="1" smtClean="0">
                          <a:latin typeface="Cambria Math" panose="02040503050406030204" pitchFamily="18" charset="0"/>
                        </a:rPr>
                        <m:t>2=?</m:t>
                      </m:r>
                    </m:oMath>
                  </m:oMathPara>
                </a14:m>
                <a:endParaRPr lang="en-US" b="0"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𝑃𝐵</m:t>
                      </m:r>
                      <m:r>
                        <a:rPr lang="en-US" b="0" i="1" smtClean="0">
                          <a:latin typeface="Cambria Math" panose="02040503050406030204" pitchFamily="18" charset="0"/>
                        </a:rPr>
                        <m:t>1=?</m:t>
                      </m:r>
                    </m:oMath>
                  </m:oMathPara>
                </a14:m>
                <a:endParaRPr lang="en-US"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𝑃𝐵</m:t>
                      </m:r>
                      <m:r>
                        <a:rPr lang="en-US" b="0" i="1" smtClean="0">
                          <a:latin typeface="Cambria Math" panose="02040503050406030204" pitchFamily="18" charset="0"/>
                        </a:rPr>
                        <m:t>2=?</m:t>
                      </m:r>
                    </m:oMath>
                  </m:oMathPara>
                </a14:m>
                <a:endParaRPr lang="en-US" b="0"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𝑃𝐶</m:t>
                      </m:r>
                      <m:r>
                        <a:rPr lang="en-US" b="0" i="1" smtClean="0">
                          <a:latin typeface="Cambria Math" panose="02040503050406030204" pitchFamily="18" charset="0"/>
                        </a:rPr>
                        <m:t>1=?</m:t>
                      </m:r>
                    </m:oMath>
                  </m:oMathPara>
                </a14:m>
                <a:endParaRPr lang="en-US" dirty="0"/>
              </a:p>
            </p:txBody>
          </p:sp>
        </mc:Choice>
        <mc:Fallback xmlns="">
          <p:sp>
            <p:nvSpPr>
              <p:cNvPr id="5" name="Content Placeholder 2">
                <a:extLst>
                  <a:ext uri="{FF2B5EF4-FFF2-40B4-BE49-F238E27FC236}">
                    <a16:creationId xmlns:a16="http://schemas.microsoft.com/office/drawing/2014/main" id="{F4F897DB-2479-1C4B-B338-7311B19FE2CA}"/>
                  </a:ext>
                </a:extLst>
              </p:cNvPr>
              <p:cNvSpPr txBox="1">
                <a:spLocks noRot="1" noChangeAspect="1" noMove="1" noResize="1" noEditPoints="1" noAdjustHandles="1" noChangeArrowheads="1" noChangeShapeType="1" noTextEdit="1"/>
              </p:cNvSpPr>
              <p:nvPr/>
            </p:nvSpPr>
            <p:spPr>
              <a:xfrm>
                <a:off x="5455634" y="1895126"/>
                <a:ext cx="4251198" cy="4351338"/>
              </a:xfrm>
              <a:prstGeom prst="rect">
                <a:avLst/>
              </a:prstGeom>
              <a:blipFill>
                <a:blip r:embed="rId4"/>
                <a:stretch>
                  <a:fillRect l="-2985" t="-2035"/>
                </a:stretch>
              </a:blipFill>
            </p:spPr>
            <p:txBody>
              <a:bodyPr/>
              <a:lstStyle/>
              <a:p>
                <a:r>
                  <a:rPr lang="en-US">
                    <a:noFill/>
                  </a:rPr>
                  <a:t> </a:t>
                </a:r>
              </a:p>
            </p:txBody>
          </p:sp>
        </mc:Fallback>
      </mc:AlternateContent>
    </p:spTree>
    <p:extLst>
      <p:ext uri="{BB962C8B-B14F-4D97-AF65-F5344CB8AC3E}">
        <p14:creationId xmlns:p14="http://schemas.microsoft.com/office/powerpoint/2010/main" val="20150454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Wumpus in CNF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3" y="2145983"/>
                <a:ext cx="9115425" cy="3849624"/>
              </a:xfrm>
            </p:spPr>
            <p:txBody>
              <a:bodyPr>
                <a:normAutofit/>
              </a:bodyPr>
              <a:lstStyle/>
              <a:p>
                <a:r>
                  <a:rPr lang="en-US" sz="2400" b="1" dirty="0">
                    <a:latin typeface="Helvetica" pitchFamily="2" charset="0"/>
                  </a:rPr>
                  <a:t>Knowledge Base:</a:t>
                </a:r>
              </a:p>
              <a:p>
                <a:pPr lvl="1"/>
                <a14:m>
                  <m:oMath xmlns:m="http://schemas.openxmlformats.org/officeDocument/2006/math">
                    <m:r>
                      <a:rPr lang="en-US" sz="3200" i="1">
                        <a:latin typeface="Cambria Math" panose="02040503050406030204" pitchFamily="18" charset="0"/>
                      </a:rPr>
                      <m:t>¬</m:t>
                    </m:r>
                    <m:r>
                      <a:rPr lang="en-US" sz="3200" i="1">
                        <a:latin typeface="Cambria Math" panose="02040503050406030204" pitchFamily="18" charset="0"/>
                      </a:rPr>
                      <m:t>𝐵𝐴</m:t>
                    </m:r>
                    <m:r>
                      <a:rPr lang="en-US" sz="3200" i="1">
                        <a:latin typeface="Cambria Math" panose="02040503050406030204" pitchFamily="18" charset="0"/>
                      </a:rPr>
                      <m:t>1∨</m:t>
                    </m:r>
                    <m:r>
                      <a:rPr lang="en-US" sz="3200" i="1">
                        <a:latin typeface="Cambria Math" panose="02040503050406030204" pitchFamily="18" charset="0"/>
                      </a:rPr>
                      <m:t>𝑃𝐴</m:t>
                    </m:r>
                    <m:r>
                      <a:rPr lang="en-US" sz="3200" i="1">
                        <a:latin typeface="Cambria Math" panose="02040503050406030204" pitchFamily="18" charset="0"/>
                      </a:rPr>
                      <m:t>2∨</m:t>
                    </m:r>
                    <m:r>
                      <a:rPr lang="en-US" sz="3200" i="1">
                        <a:latin typeface="Cambria Math" panose="02040503050406030204" pitchFamily="18" charset="0"/>
                      </a:rPr>
                      <m:t>𝑃𝐵</m:t>
                    </m:r>
                    <m:r>
                      <a:rPr lang="en-US" sz="3200" i="1">
                        <a:latin typeface="Cambria Math" panose="02040503050406030204" pitchFamily="18" charset="0"/>
                      </a:rPr>
                      <m:t>1</m:t>
                    </m:r>
                  </m:oMath>
                </a14:m>
                <a:endParaRPr lang="en-US" sz="3200" dirty="0"/>
              </a:p>
              <a:p>
                <a:pPr lvl="1"/>
                <a14:m>
                  <m:oMath xmlns:m="http://schemas.openxmlformats.org/officeDocument/2006/math">
                    <m:r>
                      <a:rPr lang="en-US" sz="3200" i="1">
                        <a:latin typeface="Cambria Math" panose="02040503050406030204" pitchFamily="18" charset="0"/>
                      </a:rPr>
                      <m:t>𝐵𝐴</m:t>
                    </m:r>
                    <m:r>
                      <a:rPr lang="en-US" sz="3200" i="1">
                        <a:latin typeface="Cambria Math" panose="02040503050406030204" pitchFamily="18" charset="0"/>
                      </a:rPr>
                      <m:t>1∨¬</m:t>
                    </m:r>
                    <m:r>
                      <a:rPr lang="en-US" sz="3200" i="1">
                        <a:latin typeface="Cambria Math" panose="02040503050406030204" pitchFamily="18" charset="0"/>
                      </a:rPr>
                      <m:t>𝑃𝐴</m:t>
                    </m:r>
                    <m:r>
                      <a:rPr lang="en-US" sz="3200" i="1">
                        <a:latin typeface="Cambria Math" panose="02040503050406030204" pitchFamily="18" charset="0"/>
                      </a:rPr>
                      <m:t>2</m:t>
                    </m:r>
                  </m:oMath>
                </a14:m>
                <a:endParaRPr lang="en-US" sz="3200" dirty="0"/>
              </a:p>
              <a:p>
                <a:pPr lvl="1"/>
                <a14:m>
                  <m:oMath xmlns:m="http://schemas.openxmlformats.org/officeDocument/2006/math">
                    <m:r>
                      <a:rPr lang="en-US" sz="3200" i="1">
                        <a:latin typeface="Cambria Math" panose="02040503050406030204" pitchFamily="18" charset="0"/>
                      </a:rPr>
                      <m:t>𝐵𝐴</m:t>
                    </m:r>
                    <m:r>
                      <a:rPr lang="en-US" sz="3200" i="1">
                        <a:latin typeface="Cambria Math" panose="02040503050406030204" pitchFamily="18" charset="0"/>
                      </a:rPr>
                      <m:t>1∨¬</m:t>
                    </m:r>
                    <m:r>
                      <a:rPr lang="en-US" sz="3200" i="1">
                        <a:latin typeface="Cambria Math" panose="02040503050406030204" pitchFamily="18" charset="0"/>
                      </a:rPr>
                      <m:t>𝑃𝐵</m:t>
                    </m:r>
                    <m:r>
                      <a:rPr lang="en-US" sz="3200" i="1">
                        <a:latin typeface="Cambria Math" panose="02040503050406030204" pitchFamily="18" charset="0"/>
                      </a:rPr>
                      <m:t>1</m:t>
                    </m:r>
                  </m:oMath>
                </a14:m>
                <a:endParaRPr lang="en-US" sz="3200" dirty="0"/>
              </a:p>
              <a:p>
                <a:pPr lvl="1"/>
                <a14:m>
                  <m:oMath xmlns:m="http://schemas.openxmlformats.org/officeDocument/2006/math">
                    <m:r>
                      <a:rPr lang="en-US" sz="3200" i="1">
                        <a:latin typeface="Cambria Math" panose="02040503050406030204" pitchFamily="18" charset="0"/>
                      </a:rPr>
                      <m:t>¬</m:t>
                    </m:r>
                    <m:r>
                      <a:rPr lang="en-US" sz="3200" i="1">
                        <a:latin typeface="Cambria Math" panose="02040503050406030204" pitchFamily="18" charset="0"/>
                      </a:rPr>
                      <m:t>𝐵𝐵</m:t>
                    </m:r>
                    <m:r>
                      <a:rPr lang="en-US" sz="3200" i="1">
                        <a:latin typeface="Cambria Math" panose="02040503050406030204" pitchFamily="18" charset="0"/>
                      </a:rPr>
                      <m:t>1∨</m:t>
                    </m:r>
                    <m:r>
                      <a:rPr lang="en-US" sz="3200" i="1">
                        <a:latin typeface="Cambria Math" panose="02040503050406030204" pitchFamily="18" charset="0"/>
                      </a:rPr>
                      <m:t>𝑃𝐵</m:t>
                    </m:r>
                    <m:r>
                      <a:rPr lang="en-US" sz="3200" i="1">
                        <a:latin typeface="Cambria Math" panose="02040503050406030204" pitchFamily="18" charset="0"/>
                      </a:rPr>
                      <m:t>2∨</m:t>
                    </m:r>
                    <m:r>
                      <a:rPr lang="en-US" sz="3200" i="1">
                        <a:latin typeface="Cambria Math" panose="02040503050406030204" pitchFamily="18" charset="0"/>
                      </a:rPr>
                      <m:t>𝑃𝐶</m:t>
                    </m:r>
                    <m:r>
                      <a:rPr lang="en-US" sz="3200" i="1">
                        <a:latin typeface="Cambria Math" panose="02040503050406030204" pitchFamily="18" charset="0"/>
                      </a:rPr>
                      <m:t>1</m:t>
                    </m:r>
                  </m:oMath>
                </a14:m>
                <a:endParaRPr lang="en-US" sz="3200" dirty="0"/>
              </a:p>
              <a:p>
                <a:pPr lvl="1"/>
                <a14:m>
                  <m:oMath xmlns:m="http://schemas.openxmlformats.org/officeDocument/2006/math">
                    <m:r>
                      <a:rPr lang="en-US" sz="3200" i="1">
                        <a:latin typeface="Cambria Math" panose="02040503050406030204" pitchFamily="18" charset="0"/>
                      </a:rPr>
                      <m:t>𝐵𝐵</m:t>
                    </m:r>
                    <m:r>
                      <a:rPr lang="en-US" sz="3200" i="1">
                        <a:latin typeface="Cambria Math" panose="02040503050406030204" pitchFamily="18" charset="0"/>
                      </a:rPr>
                      <m:t>1∨¬</m:t>
                    </m:r>
                    <m:r>
                      <a:rPr lang="en-US" sz="3200" i="1">
                        <a:latin typeface="Cambria Math" panose="02040503050406030204" pitchFamily="18" charset="0"/>
                      </a:rPr>
                      <m:t>𝑃𝐵</m:t>
                    </m:r>
                    <m:r>
                      <a:rPr lang="en-US" sz="3200" i="1">
                        <a:latin typeface="Cambria Math" panose="02040503050406030204" pitchFamily="18" charset="0"/>
                      </a:rPr>
                      <m:t>2</m:t>
                    </m:r>
                  </m:oMath>
                </a14:m>
                <a:endParaRPr lang="en-US" sz="3200" dirty="0"/>
              </a:p>
              <a:p>
                <a:pPr lvl="1"/>
                <a14:m>
                  <m:oMath xmlns:m="http://schemas.openxmlformats.org/officeDocument/2006/math">
                    <m:r>
                      <a:rPr lang="en-US" sz="3200" i="1">
                        <a:latin typeface="Cambria Math" panose="02040503050406030204" pitchFamily="18" charset="0"/>
                      </a:rPr>
                      <m:t>𝐵𝐵</m:t>
                    </m:r>
                    <m:r>
                      <a:rPr lang="en-US" sz="3200" i="1">
                        <a:latin typeface="Cambria Math" panose="02040503050406030204" pitchFamily="18" charset="0"/>
                      </a:rPr>
                      <m:t>1∨¬</m:t>
                    </m:r>
                    <m:r>
                      <a:rPr lang="en-US" sz="3200" i="1">
                        <a:latin typeface="Cambria Math" panose="02040503050406030204" pitchFamily="18" charset="0"/>
                      </a:rPr>
                      <m:t>𝑃𝐶</m:t>
                    </m:r>
                    <m:r>
                      <a:rPr lang="en-US" sz="3200" i="1">
                        <a:latin typeface="Cambria Math" panose="02040503050406030204" pitchFamily="18" charset="0"/>
                      </a:rPr>
                      <m:t>1</m:t>
                    </m:r>
                  </m:oMath>
                </a14:m>
                <a:endParaRPr lang="en-US" sz="3200" dirty="0"/>
              </a:p>
              <a:p>
                <a:endParaRPr lang="en-US" sz="2400" dirty="0">
                  <a:latin typeface="Helvetica" pitchFamily="2" charset="0"/>
                </a:endParaRPr>
              </a:p>
              <a:p>
                <a:endParaRPr lang="en-US" sz="2400" dirty="0"/>
              </a:p>
              <a:p>
                <a:endParaRPr lang="en-US" sz="2400" dirty="0">
                  <a:latin typeface="Helvetica" pitchFamily="2" charset="0"/>
                </a:endParaRPr>
              </a:p>
              <a:p>
                <a:pPr lvl="1"/>
                <a:endParaRPr lang="en-US" sz="2200" dirty="0">
                  <a:latin typeface="Helvetica" pitchFamily="2" charset="0"/>
                </a:endParaRPr>
              </a:p>
              <a:p>
                <a:pPr marL="0" indent="0">
                  <a:buNone/>
                </a:pPr>
                <a:endParaRPr lang="en-US" sz="2200" dirty="0">
                  <a:latin typeface="Helvetica" pitchFamily="2" charset="0"/>
                </a:endParaRP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3" y="2145983"/>
                <a:ext cx="9115425" cy="3849624"/>
              </a:xfrm>
              <a:blipFill>
                <a:blip r:embed="rId3"/>
                <a:stretch>
                  <a:fillRect l="-834" b="-4276"/>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6015230-0A04-E94E-BCA1-C6E9105AE525}"/>
              </a:ext>
            </a:extLst>
          </p:cNvPr>
          <p:cNvSpPr txBox="1"/>
          <p:nvPr/>
        </p:nvSpPr>
        <p:spPr>
          <a:xfrm>
            <a:off x="8146686" y="2014194"/>
            <a:ext cx="3428999" cy="4801314"/>
          </a:xfrm>
          <a:prstGeom prst="rect">
            <a:avLst/>
          </a:prstGeom>
          <a:noFill/>
        </p:spPr>
        <p:txBody>
          <a:bodyPr wrap="square" rtlCol="0">
            <a:spAutoFit/>
          </a:bodyPr>
          <a:lstStyle/>
          <a:p>
            <a:r>
              <a:rPr lang="en-US" sz="2400" dirty="0">
                <a:latin typeface="Helvetica" pitchFamily="2" charset="0"/>
              </a:rPr>
              <a:t>And we are lucky!</a:t>
            </a:r>
          </a:p>
          <a:p>
            <a:endParaRPr lang="en-US" sz="2400" dirty="0">
              <a:latin typeface="Helvetica" pitchFamily="2" charset="0"/>
            </a:endParaRPr>
          </a:p>
          <a:p>
            <a:r>
              <a:rPr lang="en-US" sz="2400" dirty="0">
                <a:latin typeface="Helvetica" pitchFamily="2" charset="0"/>
              </a:rPr>
              <a:t>Each clause is a disjunction!</a:t>
            </a:r>
          </a:p>
          <a:p>
            <a:endParaRPr lang="en-US" sz="2400" dirty="0">
              <a:latin typeface="Helvetica" pitchFamily="2" charset="0"/>
            </a:endParaRPr>
          </a:p>
          <a:p>
            <a:r>
              <a:rPr lang="en-US" sz="2400" dirty="0">
                <a:latin typeface="Helvetica" pitchFamily="2" charset="0"/>
              </a:rPr>
              <a:t>That means only ONE variable in it needs to be true!</a:t>
            </a:r>
          </a:p>
          <a:p>
            <a:endParaRPr lang="en-US" sz="2400" dirty="0">
              <a:latin typeface="Helvetica" pitchFamily="2" charset="0"/>
            </a:endParaRPr>
          </a:p>
          <a:p>
            <a:r>
              <a:rPr lang="en-US" sz="2400" dirty="0">
                <a:latin typeface="Helvetica" pitchFamily="2" charset="0"/>
              </a:rPr>
              <a:t>As soon as we have that, the whole clause is true!</a:t>
            </a:r>
            <a:endParaRPr lang="en-US" dirty="0">
              <a:latin typeface="Helvetica" pitchFamily="2" charset="0"/>
            </a:endParaRPr>
          </a:p>
          <a:p>
            <a:endParaRPr lang="en-US" dirty="0">
              <a:latin typeface="Helvetica" pitchFamily="2" charset="0"/>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F4F897DB-2479-1C4B-B338-7311B19FE2CA}"/>
                  </a:ext>
                </a:extLst>
              </p:cNvPr>
              <p:cNvSpPr txBox="1">
                <a:spLocks/>
              </p:cNvSpPr>
              <p:nvPr/>
            </p:nvSpPr>
            <p:spPr>
              <a:xfrm>
                <a:off x="5455634" y="1895126"/>
                <a:ext cx="425119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Variables:</a:t>
                </a: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𝐵𝐴</m:t>
                      </m:r>
                      <m:r>
                        <a:rPr lang="en-US" b="0" i="1" smtClean="0">
                          <a:latin typeface="Cambria Math" panose="02040503050406030204" pitchFamily="18" charset="0"/>
                        </a:rPr>
                        <m:t>1=?</m:t>
                      </m:r>
                    </m:oMath>
                  </m:oMathPara>
                </a14:m>
                <a:endParaRPr lang="en-US" b="0"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r>
                        <a:rPr lang="en-US" b="0" i="1" smtClean="0">
                          <a:latin typeface="Cambria Math" panose="02040503050406030204" pitchFamily="18" charset="0"/>
                        </a:rPr>
                        <m:t>1=?</m:t>
                      </m:r>
                    </m:oMath>
                  </m:oMathPara>
                </a14:m>
                <a:endParaRPr lang="en-US" b="0"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𝑃𝐴</m:t>
                      </m:r>
                      <m:r>
                        <a:rPr lang="en-US" b="0" i="1" smtClean="0">
                          <a:latin typeface="Cambria Math" panose="02040503050406030204" pitchFamily="18" charset="0"/>
                        </a:rPr>
                        <m:t>2=?</m:t>
                      </m:r>
                    </m:oMath>
                  </m:oMathPara>
                </a14:m>
                <a:endParaRPr lang="en-US" b="0"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𝑃𝐵</m:t>
                      </m:r>
                      <m:r>
                        <a:rPr lang="en-US" b="0" i="1" smtClean="0">
                          <a:latin typeface="Cambria Math" panose="02040503050406030204" pitchFamily="18" charset="0"/>
                        </a:rPr>
                        <m:t>1=?</m:t>
                      </m:r>
                    </m:oMath>
                  </m:oMathPara>
                </a14:m>
                <a:endParaRPr lang="en-US"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𝑃𝐵</m:t>
                      </m:r>
                      <m:r>
                        <a:rPr lang="en-US" b="0" i="1" smtClean="0">
                          <a:latin typeface="Cambria Math" panose="02040503050406030204" pitchFamily="18" charset="0"/>
                        </a:rPr>
                        <m:t>2=?</m:t>
                      </m:r>
                    </m:oMath>
                  </m:oMathPara>
                </a14:m>
                <a:endParaRPr lang="en-US" b="0"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𝑃𝐶</m:t>
                      </m:r>
                      <m:r>
                        <a:rPr lang="en-US" b="0" i="1" smtClean="0">
                          <a:latin typeface="Cambria Math" panose="02040503050406030204" pitchFamily="18" charset="0"/>
                        </a:rPr>
                        <m:t>1=?</m:t>
                      </m:r>
                    </m:oMath>
                  </m:oMathPara>
                </a14:m>
                <a:endParaRPr lang="en-US" dirty="0"/>
              </a:p>
            </p:txBody>
          </p:sp>
        </mc:Choice>
        <mc:Fallback xmlns="">
          <p:sp>
            <p:nvSpPr>
              <p:cNvPr id="5" name="Content Placeholder 2">
                <a:extLst>
                  <a:ext uri="{FF2B5EF4-FFF2-40B4-BE49-F238E27FC236}">
                    <a16:creationId xmlns:a16="http://schemas.microsoft.com/office/drawing/2014/main" id="{F4F897DB-2479-1C4B-B338-7311B19FE2CA}"/>
                  </a:ext>
                </a:extLst>
              </p:cNvPr>
              <p:cNvSpPr txBox="1">
                <a:spLocks noRot="1" noChangeAspect="1" noMove="1" noResize="1" noEditPoints="1" noAdjustHandles="1" noChangeArrowheads="1" noChangeShapeType="1" noTextEdit="1"/>
              </p:cNvSpPr>
              <p:nvPr/>
            </p:nvSpPr>
            <p:spPr>
              <a:xfrm>
                <a:off x="5455634" y="1895126"/>
                <a:ext cx="4251198" cy="4351338"/>
              </a:xfrm>
              <a:prstGeom prst="rect">
                <a:avLst/>
              </a:prstGeom>
              <a:blipFill>
                <a:blip r:embed="rId4"/>
                <a:stretch>
                  <a:fillRect l="-2985" t="-2035"/>
                </a:stretch>
              </a:blipFill>
            </p:spPr>
            <p:txBody>
              <a:bodyPr/>
              <a:lstStyle/>
              <a:p>
                <a:r>
                  <a:rPr lang="en-US">
                    <a:noFill/>
                  </a:rPr>
                  <a:t> </a:t>
                </a:r>
              </a:p>
            </p:txBody>
          </p:sp>
        </mc:Fallback>
      </mc:AlternateContent>
    </p:spTree>
    <p:extLst>
      <p:ext uri="{BB962C8B-B14F-4D97-AF65-F5344CB8AC3E}">
        <p14:creationId xmlns:p14="http://schemas.microsoft.com/office/powerpoint/2010/main" val="1773679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Wumpus in CNF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3" y="2145983"/>
                <a:ext cx="9115425" cy="3849624"/>
              </a:xfrm>
            </p:spPr>
            <p:txBody>
              <a:bodyPr>
                <a:normAutofit/>
              </a:bodyPr>
              <a:lstStyle/>
              <a:p>
                <a:r>
                  <a:rPr lang="en-US" sz="2400" b="1" dirty="0">
                    <a:latin typeface="Helvetica" pitchFamily="2" charset="0"/>
                  </a:rPr>
                  <a:t>Knowledge Base:</a:t>
                </a:r>
              </a:p>
              <a:p>
                <a:pPr lvl="1"/>
                <a14:m>
                  <m:oMath xmlns:m="http://schemas.openxmlformats.org/officeDocument/2006/math">
                    <m:r>
                      <a:rPr lang="en-US" sz="2200" i="1">
                        <a:solidFill>
                          <a:srgbClr val="FF0000"/>
                        </a:solidFill>
                        <a:latin typeface="Cambria Math" panose="02040503050406030204" pitchFamily="18" charset="0"/>
                      </a:rPr>
                      <m:t>¬</m:t>
                    </m:r>
                    <m:r>
                      <a:rPr lang="en-US" sz="2200" i="1">
                        <a:solidFill>
                          <a:srgbClr val="FF0000"/>
                        </a:solidFill>
                        <a:latin typeface="Cambria Math" panose="02040503050406030204" pitchFamily="18" charset="0"/>
                      </a:rPr>
                      <m:t>𝐹</m:t>
                    </m:r>
                    <m:r>
                      <a:rPr lang="en-US" sz="2200" i="1">
                        <a:latin typeface="Cambria Math" panose="02040503050406030204" pitchFamily="18" charset="0"/>
                      </a:rPr>
                      <m:t>∨</m:t>
                    </m:r>
                    <m:r>
                      <a:rPr lang="en-US" sz="2200" i="1">
                        <a:latin typeface="Cambria Math" panose="02040503050406030204" pitchFamily="18" charset="0"/>
                      </a:rPr>
                      <m:t>𝑃𝐴</m:t>
                    </m:r>
                    <m:r>
                      <a:rPr lang="en-US" sz="2200" i="1">
                        <a:latin typeface="Cambria Math" panose="02040503050406030204" pitchFamily="18" charset="0"/>
                      </a:rPr>
                      <m:t>2∨</m:t>
                    </m:r>
                    <m:r>
                      <a:rPr lang="en-US" sz="2200" i="1">
                        <a:latin typeface="Cambria Math" panose="02040503050406030204" pitchFamily="18" charset="0"/>
                      </a:rPr>
                      <m:t>𝑃𝐵</m:t>
                    </m:r>
                    <m:r>
                      <a:rPr lang="en-US" sz="2200" i="1">
                        <a:latin typeface="Cambria Math" panose="02040503050406030204" pitchFamily="18" charset="0"/>
                      </a:rPr>
                      <m:t>1</m:t>
                    </m:r>
                  </m:oMath>
                </a14:m>
                <a:endParaRPr lang="en-US" sz="2200" dirty="0"/>
              </a:p>
              <a:p>
                <a:pPr lvl="1"/>
                <a14:m>
                  <m:oMath xmlns:m="http://schemas.openxmlformats.org/officeDocument/2006/math">
                    <m:r>
                      <a:rPr lang="en-US" sz="2200" i="1">
                        <a:solidFill>
                          <a:srgbClr val="FF0000"/>
                        </a:solidFill>
                        <a:latin typeface="Cambria Math" panose="02040503050406030204" pitchFamily="18" charset="0"/>
                      </a:rPr>
                      <m:t>𝐹</m:t>
                    </m:r>
                    <m:r>
                      <a:rPr lang="en-US" sz="2200" i="1">
                        <a:latin typeface="Cambria Math" panose="02040503050406030204" pitchFamily="18" charset="0"/>
                      </a:rPr>
                      <m:t>∨¬</m:t>
                    </m:r>
                    <m:r>
                      <a:rPr lang="en-US" sz="2200" i="1">
                        <a:latin typeface="Cambria Math" panose="02040503050406030204" pitchFamily="18" charset="0"/>
                      </a:rPr>
                      <m:t>𝑃𝐴</m:t>
                    </m:r>
                    <m:r>
                      <a:rPr lang="en-US" sz="2200" i="1">
                        <a:latin typeface="Cambria Math" panose="02040503050406030204" pitchFamily="18" charset="0"/>
                      </a:rPr>
                      <m:t>2</m:t>
                    </m:r>
                  </m:oMath>
                </a14:m>
                <a:endParaRPr lang="en-US" sz="2200" dirty="0"/>
              </a:p>
              <a:p>
                <a:pPr lvl="1"/>
                <a14:m>
                  <m:oMath xmlns:m="http://schemas.openxmlformats.org/officeDocument/2006/math">
                    <m:r>
                      <a:rPr lang="en-US" sz="2200" i="1">
                        <a:solidFill>
                          <a:srgbClr val="FF0000"/>
                        </a:solidFill>
                        <a:latin typeface="Cambria Math" panose="02040503050406030204" pitchFamily="18" charset="0"/>
                      </a:rPr>
                      <m:t>𝐹</m:t>
                    </m:r>
                    <m:r>
                      <a:rPr lang="en-US" sz="2200" i="1">
                        <a:latin typeface="Cambria Math" panose="02040503050406030204" pitchFamily="18" charset="0"/>
                      </a:rPr>
                      <m:t>∨¬</m:t>
                    </m:r>
                    <m:r>
                      <a:rPr lang="en-US" sz="2200" i="1">
                        <a:latin typeface="Cambria Math" panose="02040503050406030204" pitchFamily="18" charset="0"/>
                      </a:rPr>
                      <m:t>𝑃𝐵</m:t>
                    </m:r>
                    <m:r>
                      <a:rPr lang="en-US" sz="2200" i="1">
                        <a:latin typeface="Cambria Math" panose="02040503050406030204" pitchFamily="18" charset="0"/>
                      </a:rPr>
                      <m:t>1</m:t>
                    </m:r>
                  </m:oMath>
                </a14:m>
                <a:endParaRPr lang="en-US" sz="2200" dirty="0"/>
              </a:p>
              <a:p>
                <a:pPr lvl="1"/>
                <a14:m>
                  <m:oMath xmlns:m="http://schemas.openxmlformats.org/officeDocument/2006/math">
                    <m:r>
                      <a:rPr lang="en-US" sz="2200" i="1">
                        <a:latin typeface="Cambria Math" panose="02040503050406030204" pitchFamily="18" charset="0"/>
                      </a:rPr>
                      <m:t>¬</m:t>
                    </m:r>
                    <m:r>
                      <a:rPr lang="en-US" sz="2200" i="1">
                        <a:latin typeface="Cambria Math" panose="02040503050406030204" pitchFamily="18" charset="0"/>
                      </a:rPr>
                      <m:t>𝐵𝐵</m:t>
                    </m:r>
                    <m:r>
                      <a:rPr lang="en-US" sz="2200" i="1">
                        <a:latin typeface="Cambria Math" panose="02040503050406030204" pitchFamily="18" charset="0"/>
                      </a:rPr>
                      <m:t>1∨</m:t>
                    </m:r>
                    <m:r>
                      <a:rPr lang="en-US" sz="2200" i="1">
                        <a:latin typeface="Cambria Math" panose="02040503050406030204" pitchFamily="18" charset="0"/>
                      </a:rPr>
                      <m:t>𝑃𝐵</m:t>
                    </m:r>
                    <m:r>
                      <a:rPr lang="en-US" sz="2200" i="1">
                        <a:latin typeface="Cambria Math" panose="02040503050406030204" pitchFamily="18" charset="0"/>
                      </a:rPr>
                      <m:t>2∨</m:t>
                    </m:r>
                    <m:r>
                      <a:rPr lang="en-US" sz="2200" i="1">
                        <a:latin typeface="Cambria Math" panose="02040503050406030204" pitchFamily="18" charset="0"/>
                      </a:rPr>
                      <m:t>𝑃𝐶</m:t>
                    </m:r>
                    <m:r>
                      <a:rPr lang="en-US" sz="2200" i="1">
                        <a:latin typeface="Cambria Math" panose="02040503050406030204" pitchFamily="18" charset="0"/>
                      </a:rPr>
                      <m:t>1</m:t>
                    </m:r>
                  </m:oMath>
                </a14:m>
                <a:endParaRPr lang="en-US" sz="2200" dirty="0"/>
              </a:p>
              <a:p>
                <a:pPr lvl="1"/>
                <a14:m>
                  <m:oMath xmlns:m="http://schemas.openxmlformats.org/officeDocument/2006/math">
                    <m:r>
                      <a:rPr lang="en-US" sz="2200" i="1">
                        <a:latin typeface="Cambria Math" panose="02040503050406030204" pitchFamily="18" charset="0"/>
                      </a:rPr>
                      <m:t>𝐵𝐵</m:t>
                    </m:r>
                    <m:r>
                      <a:rPr lang="en-US" sz="2200" i="1">
                        <a:latin typeface="Cambria Math" panose="02040503050406030204" pitchFamily="18" charset="0"/>
                      </a:rPr>
                      <m:t>1∨¬</m:t>
                    </m:r>
                    <m:r>
                      <a:rPr lang="en-US" sz="2200" i="1">
                        <a:latin typeface="Cambria Math" panose="02040503050406030204" pitchFamily="18" charset="0"/>
                      </a:rPr>
                      <m:t>𝑃𝐵</m:t>
                    </m:r>
                    <m:r>
                      <a:rPr lang="en-US" sz="2200" i="1">
                        <a:latin typeface="Cambria Math" panose="02040503050406030204" pitchFamily="18" charset="0"/>
                      </a:rPr>
                      <m:t>2</m:t>
                    </m:r>
                  </m:oMath>
                </a14:m>
                <a:endParaRPr lang="en-US" sz="2200" dirty="0"/>
              </a:p>
              <a:p>
                <a:pPr lvl="1"/>
                <a14:m>
                  <m:oMath xmlns:m="http://schemas.openxmlformats.org/officeDocument/2006/math">
                    <m:r>
                      <a:rPr lang="en-US" sz="2200" i="1">
                        <a:latin typeface="Cambria Math" panose="02040503050406030204" pitchFamily="18" charset="0"/>
                      </a:rPr>
                      <m:t>𝐵𝐵</m:t>
                    </m:r>
                    <m:r>
                      <a:rPr lang="en-US" sz="2200" i="1">
                        <a:latin typeface="Cambria Math" panose="02040503050406030204" pitchFamily="18" charset="0"/>
                      </a:rPr>
                      <m:t>1∨¬</m:t>
                    </m:r>
                    <m:r>
                      <a:rPr lang="en-US" sz="2200" i="1">
                        <a:latin typeface="Cambria Math" panose="02040503050406030204" pitchFamily="18" charset="0"/>
                      </a:rPr>
                      <m:t>𝑃𝐶</m:t>
                    </m:r>
                    <m:r>
                      <a:rPr lang="en-US" sz="2200" i="1">
                        <a:latin typeface="Cambria Math" panose="02040503050406030204" pitchFamily="18" charset="0"/>
                      </a:rPr>
                      <m:t>1</m:t>
                    </m:r>
                  </m:oMath>
                </a14:m>
                <a:endParaRPr lang="en-US" sz="2200" dirty="0"/>
              </a:p>
              <a:p>
                <a:endParaRPr lang="en-US" sz="2400" dirty="0">
                  <a:latin typeface="Helvetica" pitchFamily="2" charset="0"/>
                </a:endParaRPr>
              </a:p>
              <a:p>
                <a:endParaRPr lang="en-US" sz="2400" dirty="0"/>
              </a:p>
              <a:p>
                <a:endParaRPr lang="en-US" sz="2400" dirty="0">
                  <a:latin typeface="Helvetica" pitchFamily="2" charset="0"/>
                </a:endParaRPr>
              </a:p>
              <a:p>
                <a:pPr lvl="1"/>
                <a:endParaRPr lang="en-US" sz="2200" dirty="0">
                  <a:latin typeface="Helvetica" pitchFamily="2" charset="0"/>
                </a:endParaRPr>
              </a:p>
              <a:p>
                <a:pPr marL="0" indent="0">
                  <a:buNone/>
                </a:pPr>
                <a:endParaRPr lang="en-US" sz="2200" dirty="0">
                  <a:latin typeface="Helvetica" pitchFamily="2" charset="0"/>
                </a:endParaRP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3" y="2145983"/>
                <a:ext cx="9115425" cy="3849624"/>
              </a:xfrm>
              <a:blipFill>
                <a:blip r:embed="rId3"/>
                <a:stretch>
                  <a:fillRect l="-83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6015230-0A04-E94E-BCA1-C6E9105AE525}"/>
              </a:ext>
            </a:extLst>
          </p:cNvPr>
          <p:cNvSpPr txBox="1"/>
          <p:nvPr/>
        </p:nvSpPr>
        <p:spPr>
          <a:xfrm>
            <a:off x="7646796" y="2014194"/>
            <a:ext cx="3928889" cy="4431983"/>
          </a:xfrm>
          <a:prstGeom prst="rect">
            <a:avLst/>
          </a:prstGeom>
          <a:noFill/>
        </p:spPr>
        <p:txBody>
          <a:bodyPr wrap="square" rtlCol="0">
            <a:spAutoFit/>
          </a:bodyPr>
          <a:lstStyle/>
          <a:p>
            <a:r>
              <a:rPr lang="en-US" sz="2400" dirty="0">
                <a:latin typeface="Helvetica" pitchFamily="2" charset="0"/>
              </a:rPr>
              <a:t>Let’s say that our first thing we try is set BA1 to F.</a:t>
            </a:r>
          </a:p>
          <a:p>
            <a:endParaRPr lang="en-US" sz="2400" dirty="0">
              <a:latin typeface="Helvetica" pitchFamily="2" charset="0"/>
            </a:endParaRPr>
          </a:p>
          <a:p>
            <a:r>
              <a:rPr lang="en-US" sz="2400" dirty="0">
                <a:latin typeface="Helvetica" pitchFamily="2" charset="0"/>
              </a:rPr>
              <a:t>This may or may not be right (Perhaps it turns out BA1 should be T), but we have to start somewhere.</a:t>
            </a:r>
          </a:p>
          <a:p>
            <a:endParaRPr lang="en-US" sz="2400" dirty="0">
              <a:latin typeface="Helvetica" pitchFamily="2" charset="0"/>
            </a:endParaRPr>
          </a:p>
          <a:p>
            <a:r>
              <a:rPr lang="en-US" sz="2400" dirty="0">
                <a:latin typeface="Helvetica" pitchFamily="2" charset="0"/>
              </a:rPr>
              <a:t>We can replace all BA1 literals with the value ‘F’ now in our knowledgebase.</a:t>
            </a:r>
            <a:endParaRPr lang="en-US" dirty="0">
              <a:latin typeface="Helvetica" pitchFamily="2" charset="0"/>
            </a:endParaRPr>
          </a:p>
          <a:p>
            <a:endParaRPr lang="en-US" dirty="0">
              <a:latin typeface="Helvetica" pitchFamily="2" charset="0"/>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F4F897DB-2479-1C4B-B338-7311B19FE2CA}"/>
                  </a:ext>
                </a:extLst>
              </p:cNvPr>
              <p:cNvSpPr txBox="1">
                <a:spLocks/>
              </p:cNvSpPr>
              <p:nvPr/>
            </p:nvSpPr>
            <p:spPr>
              <a:xfrm>
                <a:off x="5455634" y="1895126"/>
                <a:ext cx="425119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Variables:</a:t>
                </a: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solidFill>
                            <a:srgbClr val="FF0000"/>
                          </a:solidFill>
                          <a:latin typeface="Cambria Math" panose="02040503050406030204" pitchFamily="18" charset="0"/>
                        </a:rPr>
                        <m:t>𝐵𝐴</m:t>
                      </m:r>
                      <m:r>
                        <a:rPr lang="en-US" b="0" i="1" smtClean="0">
                          <a:solidFill>
                            <a:srgbClr val="FF0000"/>
                          </a:solidFill>
                          <a:latin typeface="Cambria Math" panose="02040503050406030204" pitchFamily="18" charset="0"/>
                        </a:rPr>
                        <m:t>1=</m:t>
                      </m:r>
                      <m:r>
                        <a:rPr lang="en-US" b="0" i="1" smtClean="0">
                          <a:solidFill>
                            <a:srgbClr val="FF0000"/>
                          </a:solidFill>
                          <a:latin typeface="Cambria Math" panose="02040503050406030204" pitchFamily="18" charset="0"/>
                        </a:rPr>
                        <m:t>𝐹</m:t>
                      </m:r>
                    </m:oMath>
                  </m:oMathPara>
                </a14:m>
                <a:endParaRPr lang="en-US" b="0" dirty="0">
                  <a:solidFill>
                    <a:srgbClr val="FF0000"/>
                  </a:solidFill>
                </a:endParaRP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r>
                        <a:rPr lang="en-US" b="0" i="1" smtClean="0">
                          <a:latin typeface="Cambria Math" panose="02040503050406030204" pitchFamily="18" charset="0"/>
                        </a:rPr>
                        <m:t>1=?</m:t>
                      </m:r>
                    </m:oMath>
                  </m:oMathPara>
                </a14:m>
                <a:endParaRPr lang="en-US" b="0"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𝑃𝐴</m:t>
                      </m:r>
                      <m:r>
                        <a:rPr lang="en-US" b="0" i="1" smtClean="0">
                          <a:latin typeface="Cambria Math" panose="02040503050406030204" pitchFamily="18" charset="0"/>
                        </a:rPr>
                        <m:t>2=?</m:t>
                      </m:r>
                    </m:oMath>
                  </m:oMathPara>
                </a14:m>
                <a:endParaRPr lang="en-US" b="0"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𝑃𝐵</m:t>
                      </m:r>
                      <m:r>
                        <a:rPr lang="en-US" b="0" i="1" smtClean="0">
                          <a:latin typeface="Cambria Math" panose="02040503050406030204" pitchFamily="18" charset="0"/>
                        </a:rPr>
                        <m:t>1=?</m:t>
                      </m:r>
                    </m:oMath>
                  </m:oMathPara>
                </a14:m>
                <a:endParaRPr lang="en-US"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𝑃𝐵</m:t>
                      </m:r>
                      <m:r>
                        <a:rPr lang="en-US" b="0" i="1" smtClean="0">
                          <a:latin typeface="Cambria Math" panose="02040503050406030204" pitchFamily="18" charset="0"/>
                        </a:rPr>
                        <m:t>2=?</m:t>
                      </m:r>
                    </m:oMath>
                  </m:oMathPara>
                </a14:m>
                <a:endParaRPr lang="en-US" b="0"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𝑃𝐶</m:t>
                      </m:r>
                      <m:r>
                        <a:rPr lang="en-US" b="0" i="1" smtClean="0">
                          <a:latin typeface="Cambria Math" panose="02040503050406030204" pitchFamily="18" charset="0"/>
                        </a:rPr>
                        <m:t>1=?</m:t>
                      </m:r>
                    </m:oMath>
                  </m:oMathPara>
                </a14:m>
                <a:endParaRPr lang="en-US" dirty="0"/>
              </a:p>
            </p:txBody>
          </p:sp>
        </mc:Choice>
        <mc:Fallback xmlns="">
          <p:sp>
            <p:nvSpPr>
              <p:cNvPr id="5" name="Content Placeholder 2">
                <a:extLst>
                  <a:ext uri="{FF2B5EF4-FFF2-40B4-BE49-F238E27FC236}">
                    <a16:creationId xmlns:a16="http://schemas.microsoft.com/office/drawing/2014/main" id="{F4F897DB-2479-1C4B-B338-7311B19FE2CA}"/>
                  </a:ext>
                </a:extLst>
              </p:cNvPr>
              <p:cNvSpPr txBox="1">
                <a:spLocks noRot="1" noChangeAspect="1" noMove="1" noResize="1" noEditPoints="1" noAdjustHandles="1" noChangeArrowheads="1" noChangeShapeType="1" noTextEdit="1"/>
              </p:cNvSpPr>
              <p:nvPr/>
            </p:nvSpPr>
            <p:spPr>
              <a:xfrm>
                <a:off x="5455634" y="1895126"/>
                <a:ext cx="4251198" cy="4351338"/>
              </a:xfrm>
              <a:prstGeom prst="rect">
                <a:avLst/>
              </a:prstGeom>
              <a:blipFill>
                <a:blip r:embed="rId4"/>
                <a:stretch>
                  <a:fillRect l="-2985" t="-2035"/>
                </a:stretch>
              </a:blipFill>
            </p:spPr>
            <p:txBody>
              <a:bodyPr/>
              <a:lstStyle/>
              <a:p>
                <a:r>
                  <a:rPr lang="en-US">
                    <a:noFill/>
                  </a:rPr>
                  <a:t> </a:t>
                </a:r>
              </a:p>
            </p:txBody>
          </p:sp>
        </mc:Fallback>
      </mc:AlternateContent>
    </p:spTree>
    <p:extLst>
      <p:ext uri="{BB962C8B-B14F-4D97-AF65-F5344CB8AC3E}">
        <p14:creationId xmlns:p14="http://schemas.microsoft.com/office/powerpoint/2010/main" val="9401096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Wumpus in CNF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3" y="2145983"/>
                <a:ext cx="9115425" cy="3849624"/>
              </a:xfrm>
            </p:spPr>
            <p:txBody>
              <a:bodyPr>
                <a:normAutofit/>
              </a:bodyPr>
              <a:lstStyle/>
              <a:p>
                <a:r>
                  <a:rPr lang="en-US" sz="2400" b="1" dirty="0">
                    <a:latin typeface="Helvetica" pitchFamily="2" charset="0"/>
                  </a:rPr>
                  <a:t>Knowledge Base:</a:t>
                </a:r>
              </a:p>
              <a:p>
                <a:pPr lvl="1"/>
                <a14:m>
                  <m:oMath xmlns:m="http://schemas.openxmlformats.org/officeDocument/2006/math">
                    <m:r>
                      <a:rPr lang="en-US" sz="2200" i="1">
                        <a:solidFill>
                          <a:srgbClr val="FF0000"/>
                        </a:solidFill>
                        <a:latin typeface="Cambria Math" panose="02040503050406030204" pitchFamily="18" charset="0"/>
                      </a:rPr>
                      <m:t>𝑇</m:t>
                    </m:r>
                    <m:r>
                      <a:rPr lang="en-US" sz="2200" i="1">
                        <a:latin typeface="Cambria Math" panose="02040503050406030204" pitchFamily="18" charset="0"/>
                      </a:rPr>
                      <m:t>∨</m:t>
                    </m:r>
                    <m:r>
                      <a:rPr lang="en-US" sz="2200" i="1">
                        <a:latin typeface="Cambria Math" panose="02040503050406030204" pitchFamily="18" charset="0"/>
                      </a:rPr>
                      <m:t>𝑃𝐴</m:t>
                    </m:r>
                    <m:r>
                      <a:rPr lang="en-US" sz="2200" i="1">
                        <a:latin typeface="Cambria Math" panose="02040503050406030204" pitchFamily="18" charset="0"/>
                      </a:rPr>
                      <m:t>2∨</m:t>
                    </m:r>
                    <m:r>
                      <a:rPr lang="en-US" sz="2200" i="1">
                        <a:latin typeface="Cambria Math" panose="02040503050406030204" pitchFamily="18" charset="0"/>
                      </a:rPr>
                      <m:t>𝑃𝐵</m:t>
                    </m:r>
                    <m:r>
                      <a:rPr lang="en-US" sz="2200" i="1">
                        <a:latin typeface="Cambria Math" panose="02040503050406030204" pitchFamily="18" charset="0"/>
                      </a:rPr>
                      <m:t>1</m:t>
                    </m:r>
                  </m:oMath>
                </a14:m>
                <a:endParaRPr lang="en-US" sz="2200" dirty="0"/>
              </a:p>
              <a:p>
                <a:pPr lvl="1"/>
                <a14:m>
                  <m:oMath xmlns:m="http://schemas.openxmlformats.org/officeDocument/2006/math">
                    <m:r>
                      <a:rPr lang="en-US" sz="2200" i="1">
                        <a:solidFill>
                          <a:srgbClr val="FF0000"/>
                        </a:solidFill>
                        <a:latin typeface="Cambria Math" panose="02040503050406030204" pitchFamily="18" charset="0"/>
                      </a:rPr>
                      <m:t>𝐹</m:t>
                    </m:r>
                    <m:r>
                      <a:rPr lang="en-US" sz="2200" i="1">
                        <a:latin typeface="Cambria Math" panose="02040503050406030204" pitchFamily="18" charset="0"/>
                      </a:rPr>
                      <m:t>∨¬</m:t>
                    </m:r>
                    <m:r>
                      <a:rPr lang="en-US" sz="2200" i="1">
                        <a:latin typeface="Cambria Math" panose="02040503050406030204" pitchFamily="18" charset="0"/>
                      </a:rPr>
                      <m:t>𝑃𝐴</m:t>
                    </m:r>
                    <m:r>
                      <a:rPr lang="en-US" sz="2200" i="1">
                        <a:latin typeface="Cambria Math" panose="02040503050406030204" pitchFamily="18" charset="0"/>
                      </a:rPr>
                      <m:t>2</m:t>
                    </m:r>
                  </m:oMath>
                </a14:m>
                <a:endParaRPr lang="en-US" sz="2200" dirty="0"/>
              </a:p>
              <a:p>
                <a:pPr lvl="1"/>
                <a14:m>
                  <m:oMath xmlns:m="http://schemas.openxmlformats.org/officeDocument/2006/math">
                    <m:r>
                      <a:rPr lang="en-US" sz="2200" i="1">
                        <a:solidFill>
                          <a:srgbClr val="FF0000"/>
                        </a:solidFill>
                        <a:latin typeface="Cambria Math" panose="02040503050406030204" pitchFamily="18" charset="0"/>
                      </a:rPr>
                      <m:t>𝐹</m:t>
                    </m:r>
                    <m:r>
                      <a:rPr lang="en-US" sz="2200" i="1">
                        <a:latin typeface="Cambria Math" panose="02040503050406030204" pitchFamily="18" charset="0"/>
                      </a:rPr>
                      <m:t>∨¬</m:t>
                    </m:r>
                    <m:r>
                      <a:rPr lang="en-US" sz="2200" i="1">
                        <a:latin typeface="Cambria Math" panose="02040503050406030204" pitchFamily="18" charset="0"/>
                      </a:rPr>
                      <m:t>𝑃𝐵</m:t>
                    </m:r>
                    <m:r>
                      <a:rPr lang="en-US" sz="2200" i="1">
                        <a:latin typeface="Cambria Math" panose="02040503050406030204" pitchFamily="18" charset="0"/>
                      </a:rPr>
                      <m:t>1</m:t>
                    </m:r>
                  </m:oMath>
                </a14:m>
                <a:endParaRPr lang="en-US" sz="2200" dirty="0"/>
              </a:p>
              <a:p>
                <a:pPr lvl="1"/>
                <a14:m>
                  <m:oMath xmlns:m="http://schemas.openxmlformats.org/officeDocument/2006/math">
                    <m:r>
                      <a:rPr lang="en-US" sz="2200" i="1">
                        <a:latin typeface="Cambria Math" panose="02040503050406030204" pitchFamily="18" charset="0"/>
                      </a:rPr>
                      <m:t>¬</m:t>
                    </m:r>
                    <m:r>
                      <a:rPr lang="en-US" sz="2200" i="1">
                        <a:latin typeface="Cambria Math" panose="02040503050406030204" pitchFamily="18" charset="0"/>
                      </a:rPr>
                      <m:t>𝐵𝐵</m:t>
                    </m:r>
                    <m:r>
                      <a:rPr lang="en-US" sz="2200" i="1">
                        <a:latin typeface="Cambria Math" panose="02040503050406030204" pitchFamily="18" charset="0"/>
                      </a:rPr>
                      <m:t>1∨</m:t>
                    </m:r>
                    <m:r>
                      <a:rPr lang="en-US" sz="2200" i="1">
                        <a:latin typeface="Cambria Math" panose="02040503050406030204" pitchFamily="18" charset="0"/>
                      </a:rPr>
                      <m:t>𝑃𝐵</m:t>
                    </m:r>
                    <m:r>
                      <a:rPr lang="en-US" sz="2200" i="1">
                        <a:latin typeface="Cambria Math" panose="02040503050406030204" pitchFamily="18" charset="0"/>
                      </a:rPr>
                      <m:t>2∨</m:t>
                    </m:r>
                    <m:r>
                      <a:rPr lang="en-US" sz="2200" i="1">
                        <a:latin typeface="Cambria Math" panose="02040503050406030204" pitchFamily="18" charset="0"/>
                      </a:rPr>
                      <m:t>𝑃𝐶</m:t>
                    </m:r>
                    <m:r>
                      <a:rPr lang="en-US" sz="2200" i="1">
                        <a:latin typeface="Cambria Math" panose="02040503050406030204" pitchFamily="18" charset="0"/>
                      </a:rPr>
                      <m:t>1</m:t>
                    </m:r>
                  </m:oMath>
                </a14:m>
                <a:endParaRPr lang="en-US" sz="2200" dirty="0"/>
              </a:p>
              <a:p>
                <a:pPr lvl="1"/>
                <a14:m>
                  <m:oMath xmlns:m="http://schemas.openxmlformats.org/officeDocument/2006/math">
                    <m:r>
                      <a:rPr lang="en-US" sz="2200" i="1">
                        <a:latin typeface="Cambria Math" panose="02040503050406030204" pitchFamily="18" charset="0"/>
                      </a:rPr>
                      <m:t>𝐵𝐵</m:t>
                    </m:r>
                    <m:r>
                      <a:rPr lang="en-US" sz="2200" i="1">
                        <a:latin typeface="Cambria Math" panose="02040503050406030204" pitchFamily="18" charset="0"/>
                      </a:rPr>
                      <m:t>1∨¬</m:t>
                    </m:r>
                    <m:r>
                      <a:rPr lang="en-US" sz="2200" i="1">
                        <a:latin typeface="Cambria Math" panose="02040503050406030204" pitchFamily="18" charset="0"/>
                      </a:rPr>
                      <m:t>𝑃𝐵</m:t>
                    </m:r>
                    <m:r>
                      <a:rPr lang="en-US" sz="2200" i="1">
                        <a:latin typeface="Cambria Math" panose="02040503050406030204" pitchFamily="18" charset="0"/>
                      </a:rPr>
                      <m:t>2</m:t>
                    </m:r>
                  </m:oMath>
                </a14:m>
                <a:endParaRPr lang="en-US" sz="2200" dirty="0"/>
              </a:p>
              <a:p>
                <a:pPr lvl="1"/>
                <a14:m>
                  <m:oMath xmlns:m="http://schemas.openxmlformats.org/officeDocument/2006/math">
                    <m:r>
                      <a:rPr lang="en-US" sz="2200" i="1">
                        <a:latin typeface="Cambria Math" panose="02040503050406030204" pitchFamily="18" charset="0"/>
                      </a:rPr>
                      <m:t>𝐵𝐵</m:t>
                    </m:r>
                    <m:r>
                      <a:rPr lang="en-US" sz="2200" i="1">
                        <a:latin typeface="Cambria Math" panose="02040503050406030204" pitchFamily="18" charset="0"/>
                      </a:rPr>
                      <m:t>1∨¬</m:t>
                    </m:r>
                    <m:r>
                      <a:rPr lang="en-US" sz="2200" i="1">
                        <a:latin typeface="Cambria Math" panose="02040503050406030204" pitchFamily="18" charset="0"/>
                      </a:rPr>
                      <m:t>𝑃𝐶</m:t>
                    </m:r>
                    <m:r>
                      <a:rPr lang="en-US" sz="2200" i="1">
                        <a:latin typeface="Cambria Math" panose="02040503050406030204" pitchFamily="18" charset="0"/>
                      </a:rPr>
                      <m:t>1</m:t>
                    </m:r>
                  </m:oMath>
                </a14:m>
                <a:endParaRPr lang="en-US" sz="2200" dirty="0"/>
              </a:p>
              <a:p>
                <a:endParaRPr lang="en-US" sz="2400" dirty="0">
                  <a:latin typeface="Helvetica" pitchFamily="2" charset="0"/>
                </a:endParaRPr>
              </a:p>
              <a:p>
                <a:endParaRPr lang="en-US" sz="2400" dirty="0"/>
              </a:p>
              <a:p>
                <a:endParaRPr lang="en-US" sz="2400" dirty="0">
                  <a:latin typeface="Helvetica" pitchFamily="2" charset="0"/>
                </a:endParaRPr>
              </a:p>
              <a:p>
                <a:pPr lvl="1"/>
                <a:endParaRPr lang="en-US" sz="2200" dirty="0">
                  <a:latin typeface="Helvetica" pitchFamily="2" charset="0"/>
                </a:endParaRPr>
              </a:p>
              <a:p>
                <a:pPr marL="0" indent="0">
                  <a:buNone/>
                </a:pPr>
                <a:endParaRPr lang="en-US" sz="2200" dirty="0">
                  <a:latin typeface="Helvetica" pitchFamily="2" charset="0"/>
                </a:endParaRP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3" y="2145983"/>
                <a:ext cx="9115425" cy="3849624"/>
              </a:xfrm>
              <a:blipFill>
                <a:blip r:embed="rId3"/>
                <a:stretch>
                  <a:fillRect l="-8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6015230-0A04-E94E-BCA1-C6E9105AE525}"/>
                  </a:ext>
                </a:extLst>
              </p:cNvPr>
              <p:cNvSpPr txBox="1"/>
              <p:nvPr/>
            </p:nvSpPr>
            <p:spPr>
              <a:xfrm>
                <a:off x="7686990" y="2014194"/>
                <a:ext cx="3888696" cy="3970318"/>
              </a:xfrm>
              <a:prstGeom prst="rect">
                <a:avLst/>
              </a:prstGeom>
              <a:noFill/>
            </p:spPr>
            <p:txBody>
              <a:bodyPr wrap="square" rtlCol="0">
                <a:spAutoFit/>
              </a:bodyPr>
              <a:lstStyle/>
              <a:p>
                <a:r>
                  <a:rPr lang="en-US" sz="2400" dirty="0">
                    <a:latin typeface="Helvetica" pitchFamily="2" charset="0"/>
                  </a:rPr>
                  <a:t>Note how in the first clause, we had </a:t>
                </a:r>
                <a14:m>
                  <m:oMath xmlns:m="http://schemas.openxmlformats.org/officeDocument/2006/math">
                    <m:r>
                      <a:rPr lang="en-US" sz="2400" i="1" smtClean="0">
                        <a:latin typeface="Cambria Math" panose="02040503050406030204" pitchFamily="18" charset="0"/>
                      </a:rPr>
                      <m:t>¬ </m:t>
                    </m:r>
                  </m:oMath>
                </a14:m>
                <a:r>
                  <a:rPr lang="en-US" sz="2400" dirty="0">
                    <a:latin typeface="Helvetica" pitchFamily="2" charset="0"/>
                  </a:rPr>
                  <a:t>F</a:t>
                </a:r>
              </a:p>
              <a:p>
                <a:endParaRPr lang="en-US" sz="2400" i="1" dirty="0">
                  <a:latin typeface="Cambria Math" panose="02040503050406030204" pitchFamily="18" charset="0"/>
                </a:endParaRPr>
              </a:p>
              <a:p>
                <a14:m>
                  <m:oMath xmlns:m="http://schemas.openxmlformats.org/officeDocument/2006/math">
                    <m:r>
                      <a:rPr lang="en-US" sz="2400" i="1" smtClean="0">
                        <a:latin typeface="Cambria Math" panose="02040503050406030204" pitchFamily="18" charset="0"/>
                      </a:rPr>
                      <m:t>¬</m:t>
                    </m:r>
                  </m:oMath>
                </a14:m>
                <a:r>
                  <a:rPr lang="en-US" sz="2400" dirty="0">
                    <a:latin typeface="Helvetica" pitchFamily="2" charset="0"/>
                  </a:rPr>
                  <a:t>F is, of course, T.</a:t>
                </a:r>
              </a:p>
              <a:p>
                <a:endParaRPr lang="en-US" sz="2400" dirty="0">
                  <a:latin typeface="Helvetica" pitchFamily="2" charset="0"/>
                </a:endParaRPr>
              </a:p>
              <a:p>
                <a:r>
                  <a:rPr lang="en-US" sz="2400" dirty="0">
                    <a:latin typeface="Helvetica" pitchFamily="2" charset="0"/>
                  </a:rPr>
                  <a:t>And with that, the first clause is already T! Regardless of what PA2 and PB1 end up being!</a:t>
                </a:r>
              </a:p>
              <a:p>
                <a:endParaRPr lang="en-US" dirty="0">
                  <a:latin typeface="Helvetica" pitchFamily="2" charset="0"/>
                </a:endParaRPr>
              </a:p>
              <a:p>
                <a:endParaRPr lang="en-US" dirty="0">
                  <a:latin typeface="Helvetica" pitchFamily="2" charset="0"/>
                </a:endParaRPr>
              </a:p>
            </p:txBody>
          </p:sp>
        </mc:Choice>
        <mc:Fallback xmlns="">
          <p:sp>
            <p:nvSpPr>
              <p:cNvPr id="4" name="TextBox 3">
                <a:extLst>
                  <a:ext uri="{FF2B5EF4-FFF2-40B4-BE49-F238E27FC236}">
                    <a16:creationId xmlns:a16="http://schemas.microsoft.com/office/drawing/2014/main" id="{D6015230-0A04-E94E-BCA1-C6E9105AE525}"/>
                  </a:ext>
                </a:extLst>
              </p:cNvPr>
              <p:cNvSpPr txBox="1">
                <a:spLocks noRot="1" noChangeAspect="1" noMove="1" noResize="1" noEditPoints="1" noAdjustHandles="1" noChangeArrowheads="1" noChangeShapeType="1" noTextEdit="1"/>
              </p:cNvSpPr>
              <p:nvPr/>
            </p:nvSpPr>
            <p:spPr>
              <a:xfrm>
                <a:off x="7686990" y="2014194"/>
                <a:ext cx="3888696" cy="3970318"/>
              </a:xfrm>
              <a:prstGeom prst="rect">
                <a:avLst/>
              </a:prstGeom>
              <a:blipFill>
                <a:blip r:embed="rId4"/>
                <a:stretch>
                  <a:fillRect l="-2508" t="-10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F4F897DB-2479-1C4B-B338-7311B19FE2CA}"/>
                  </a:ext>
                </a:extLst>
              </p:cNvPr>
              <p:cNvSpPr txBox="1">
                <a:spLocks/>
              </p:cNvSpPr>
              <p:nvPr/>
            </p:nvSpPr>
            <p:spPr>
              <a:xfrm>
                <a:off x="5455634" y="1895126"/>
                <a:ext cx="425119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Variables:</a:t>
                </a: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solidFill>
                            <a:srgbClr val="FF0000"/>
                          </a:solidFill>
                          <a:latin typeface="Cambria Math" panose="02040503050406030204" pitchFamily="18" charset="0"/>
                        </a:rPr>
                        <m:t>𝐵𝐴</m:t>
                      </m:r>
                      <m:r>
                        <a:rPr lang="en-US" b="0" i="1" smtClean="0">
                          <a:solidFill>
                            <a:srgbClr val="FF0000"/>
                          </a:solidFill>
                          <a:latin typeface="Cambria Math" panose="02040503050406030204" pitchFamily="18" charset="0"/>
                        </a:rPr>
                        <m:t>1=</m:t>
                      </m:r>
                      <m:r>
                        <a:rPr lang="en-US" b="0" i="1" smtClean="0">
                          <a:solidFill>
                            <a:srgbClr val="FF0000"/>
                          </a:solidFill>
                          <a:latin typeface="Cambria Math" panose="02040503050406030204" pitchFamily="18" charset="0"/>
                        </a:rPr>
                        <m:t>𝐹</m:t>
                      </m:r>
                    </m:oMath>
                  </m:oMathPara>
                </a14:m>
                <a:endParaRPr lang="en-US" b="0" dirty="0">
                  <a:solidFill>
                    <a:srgbClr val="FF0000"/>
                  </a:solidFill>
                </a:endParaRP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r>
                        <a:rPr lang="en-US" b="0" i="1" smtClean="0">
                          <a:latin typeface="Cambria Math" panose="02040503050406030204" pitchFamily="18" charset="0"/>
                        </a:rPr>
                        <m:t>1=?</m:t>
                      </m:r>
                    </m:oMath>
                  </m:oMathPara>
                </a14:m>
                <a:endParaRPr lang="en-US" b="0"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𝑃𝐴</m:t>
                      </m:r>
                      <m:r>
                        <a:rPr lang="en-US" b="0" i="1" smtClean="0">
                          <a:latin typeface="Cambria Math" panose="02040503050406030204" pitchFamily="18" charset="0"/>
                        </a:rPr>
                        <m:t>2=?</m:t>
                      </m:r>
                    </m:oMath>
                  </m:oMathPara>
                </a14:m>
                <a:endParaRPr lang="en-US" b="0"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𝑃𝐵</m:t>
                      </m:r>
                      <m:r>
                        <a:rPr lang="en-US" b="0" i="1" smtClean="0">
                          <a:latin typeface="Cambria Math" panose="02040503050406030204" pitchFamily="18" charset="0"/>
                        </a:rPr>
                        <m:t>1=?</m:t>
                      </m:r>
                    </m:oMath>
                  </m:oMathPara>
                </a14:m>
                <a:endParaRPr lang="en-US"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𝑃𝐵</m:t>
                      </m:r>
                      <m:r>
                        <a:rPr lang="en-US" b="0" i="1" smtClean="0">
                          <a:latin typeface="Cambria Math" panose="02040503050406030204" pitchFamily="18" charset="0"/>
                        </a:rPr>
                        <m:t>2=?</m:t>
                      </m:r>
                    </m:oMath>
                  </m:oMathPara>
                </a14:m>
                <a:endParaRPr lang="en-US" b="0"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𝑃𝐶</m:t>
                      </m:r>
                      <m:r>
                        <a:rPr lang="en-US" b="0" i="1" smtClean="0">
                          <a:latin typeface="Cambria Math" panose="02040503050406030204" pitchFamily="18" charset="0"/>
                        </a:rPr>
                        <m:t>1=?</m:t>
                      </m:r>
                    </m:oMath>
                  </m:oMathPara>
                </a14:m>
                <a:endParaRPr lang="en-US" dirty="0"/>
              </a:p>
            </p:txBody>
          </p:sp>
        </mc:Choice>
        <mc:Fallback xmlns="">
          <p:sp>
            <p:nvSpPr>
              <p:cNvPr id="5" name="Content Placeholder 2">
                <a:extLst>
                  <a:ext uri="{FF2B5EF4-FFF2-40B4-BE49-F238E27FC236}">
                    <a16:creationId xmlns:a16="http://schemas.microsoft.com/office/drawing/2014/main" id="{F4F897DB-2479-1C4B-B338-7311B19FE2CA}"/>
                  </a:ext>
                </a:extLst>
              </p:cNvPr>
              <p:cNvSpPr txBox="1">
                <a:spLocks noRot="1" noChangeAspect="1" noMove="1" noResize="1" noEditPoints="1" noAdjustHandles="1" noChangeArrowheads="1" noChangeShapeType="1" noTextEdit="1"/>
              </p:cNvSpPr>
              <p:nvPr/>
            </p:nvSpPr>
            <p:spPr>
              <a:xfrm>
                <a:off x="5455634" y="1895126"/>
                <a:ext cx="4251198" cy="4351338"/>
              </a:xfrm>
              <a:prstGeom prst="rect">
                <a:avLst/>
              </a:prstGeom>
              <a:blipFill>
                <a:blip r:embed="rId5"/>
                <a:stretch>
                  <a:fillRect l="-2985" t="-2035"/>
                </a:stretch>
              </a:blipFill>
            </p:spPr>
            <p:txBody>
              <a:bodyPr/>
              <a:lstStyle/>
              <a:p>
                <a:r>
                  <a:rPr lang="en-US">
                    <a:noFill/>
                  </a:rPr>
                  <a:t> </a:t>
                </a:r>
              </a:p>
            </p:txBody>
          </p:sp>
        </mc:Fallback>
      </mc:AlternateContent>
    </p:spTree>
    <p:extLst>
      <p:ext uri="{BB962C8B-B14F-4D97-AF65-F5344CB8AC3E}">
        <p14:creationId xmlns:p14="http://schemas.microsoft.com/office/powerpoint/2010/main" val="18410226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Wumpus in CNF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3" y="2145983"/>
                <a:ext cx="9115425" cy="3849624"/>
              </a:xfrm>
            </p:spPr>
            <p:txBody>
              <a:bodyPr>
                <a:normAutofit/>
              </a:bodyPr>
              <a:lstStyle/>
              <a:p>
                <a:r>
                  <a:rPr lang="en-US" sz="2400" b="1" dirty="0">
                    <a:latin typeface="Helvetica" pitchFamily="2" charset="0"/>
                  </a:rPr>
                  <a:t>Knowledge Base:</a:t>
                </a:r>
              </a:p>
              <a:p>
                <a:pPr lvl="1"/>
                <a14:m>
                  <m:oMath xmlns:m="http://schemas.openxmlformats.org/officeDocument/2006/math">
                    <m:r>
                      <a:rPr lang="en-US" sz="2200" i="1">
                        <a:latin typeface="Cambria Math" panose="02040503050406030204" pitchFamily="18" charset="0"/>
                      </a:rPr>
                      <m:t>𝑇</m:t>
                    </m:r>
                  </m:oMath>
                </a14:m>
                <a:endParaRPr lang="en-US" sz="2200" dirty="0"/>
              </a:p>
              <a:p>
                <a:pPr lvl="1"/>
                <a14:m>
                  <m:oMath xmlns:m="http://schemas.openxmlformats.org/officeDocument/2006/math">
                    <m:r>
                      <a:rPr lang="en-US" sz="2200" i="1" smtClean="0">
                        <a:solidFill>
                          <a:srgbClr val="FF0000"/>
                        </a:solidFill>
                        <a:latin typeface="Cambria Math" panose="02040503050406030204" pitchFamily="18" charset="0"/>
                      </a:rPr>
                      <m:t>𝐹</m:t>
                    </m:r>
                    <m:r>
                      <a:rPr lang="en-US" sz="2200" i="1">
                        <a:latin typeface="Cambria Math" panose="02040503050406030204" pitchFamily="18" charset="0"/>
                      </a:rPr>
                      <m:t>∨¬</m:t>
                    </m:r>
                    <m:r>
                      <a:rPr lang="en-US" sz="2200" i="1">
                        <a:latin typeface="Cambria Math" panose="02040503050406030204" pitchFamily="18" charset="0"/>
                      </a:rPr>
                      <m:t>𝑃𝐴</m:t>
                    </m:r>
                    <m:r>
                      <a:rPr lang="en-US" sz="2200" i="1">
                        <a:latin typeface="Cambria Math" panose="02040503050406030204" pitchFamily="18" charset="0"/>
                      </a:rPr>
                      <m:t>2</m:t>
                    </m:r>
                  </m:oMath>
                </a14:m>
                <a:endParaRPr lang="en-US" sz="2200" dirty="0"/>
              </a:p>
              <a:p>
                <a:pPr lvl="1"/>
                <a14:m>
                  <m:oMath xmlns:m="http://schemas.openxmlformats.org/officeDocument/2006/math">
                    <m:r>
                      <a:rPr lang="en-US" sz="2200" i="1" smtClean="0">
                        <a:solidFill>
                          <a:srgbClr val="FF0000"/>
                        </a:solidFill>
                        <a:latin typeface="Cambria Math" panose="02040503050406030204" pitchFamily="18" charset="0"/>
                      </a:rPr>
                      <m:t>𝐹</m:t>
                    </m:r>
                    <m:r>
                      <a:rPr lang="en-US" sz="2200" i="1">
                        <a:latin typeface="Cambria Math" panose="02040503050406030204" pitchFamily="18" charset="0"/>
                      </a:rPr>
                      <m:t>∨¬</m:t>
                    </m:r>
                    <m:r>
                      <a:rPr lang="en-US" sz="2200" i="1">
                        <a:latin typeface="Cambria Math" panose="02040503050406030204" pitchFamily="18" charset="0"/>
                      </a:rPr>
                      <m:t>𝑃𝐵</m:t>
                    </m:r>
                    <m:r>
                      <a:rPr lang="en-US" sz="2200" i="1">
                        <a:latin typeface="Cambria Math" panose="02040503050406030204" pitchFamily="18" charset="0"/>
                      </a:rPr>
                      <m:t>1</m:t>
                    </m:r>
                  </m:oMath>
                </a14:m>
                <a:endParaRPr lang="en-US" sz="2200" dirty="0"/>
              </a:p>
              <a:p>
                <a:pPr lvl="1"/>
                <a14:m>
                  <m:oMath xmlns:m="http://schemas.openxmlformats.org/officeDocument/2006/math">
                    <m:r>
                      <a:rPr lang="en-US" sz="2200" i="1">
                        <a:latin typeface="Cambria Math" panose="02040503050406030204" pitchFamily="18" charset="0"/>
                      </a:rPr>
                      <m:t>¬</m:t>
                    </m:r>
                    <m:r>
                      <a:rPr lang="en-US" sz="2200" i="1">
                        <a:latin typeface="Cambria Math" panose="02040503050406030204" pitchFamily="18" charset="0"/>
                      </a:rPr>
                      <m:t>𝐵𝐵</m:t>
                    </m:r>
                    <m:r>
                      <a:rPr lang="en-US" sz="2200" i="1">
                        <a:latin typeface="Cambria Math" panose="02040503050406030204" pitchFamily="18" charset="0"/>
                      </a:rPr>
                      <m:t>1∨</m:t>
                    </m:r>
                    <m:r>
                      <a:rPr lang="en-US" sz="2200" i="1">
                        <a:latin typeface="Cambria Math" panose="02040503050406030204" pitchFamily="18" charset="0"/>
                      </a:rPr>
                      <m:t>𝑃𝐵</m:t>
                    </m:r>
                    <m:r>
                      <a:rPr lang="en-US" sz="2200" i="1">
                        <a:latin typeface="Cambria Math" panose="02040503050406030204" pitchFamily="18" charset="0"/>
                      </a:rPr>
                      <m:t>2∨</m:t>
                    </m:r>
                    <m:r>
                      <a:rPr lang="en-US" sz="2200" i="1">
                        <a:latin typeface="Cambria Math" panose="02040503050406030204" pitchFamily="18" charset="0"/>
                      </a:rPr>
                      <m:t>𝑃𝐶</m:t>
                    </m:r>
                    <m:r>
                      <a:rPr lang="en-US" sz="2200" i="1">
                        <a:latin typeface="Cambria Math" panose="02040503050406030204" pitchFamily="18" charset="0"/>
                      </a:rPr>
                      <m:t>1</m:t>
                    </m:r>
                  </m:oMath>
                </a14:m>
                <a:endParaRPr lang="en-US" sz="2200" dirty="0"/>
              </a:p>
              <a:p>
                <a:pPr lvl="1"/>
                <a14:m>
                  <m:oMath xmlns:m="http://schemas.openxmlformats.org/officeDocument/2006/math">
                    <m:r>
                      <a:rPr lang="en-US" sz="2200" i="1">
                        <a:latin typeface="Cambria Math" panose="02040503050406030204" pitchFamily="18" charset="0"/>
                      </a:rPr>
                      <m:t>𝐵𝐵</m:t>
                    </m:r>
                    <m:r>
                      <a:rPr lang="en-US" sz="2200" i="1">
                        <a:latin typeface="Cambria Math" panose="02040503050406030204" pitchFamily="18" charset="0"/>
                      </a:rPr>
                      <m:t>1∨¬</m:t>
                    </m:r>
                    <m:r>
                      <a:rPr lang="en-US" sz="2200" i="1">
                        <a:latin typeface="Cambria Math" panose="02040503050406030204" pitchFamily="18" charset="0"/>
                      </a:rPr>
                      <m:t>𝑃𝐵</m:t>
                    </m:r>
                    <m:r>
                      <a:rPr lang="en-US" sz="2200" i="1">
                        <a:latin typeface="Cambria Math" panose="02040503050406030204" pitchFamily="18" charset="0"/>
                      </a:rPr>
                      <m:t>2</m:t>
                    </m:r>
                  </m:oMath>
                </a14:m>
                <a:endParaRPr lang="en-US" sz="2200" dirty="0"/>
              </a:p>
              <a:p>
                <a:pPr lvl="1"/>
                <a14:m>
                  <m:oMath xmlns:m="http://schemas.openxmlformats.org/officeDocument/2006/math">
                    <m:r>
                      <a:rPr lang="en-US" sz="2200" i="1">
                        <a:latin typeface="Cambria Math" panose="02040503050406030204" pitchFamily="18" charset="0"/>
                      </a:rPr>
                      <m:t>𝐵𝐵</m:t>
                    </m:r>
                    <m:r>
                      <a:rPr lang="en-US" sz="2200" i="1">
                        <a:latin typeface="Cambria Math" panose="02040503050406030204" pitchFamily="18" charset="0"/>
                      </a:rPr>
                      <m:t>1∨¬</m:t>
                    </m:r>
                    <m:r>
                      <a:rPr lang="en-US" sz="2200" i="1">
                        <a:latin typeface="Cambria Math" panose="02040503050406030204" pitchFamily="18" charset="0"/>
                      </a:rPr>
                      <m:t>𝑃𝐶</m:t>
                    </m:r>
                    <m:r>
                      <a:rPr lang="en-US" sz="2200" i="1">
                        <a:latin typeface="Cambria Math" panose="02040503050406030204" pitchFamily="18" charset="0"/>
                      </a:rPr>
                      <m:t>1</m:t>
                    </m:r>
                  </m:oMath>
                </a14:m>
                <a:endParaRPr lang="en-US" sz="2200" dirty="0"/>
              </a:p>
              <a:p>
                <a:endParaRPr lang="en-US" sz="2400" dirty="0">
                  <a:latin typeface="Helvetica" pitchFamily="2" charset="0"/>
                </a:endParaRPr>
              </a:p>
              <a:p>
                <a:endParaRPr lang="en-US" sz="2400" dirty="0"/>
              </a:p>
              <a:p>
                <a:endParaRPr lang="en-US" sz="2400" dirty="0">
                  <a:latin typeface="Helvetica" pitchFamily="2" charset="0"/>
                </a:endParaRPr>
              </a:p>
              <a:p>
                <a:pPr lvl="1"/>
                <a:endParaRPr lang="en-US" sz="2200" dirty="0">
                  <a:latin typeface="Helvetica" pitchFamily="2" charset="0"/>
                </a:endParaRPr>
              </a:p>
              <a:p>
                <a:pPr marL="0" indent="0">
                  <a:buNone/>
                </a:pPr>
                <a:endParaRPr lang="en-US" sz="2200" dirty="0">
                  <a:latin typeface="Helvetica" pitchFamily="2" charset="0"/>
                </a:endParaRP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3" y="2145983"/>
                <a:ext cx="9115425" cy="3849624"/>
              </a:xfrm>
              <a:blipFill>
                <a:blip r:embed="rId3"/>
                <a:stretch>
                  <a:fillRect l="-83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6015230-0A04-E94E-BCA1-C6E9105AE525}"/>
              </a:ext>
            </a:extLst>
          </p:cNvPr>
          <p:cNvSpPr txBox="1"/>
          <p:nvPr/>
        </p:nvSpPr>
        <p:spPr>
          <a:xfrm>
            <a:off x="7807570" y="2014194"/>
            <a:ext cx="3768116" cy="4431983"/>
          </a:xfrm>
          <a:prstGeom prst="rect">
            <a:avLst/>
          </a:prstGeom>
          <a:noFill/>
        </p:spPr>
        <p:txBody>
          <a:bodyPr wrap="square" rtlCol="0">
            <a:spAutoFit/>
          </a:bodyPr>
          <a:lstStyle/>
          <a:p>
            <a:r>
              <a:rPr lang="en-US" sz="2400" dirty="0">
                <a:latin typeface="Helvetica" pitchFamily="2" charset="0"/>
              </a:rPr>
              <a:t>So we can simplify that first clause down!</a:t>
            </a:r>
          </a:p>
          <a:p>
            <a:endParaRPr lang="en-US" sz="2400" dirty="0">
              <a:latin typeface="Helvetica" pitchFamily="2" charset="0"/>
            </a:endParaRPr>
          </a:p>
          <a:p>
            <a:r>
              <a:rPr lang="en-US" sz="2400" dirty="0">
                <a:latin typeface="Helvetica" pitchFamily="2" charset="0"/>
              </a:rPr>
              <a:t>One of it’s literals is T, so the whole thing is T (with our current model).</a:t>
            </a:r>
          </a:p>
          <a:p>
            <a:endParaRPr lang="en-US" sz="2400" dirty="0">
              <a:latin typeface="Helvetica" pitchFamily="2" charset="0"/>
            </a:endParaRPr>
          </a:p>
          <a:p>
            <a:r>
              <a:rPr lang="en-US" sz="2400" dirty="0">
                <a:latin typeface="Helvetica" pitchFamily="2" charset="0"/>
              </a:rPr>
              <a:t>Likewise, if a literal is F, it can’t help us make the clause T, so we can remove it!</a:t>
            </a:r>
            <a:endParaRPr lang="en-US" dirty="0">
              <a:latin typeface="Helvetica" pitchFamily="2" charset="0"/>
            </a:endParaRPr>
          </a:p>
          <a:p>
            <a:endParaRPr lang="en-US" dirty="0">
              <a:latin typeface="Helvetica" pitchFamily="2" charset="0"/>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F4F897DB-2479-1C4B-B338-7311B19FE2CA}"/>
                  </a:ext>
                </a:extLst>
              </p:cNvPr>
              <p:cNvSpPr txBox="1">
                <a:spLocks/>
              </p:cNvSpPr>
              <p:nvPr/>
            </p:nvSpPr>
            <p:spPr>
              <a:xfrm>
                <a:off x="5455634" y="1895126"/>
                <a:ext cx="425119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Variables:</a:t>
                </a: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rPr>
                        <m:t>𝐵𝐴</m:t>
                      </m:r>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𝐹</m:t>
                      </m:r>
                    </m:oMath>
                  </m:oMathPara>
                </a14:m>
                <a:endParaRPr lang="en-US" b="0" dirty="0">
                  <a:solidFill>
                    <a:schemeClr val="tx1"/>
                  </a:solidFill>
                </a:endParaRP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r>
                        <a:rPr lang="en-US" b="0" i="1" smtClean="0">
                          <a:latin typeface="Cambria Math" panose="02040503050406030204" pitchFamily="18" charset="0"/>
                        </a:rPr>
                        <m:t>1=?</m:t>
                      </m:r>
                    </m:oMath>
                  </m:oMathPara>
                </a14:m>
                <a:endParaRPr lang="en-US" b="0"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𝑃𝐴</m:t>
                      </m:r>
                      <m:r>
                        <a:rPr lang="en-US" b="0" i="1" smtClean="0">
                          <a:latin typeface="Cambria Math" panose="02040503050406030204" pitchFamily="18" charset="0"/>
                        </a:rPr>
                        <m:t>2=?</m:t>
                      </m:r>
                    </m:oMath>
                  </m:oMathPara>
                </a14:m>
                <a:endParaRPr lang="en-US" b="0"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𝑃𝐵</m:t>
                      </m:r>
                      <m:r>
                        <a:rPr lang="en-US" b="0" i="1" smtClean="0">
                          <a:latin typeface="Cambria Math" panose="02040503050406030204" pitchFamily="18" charset="0"/>
                        </a:rPr>
                        <m:t>1=?</m:t>
                      </m:r>
                    </m:oMath>
                  </m:oMathPara>
                </a14:m>
                <a:endParaRPr lang="en-US"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𝑃𝐵</m:t>
                      </m:r>
                      <m:r>
                        <a:rPr lang="en-US" b="0" i="1" smtClean="0">
                          <a:latin typeface="Cambria Math" panose="02040503050406030204" pitchFamily="18" charset="0"/>
                        </a:rPr>
                        <m:t>2=?</m:t>
                      </m:r>
                    </m:oMath>
                  </m:oMathPara>
                </a14:m>
                <a:endParaRPr lang="en-US" b="0"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𝑃𝐶</m:t>
                      </m:r>
                      <m:r>
                        <a:rPr lang="en-US" b="0" i="1" smtClean="0">
                          <a:latin typeface="Cambria Math" panose="02040503050406030204" pitchFamily="18" charset="0"/>
                        </a:rPr>
                        <m:t>1=?</m:t>
                      </m:r>
                    </m:oMath>
                  </m:oMathPara>
                </a14:m>
                <a:endParaRPr lang="en-US" dirty="0"/>
              </a:p>
            </p:txBody>
          </p:sp>
        </mc:Choice>
        <mc:Fallback xmlns="">
          <p:sp>
            <p:nvSpPr>
              <p:cNvPr id="5" name="Content Placeholder 2">
                <a:extLst>
                  <a:ext uri="{FF2B5EF4-FFF2-40B4-BE49-F238E27FC236}">
                    <a16:creationId xmlns:a16="http://schemas.microsoft.com/office/drawing/2014/main" id="{F4F897DB-2479-1C4B-B338-7311B19FE2CA}"/>
                  </a:ext>
                </a:extLst>
              </p:cNvPr>
              <p:cNvSpPr txBox="1">
                <a:spLocks noRot="1" noChangeAspect="1" noMove="1" noResize="1" noEditPoints="1" noAdjustHandles="1" noChangeArrowheads="1" noChangeShapeType="1" noTextEdit="1"/>
              </p:cNvSpPr>
              <p:nvPr/>
            </p:nvSpPr>
            <p:spPr>
              <a:xfrm>
                <a:off x="5455634" y="1895126"/>
                <a:ext cx="4251198" cy="4351338"/>
              </a:xfrm>
              <a:prstGeom prst="rect">
                <a:avLst/>
              </a:prstGeom>
              <a:blipFill>
                <a:blip r:embed="rId4"/>
                <a:stretch>
                  <a:fillRect l="-2985" t="-2035"/>
                </a:stretch>
              </a:blipFill>
            </p:spPr>
            <p:txBody>
              <a:bodyPr/>
              <a:lstStyle/>
              <a:p>
                <a:r>
                  <a:rPr lang="en-US">
                    <a:noFill/>
                  </a:rPr>
                  <a:t> </a:t>
                </a:r>
              </a:p>
            </p:txBody>
          </p:sp>
        </mc:Fallback>
      </mc:AlternateContent>
    </p:spTree>
    <p:extLst>
      <p:ext uri="{BB962C8B-B14F-4D97-AF65-F5344CB8AC3E}">
        <p14:creationId xmlns:p14="http://schemas.microsoft.com/office/powerpoint/2010/main" val="40773526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Wumpus in CNF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3" y="2145983"/>
                <a:ext cx="9115425" cy="3849624"/>
              </a:xfrm>
            </p:spPr>
            <p:txBody>
              <a:bodyPr>
                <a:normAutofit/>
              </a:bodyPr>
              <a:lstStyle/>
              <a:p>
                <a:r>
                  <a:rPr lang="en-US" sz="2400" b="1" dirty="0">
                    <a:latin typeface="Helvetica" pitchFamily="2" charset="0"/>
                  </a:rPr>
                  <a:t>Knowledge Base:</a:t>
                </a:r>
              </a:p>
              <a:p>
                <a:pPr lvl="1"/>
                <a14:m>
                  <m:oMath xmlns:m="http://schemas.openxmlformats.org/officeDocument/2006/math">
                    <m:r>
                      <a:rPr lang="en-US" sz="2200" i="1">
                        <a:latin typeface="Cambria Math" panose="02040503050406030204" pitchFamily="18" charset="0"/>
                      </a:rPr>
                      <m:t>𝑇</m:t>
                    </m:r>
                  </m:oMath>
                </a14:m>
                <a:endParaRPr lang="en-US" sz="2200" dirty="0"/>
              </a:p>
              <a:p>
                <a:pPr lvl="1"/>
                <a14:m>
                  <m:oMath xmlns:m="http://schemas.openxmlformats.org/officeDocument/2006/math">
                    <m:r>
                      <a:rPr lang="en-US" sz="2200" i="1">
                        <a:latin typeface="Cambria Math" panose="02040503050406030204" pitchFamily="18" charset="0"/>
                      </a:rPr>
                      <m:t>¬</m:t>
                    </m:r>
                    <m:r>
                      <a:rPr lang="en-US" sz="2200" i="1">
                        <a:latin typeface="Cambria Math" panose="02040503050406030204" pitchFamily="18" charset="0"/>
                      </a:rPr>
                      <m:t>𝑃𝐴</m:t>
                    </m:r>
                    <m:r>
                      <a:rPr lang="en-US" sz="2200" i="1">
                        <a:latin typeface="Cambria Math" panose="02040503050406030204" pitchFamily="18" charset="0"/>
                      </a:rPr>
                      <m:t>2</m:t>
                    </m:r>
                  </m:oMath>
                </a14:m>
                <a:endParaRPr lang="en-US" sz="2200" dirty="0"/>
              </a:p>
              <a:p>
                <a:pPr lvl="1"/>
                <a14:m>
                  <m:oMath xmlns:m="http://schemas.openxmlformats.org/officeDocument/2006/math">
                    <m:r>
                      <a:rPr lang="en-US" sz="2200" i="1">
                        <a:latin typeface="Cambria Math" panose="02040503050406030204" pitchFamily="18" charset="0"/>
                      </a:rPr>
                      <m:t>¬</m:t>
                    </m:r>
                    <m:r>
                      <a:rPr lang="en-US" sz="2200" i="1">
                        <a:latin typeface="Cambria Math" panose="02040503050406030204" pitchFamily="18" charset="0"/>
                      </a:rPr>
                      <m:t>𝑃𝐵</m:t>
                    </m:r>
                    <m:r>
                      <a:rPr lang="en-US" sz="2200" i="1">
                        <a:latin typeface="Cambria Math" panose="02040503050406030204" pitchFamily="18" charset="0"/>
                      </a:rPr>
                      <m:t>1</m:t>
                    </m:r>
                  </m:oMath>
                </a14:m>
                <a:endParaRPr lang="en-US" sz="2200" dirty="0"/>
              </a:p>
              <a:p>
                <a:pPr lvl="1"/>
                <a14:m>
                  <m:oMath xmlns:m="http://schemas.openxmlformats.org/officeDocument/2006/math">
                    <m:r>
                      <a:rPr lang="en-US" sz="2200" i="1">
                        <a:latin typeface="Cambria Math" panose="02040503050406030204" pitchFamily="18" charset="0"/>
                      </a:rPr>
                      <m:t>¬</m:t>
                    </m:r>
                    <m:r>
                      <a:rPr lang="en-US" sz="2200" i="1">
                        <a:latin typeface="Cambria Math" panose="02040503050406030204" pitchFamily="18" charset="0"/>
                      </a:rPr>
                      <m:t>𝐵𝐵</m:t>
                    </m:r>
                    <m:r>
                      <a:rPr lang="en-US" sz="2200" i="1">
                        <a:latin typeface="Cambria Math" panose="02040503050406030204" pitchFamily="18" charset="0"/>
                      </a:rPr>
                      <m:t>1∨</m:t>
                    </m:r>
                    <m:r>
                      <a:rPr lang="en-US" sz="2200" i="1">
                        <a:latin typeface="Cambria Math" panose="02040503050406030204" pitchFamily="18" charset="0"/>
                      </a:rPr>
                      <m:t>𝑃𝐵</m:t>
                    </m:r>
                    <m:r>
                      <a:rPr lang="en-US" sz="2200" i="1">
                        <a:latin typeface="Cambria Math" panose="02040503050406030204" pitchFamily="18" charset="0"/>
                      </a:rPr>
                      <m:t>2∨</m:t>
                    </m:r>
                    <m:r>
                      <a:rPr lang="en-US" sz="2200" i="1">
                        <a:latin typeface="Cambria Math" panose="02040503050406030204" pitchFamily="18" charset="0"/>
                      </a:rPr>
                      <m:t>𝑃𝐶</m:t>
                    </m:r>
                    <m:r>
                      <a:rPr lang="en-US" sz="2200" i="1">
                        <a:latin typeface="Cambria Math" panose="02040503050406030204" pitchFamily="18" charset="0"/>
                      </a:rPr>
                      <m:t>1</m:t>
                    </m:r>
                  </m:oMath>
                </a14:m>
                <a:endParaRPr lang="en-US" sz="2200" dirty="0"/>
              </a:p>
              <a:p>
                <a:pPr lvl="1"/>
                <a14:m>
                  <m:oMath xmlns:m="http://schemas.openxmlformats.org/officeDocument/2006/math">
                    <m:r>
                      <a:rPr lang="en-US" sz="2200" i="1">
                        <a:latin typeface="Cambria Math" panose="02040503050406030204" pitchFamily="18" charset="0"/>
                      </a:rPr>
                      <m:t>𝐵𝐵</m:t>
                    </m:r>
                    <m:r>
                      <a:rPr lang="en-US" sz="2200" i="1">
                        <a:latin typeface="Cambria Math" panose="02040503050406030204" pitchFamily="18" charset="0"/>
                      </a:rPr>
                      <m:t>1∨¬</m:t>
                    </m:r>
                    <m:r>
                      <a:rPr lang="en-US" sz="2200" i="1">
                        <a:latin typeface="Cambria Math" panose="02040503050406030204" pitchFamily="18" charset="0"/>
                      </a:rPr>
                      <m:t>𝑃𝐵</m:t>
                    </m:r>
                    <m:r>
                      <a:rPr lang="en-US" sz="2200" i="1">
                        <a:latin typeface="Cambria Math" panose="02040503050406030204" pitchFamily="18" charset="0"/>
                      </a:rPr>
                      <m:t>2</m:t>
                    </m:r>
                  </m:oMath>
                </a14:m>
                <a:endParaRPr lang="en-US" sz="2200" dirty="0"/>
              </a:p>
              <a:p>
                <a:pPr lvl="1"/>
                <a14:m>
                  <m:oMath xmlns:m="http://schemas.openxmlformats.org/officeDocument/2006/math">
                    <m:r>
                      <a:rPr lang="en-US" sz="2200" i="1">
                        <a:latin typeface="Cambria Math" panose="02040503050406030204" pitchFamily="18" charset="0"/>
                      </a:rPr>
                      <m:t>𝐵𝐵</m:t>
                    </m:r>
                    <m:r>
                      <a:rPr lang="en-US" sz="2200" i="1">
                        <a:latin typeface="Cambria Math" panose="02040503050406030204" pitchFamily="18" charset="0"/>
                      </a:rPr>
                      <m:t>1∨¬</m:t>
                    </m:r>
                    <m:r>
                      <a:rPr lang="en-US" sz="2200" i="1">
                        <a:latin typeface="Cambria Math" panose="02040503050406030204" pitchFamily="18" charset="0"/>
                      </a:rPr>
                      <m:t>𝑃𝐶</m:t>
                    </m:r>
                    <m:r>
                      <a:rPr lang="en-US" sz="2200" i="1">
                        <a:latin typeface="Cambria Math" panose="02040503050406030204" pitchFamily="18" charset="0"/>
                      </a:rPr>
                      <m:t>1</m:t>
                    </m:r>
                  </m:oMath>
                </a14:m>
                <a:endParaRPr lang="en-US" sz="2200" dirty="0"/>
              </a:p>
              <a:p>
                <a:endParaRPr lang="en-US" sz="2400" dirty="0">
                  <a:latin typeface="Helvetica" pitchFamily="2" charset="0"/>
                </a:endParaRPr>
              </a:p>
              <a:p>
                <a:endParaRPr lang="en-US" sz="2400" dirty="0"/>
              </a:p>
              <a:p>
                <a:endParaRPr lang="en-US" sz="2400" dirty="0">
                  <a:latin typeface="Helvetica" pitchFamily="2" charset="0"/>
                </a:endParaRPr>
              </a:p>
              <a:p>
                <a:pPr lvl="1"/>
                <a:endParaRPr lang="en-US" sz="2200" dirty="0">
                  <a:latin typeface="Helvetica" pitchFamily="2" charset="0"/>
                </a:endParaRPr>
              </a:p>
              <a:p>
                <a:pPr marL="0" indent="0">
                  <a:buNone/>
                </a:pPr>
                <a:endParaRPr lang="en-US" sz="2200" dirty="0">
                  <a:latin typeface="Helvetica" pitchFamily="2" charset="0"/>
                </a:endParaRP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3" y="2145983"/>
                <a:ext cx="9115425" cy="3849624"/>
              </a:xfrm>
              <a:blipFill>
                <a:blip r:embed="rId3"/>
                <a:stretch>
                  <a:fillRect l="-83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6015230-0A04-E94E-BCA1-C6E9105AE525}"/>
              </a:ext>
            </a:extLst>
          </p:cNvPr>
          <p:cNvSpPr txBox="1"/>
          <p:nvPr/>
        </p:nvSpPr>
        <p:spPr>
          <a:xfrm>
            <a:off x="7581482" y="2014194"/>
            <a:ext cx="3994204" cy="4524315"/>
          </a:xfrm>
          <a:prstGeom prst="rect">
            <a:avLst/>
          </a:prstGeom>
          <a:noFill/>
        </p:spPr>
        <p:txBody>
          <a:bodyPr wrap="square" rtlCol="0">
            <a:spAutoFit/>
          </a:bodyPr>
          <a:lstStyle/>
          <a:p>
            <a:r>
              <a:rPr lang="en-US" sz="2400" dirty="0">
                <a:latin typeface="Helvetica" pitchFamily="2" charset="0"/>
              </a:rPr>
              <a:t>Not too shabby! We simplified things quite a bit!</a:t>
            </a:r>
          </a:p>
          <a:p>
            <a:endParaRPr lang="en-US" sz="2400" dirty="0">
              <a:latin typeface="Helvetica" pitchFamily="2" charset="0"/>
            </a:endParaRPr>
          </a:p>
          <a:p>
            <a:r>
              <a:rPr lang="en-US" sz="2400" dirty="0">
                <a:latin typeface="Helvetica" pitchFamily="2" charset="0"/>
              </a:rPr>
              <a:t>Another thing to keep in mind: if a clause ever becomes F, we know we “messed up”</a:t>
            </a:r>
          </a:p>
          <a:p>
            <a:endParaRPr lang="en-US" sz="2400" dirty="0">
              <a:latin typeface="Helvetica" pitchFamily="2" charset="0"/>
            </a:endParaRPr>
          </a:p>
          <a:p>
            <a:r>
              <a:rPr lang="en-US" sz="2400" dirty="0">
                <a:latin typeface="Helvetica" pitchFamily="2" charset="0"/>
              </a:rPr>
              <a:t>That is, that model doesn’t satisfy the expression; there’s no possible world where the model exists.</a:t>
            </a:r>
            <a:endParaRPr lang="en-US" dirty="0">
              <a:latin typeface="Helvetica" pitchFamily="2" charset="0"/>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F4F897DB-2479-1C4B-B338-7311B19FE2CA}"/>
                  </a:ext>
                </a:extLst>
              </p:cNvPr>
              <p:cNvSpPr txBox="1">
                <a:spLocks/>
              </p:cNvSpPr>
              <p:nvPr/>
            </p:nvSpPr>
            <p:spPr>
              <a:xfrm>
                <a:off x="5455634" y="1895126"/>
                <a:ext cx="425119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Variables:</a:t>
                </a: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rPr>
                        <m:t>𝐵𝐴</m:t>
                      </m:r>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𝐹</m:t>
                      </m:r>
                    </m:oMath>
                  </m:oMathPara>
                </a14:m>
                <a:endParaRPr lang="en-US" b="0" dirty="0">
                  <a:solidFill>
                    <a:schemeClr val="tx1"/>
                  </a:solidFill>
                </a:endParaRP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r>
                        <a:rPr lang="en-US" b="0" i="1" smtClean="0">
                          <a:latin typeface="Cambria Math" panose="02040503050406030204" pitchFamily="18" charset="0"/>
                        </a:rPr>
                        <m:t>1=?</m:t>
                      </m:r>
                    </m:oMath>
                  </m:oMathPara>
                </a14:m>
                <a:endParaRPr lang="en-US" b="0"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𝑃𝐴</m:t>
                      </m:r>
                      <m:r>
                        <a:rPr lang="en-US" b="0" i="1" smtClean="0">
                          <a:latin typeface="Cambria Math" panose="02040503050406030204" pitchFamily="18" charset="0"/>
                        </a:rPr>
                        <m:t>2=?</m:t>
                      </m:r>
                    </m:oMath>
                  </m:oMathPara>
                </a14:m>
                <a:endParaRPr lang="en-US" b="0"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𝑃𝐵</m:t>
                      </m:r>
                      <m:r>
                        <a:rPr lang="en-US" b="0" i="1" smtClean="0">
                          <a:latin typeface="Cambria Math" panose="02040503050406030204" pitchFamily="18" charset="0"/>
                        </a:rPr>
                        <m:t>1=?</m:t>
                      </m:r>
                    </m:oMath>
                  </m:oMathPara>
                </a14:m>
                <a:endParaRPr lang="en-US"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𝑃𝐵</m:t>
                      </m:r>
                      <m:r>
                        <a:rPr lang="en-US" b="0" i="1" smtClean="0">
                          <a:latin typeface="Cambria Math" panose="02040503050406030204" pitchFamily="18" charset="0"/>
                        </a:rPr>
                        <m:t>2=?</m:t>
                      </m:r>
                    </m:oMath>
                  </m:oMathPara>
                </a14:m>
                <a:endParaRPr lang="en-US" b="0"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𝑃𝐶</m:t>
                      </m:r>
                      <m:r>
                        <a:rPr lang="en-US" b="0" i="1" smtClean="0">
                          <a:latin typeface="Cambria Math" panose="02040503050406030204" pitchFamily="18" charset="0"/>
                        </a:rPr>
                        <m:t>1=?</m:t>
                      </m:r>
                    </m:oMath>
                  </m:oMathPara>
                </a14:m>
                <a:endParaRPr lang="en-US" dirty="0"/>
              </a:p>
            </p:txBody>
          </p:sp>
        </mc:Choice>
        <mc:Fallback xmlns="">
          <p:sp>
            <p:nvSpPr>
              <p:cNvPr id="5" name="Content Placeholder 2">
                <a:extLst>
                  <a:ext uri="{FF2B5EF4-FFF2-40B4-BE49-F238E27FC236}">
                    <a16:creationId xmlns:a16="http://schemas.microsoft.com/office/drawing/2014/main" id="{F4F897DB-2479-1C4B-B338-7311B19FE2CA}"/>
                  </a:ext>
                </a:extLst>
              </p:cNvPr>
              <p:cNvSpPr txBox="1">
                <a:spLocks noRot="1" noChangeAspect="1" noMove="1" noResize="1" noEditPoints="1" noAdjustHandles="1" noChangeArrowheads="1" noChangeShapeType="1" noTextEdit="1"/>
              </p:cNvSpPr>
              <p:nvPr/>
            </p:nvSpPr>
            <p:spPr>
              <a:xfrm>
                <a:off x="5455634" y="1895126"/>
                <a:ext cx="4251198" cy="4351338"/>
              </a:xfrm>
              <a:prstGeom prst="rect">
                <a:avLst/>
              </a:prstGeom>
              <a:blipFill>
                <a:blip r:embed="rId4"/>
                <a:stretch>
                  <a:fillRect l="-2985" t="-2035"/>
                </a:stretch>
              </a:blipFill>
            </p:spPr>
            <p:txBody>
              <a:bodyPr/>
              <a:lstStyle/>
              <a:p>
                <a:r>
                  <a:rPr lang="en-US">
                    <a:noFill/>
                  </a:rPr>
                  <a:t> </a:t>
                </a:r>
              </a:p>
            </p:txBody>
          </p:sp>
        </mc:Fallback>
      </mc:AlternateContent>
    </p:spTree>
    <p:extLst>
      <p:ext uri="{BB962C8B-B14F-4D97-AF65-F5344CB8AC3E}">
        <p14:creationId xmlns:p14="http://schemas.microsoft.com/office/powerpoint/2010/main" val="9403297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Wumpus in CNF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3" y="2145983"/>
                <a:ext cx="9115425" cy="3849624"/>
              </a:xfrm>
            </p:spPr>
            <p:txBody>
              <a:bodyPr>
                <a:normAutofit/>
              </a:bodyPr>
              <a:lstStyle/>
              <a:p>
                <a:r>
                  <a:rPr lang="en-US" sz="2400" b="1" dirty="0">
                    <a:latin typeface="Helvetica" pitchFamily="2" charset="0"/>
                  </a:rPr>
                  <a:t>Knowledge Base:</a:t>
                </a:r>
              </a:p>
              <a:p>
                <a:pPr lvl="1"/>
                <a14:m>
                  <m:oMath xmlns:m="http://schemas.openxmlformats.org/officeDocument/2006/math">
                    <m:r>
                      <a:rPr lang="en-US" sz="2200" i="1">
                        <a:latin typeface="Cambria Math" panose="02040503050406030204" pitchFamily="18" charset="0"/>
                      </a:rPr>
                      <m:t>𝑇</m:t>
                    </m:r>
                  </m:oMath>
                </a14:m>
                <a:endParaRPr lang="en-US" sz="2200" dirty="0"/>
              </a:p>
              <a:p>
                <a:pPr lvl="1"/>
                <a14:m>
                  <m:oMath xmlns:m="http://schemas.openxmlformats.org/officeDocument/2006/math">
                    <m:r>
                      <a:rPr lang="en-US" sz="2200" i="1">
                        <a:latin typeface="Cambria Math" panose="02040503050406030204" pitchFamily="18" charset="0"/>
                      </a:rPr>
                      <m:t>¬</m:t>
                    </m:r>
                    <m:r>
                      <a:rPr lang="en-US" sz="2200" i="1">
                        <a:latin typeface="Cambria Math" panose="02040503050406030204" pitchFamily="18" charset="0"/>
                      </a:rPr>
                      <m:t>𝑃𝐴</m:t>
                    </m:r>
                    <m:r>
                      <a:rPr lang="en-US" sz="2200" i="1">
                        <a:latin typeface="Cambria Math" panose="02040503050406030204" pitchFamily="18" charset="0"/>
                      </a:rPr>
                      <m:t>2</m:t>
                    </m:r>
                  </m:oMath>
                </a14:m>
                <a:endParaRPr lang="en-US" sz="2200" dirty="0"/>
              </a:p>
              <a:p>
                <a:pPr lvl="1"/>
                <a14:m>
                  <m:oMath xmlns:m="http://schemas.openxmlformats.org/officeDocument/2006/math">
                    <m:r>
                      <a:rPr lang="en-US" sz="2200" i="1">
                        <a:latin typeface="Cambria Math" panose="02040503050406030204" pitchFamily="18" charset="0"/>
                      </a:rPr>
                      <m:t>¬</m:t>
                    </m:r>
                    <m:r>
                      <a:rPr lang="en-US" sz="2200" i="1">
                        <a:latin typeface="Cambria Math" panose="02040503050406030204" pitchFamily="18" charset="0"/>
                      </a:rPr>
                      <m:t>𝑃𝐵</m:t>
                    </m:r>
                    <m:r>
                      <a:rPr lang="en-US" sz="2200" i="1">
                        <a:latin typeface="Cambria Math" panose="02040503050406030204" pitchFamily="18" charset="0"/>
                      </a:rPr>
                      <m:t>1</m:t>
                    </m:r>
                  </m:oMath>
                </a14:m>
                <a:endParaRPr lang="en-US" sz="2200" dirty="0"/>
              </a:p>
              <a:p>
                <a:pPr lvl="1"/>
                <a14:m>
                  <m:oMath xmlns:m="http://schemas.openxmlformats.org/officeDocument/2006/math">
                    <m:r>
                      <a:rPr lang="en-US" sz="2200" i="1">
                        <a:latin typeface="Cambria Math" panose="02040503050406030204" pitchFamily="18" charset="0"/>
                      </a:rPr>
                      <m:t>¬</m:t>
                    </m:r>
                    <m:r>
                      <a:rPr lang="en-US" sz="2200" i="1">
                        <a:latin typeface="Cambria Math" panose="02040503050406030204" pitchFamily="18" charset="0"/>
                      </a:rPr>
                      <m:t>𝐵𝐵</m:t>
                    </m:r>
                    <m:r>
                      <a:rPr lang="en-US" sz="2200" i="1">
                        <a:latin typeface="Cambria Math" panose="02040503050406030204" pitchFamily="18" charset="0"/>
                      </a:rPr>
                      <m:t>1∨</m:t>
                    </m:r>
                    <m:r>
                      <a:rPr lang="en-US" sz="2200" i="1">
                        <a:latin typeface="Cambria Math" panose="02040503050406030204" pitchFamily="18" charset="0"/>
                      </a:rPr>
                      <m:t>𝑃𝐵</m:t>
                    </m:r>
                    <m:r>
                      <a:rPr lang="en-US" sz="2200" i="1">
                        <a:latin typeface="Cambria Math" panose="02040503050406030204" pitchFamily="18" charset="0"/>
                      </a:rPr>
                      <m:t>2∨</m:t>
                    </m:r>
                    <m:r>
                      <a:rPr lang="en-US" sz="2200" i="1">
                        <a:latin typeface="Cambria Math" panose="02040503050406030204" pitchFamily="18" charset="0"/>
                      </a:rPr>
                      <m:t>𝑃𝐶</m:t>
                    </m:r>
                    <m:r>
                      <a:rPr lang="en-US" sz="2200" i="1">
                        <a:latin typeface="Cambria Math" panose="02040503050406030204" pitchFamily="18" charset="0"/>
                      </a:rPr>
                      <m:t>1</m:t>
                    </m:r>
                  </m:oMath>
                </a14:m>
                <a:endParaRPr lang="en-US" sz="2200" dirty="0"/>
              </a:p>
              <a:p>
                <a:pPr lvl="1"/>
                <a14:m>
                  <m:oMath xmlns:m="http://schemas.openxmlformats.org/officeDocument/2006/math">
                    <m:r>
                      <a:rPr lang="en-US" sz="2200" i="1">
                        <a:latin typeface="Cambria Math" panose="02040503050406030204" pitchFamily="18" charset="0"/>
                      </a:rPr>
                      <m:t>𝐵𝐵</m:t>
                    </m:r>
                    <m:r>
                      <a:rPr lang="en-US" sz="2200" i="1">
                        <a:latin typeface="Cambria Math" panose="02040503050406030204" pitchFamily="18" charset="0"/>
                      </a:rPr>
                      <m:t>1∨¬</m:t>
                    </m:r>
                    <m:r>
                      <a:rPr lang="en-US" sz="2200" i="1">
                        <a:latin typeface="Cambria Math" panose="02040503050406030204" pitchFamily="18" charset="0"/>
                      </a:rPr>
                      <m:t>𝑃𝐵</m:t>
                    </m:r>
                    <m:r>
                      <a:rPr lang="en-US" sz="2200" i="1">
                        <a:latin typeface="Cambria Math" panose="02040503050406030204" pitchFamily="18" charset="0"/>
                      </a:rPr>
                      <m:t>2</m:t>
                    </m:r>
                  </m:oMath>
                </a14:m>
                <a:endParaRPr lang="en-US" sz="2200" dirty="0"/>
              </a:p>
              <a:p>
                <a:pPr lvl="1"/>
                <a14:m>
                  <m:oMath xmlns:m="http://schemas.openxmlformats.org/officeDocument/2006/math">
                    <m:r>
                      <a:rPr lang="en-US" sz="2200" i="1">
                        <a:latin typeface="Cambria Math" panose="02040503050406030204" pitchFamily="18" charset="0"/>
                      </a:rPr>
                      <m:t>𝐵𝐵</m:t>
                    </m:r>
                    <m:r>
                      <a:rPr lang="en-US" sz="2200" i="1">
                        <a:latin typeface="Cambria Math" panose="02040503050406030204" pitchFamily="18" charset="0"/>
                      </a:rPr>
                      <m:t>1∨¬</m:t>
                    </m:r>
                    <m:r>
                      <a:rPr lang="en-US" sz="2200" i="1">
                        <a:latin typeface="Cambria Math" panose="02040503050406030204" pitchFamily="18" charset="0"/>
                      </a:rPr>
                      <m:t>𝑃𝐶</m:t>
                    </m:r>
                    <m:r>
                      <a:rPr lang="en-US" sz="2200" i="1">
                        <a:latin typeface="Cambria Math" panose="02040503050406030204" pitchFamily="18" charset="0"/>
                      </a:rPr>
                      <m:t>1</m:t>
                    </m:r>
                  </m:oMath>
                </a14:m>
                <a:endParaRPr lang="en-US" sz="2200" dirty="0"/>
              </a:p>
              <a:p>
                <a:endParaRPr lang="en-US" sz="2400" dirty="0">
                  <a:latin typeface="Helvetica" pitchFamily="2" charset="0"/>
                </a:endParaRPr>
              </a:p>
              <a:p>
                <a:endParaRPr lang="en-US" sz="2400" dirty="0"/>
              </a:p>
              <a:p>
                <a:endParaRPr lang="en-US" sz="2400" dirty="0">
                  <a:latin typeface="Helvetica" pitchFamily="2" charset="0"/>
                </a:endParaRPr>
              </a:p>
              <a:p>
                <a:pPr lvl="1"/>
                <a:endParaRPr lang="en-US" sz="2200" dirty="0">
                  <a:latin typeface="Helvetica" pitchFamily="2" charset="0"/>
                </a:endParaRPr>
              </a:p>
              <a:p>
                <a:pPr marL="0" indent="0">
                  <a:buNone/>
                </a:pPr>
                <a:endParaRPr lang="en-US" sz="2200" dirty="0">
                  <a:latin typeface="Helvetica" pitchFamily="2" charset="0"/>
                </a:endParaRP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3" y="2145983"/>
                <a:ext cx="9115425" cy="3849624"/>
              </a:xfrm>
              <a:blipFill>
                <a:blip r:embed="rId3"/>
                <a:stretch>
                  <a:fillRect l="-83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6015230-0A04-E94E-BCA1-C6E9105AE525}"/>
              </a:ext>
            </a:extLst>
          </p:cNvPr>
          <p:cNvSpPr txBox="1"/>
          <p:nvPr/>
        </p:nvSpPr>
        <p:spPr>
          <a:xfrm>
            <a:off x="8146686" y="2014194"/>
            <a:ext cx="3428999" cy="461665"/>
          </a:xfrm>
          <a:prstGeom prst="rect">
            <a:avLst/>
          </a:prstGeom>
          <a:noFill/>
        </p:spPr>
        <p:txBody>
          <a:bodyPr wrap="square" rtlCol="0">
            <a:spAutoFit/>
          </a:bodyPr>
          <a:lstStyle/>
          <a:p>
            <a:r>
              <a:rPr lang="en-US" sz="2400" dirty="0">
                <a:latin typeface="Helvetica" pitchFamily="2" charset="0"/>
              </a:rPr>
              <a:t>Let’s set PA2 to True…</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F4F897DB-2479-1C4B-B338-7311B19FE2CA}"/>
                  </a:ext>
                </a:extLst>
              </p:cNvPr>
              <p:cNvSpPr txBox="1">
                <a:spLocks/>
              </p:cNvSpPr>
              <p:nvPr/>
            </p:nvSpPr>
            <p:spPr>
              <a:xfrm>
                <a:off x="5455634" y="1895126"/>
                <a:ext cx="425119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Variables:</a:t>
                </a: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rPr>
                        <m:t>𝐵𝐴</m:t>
                      </m:r>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𝐹</m:t>
                      </m:r>
                    </m:oMath>
                  </m:oMathPara>
                </a14:m>
                <a:endParaRPr lang="en-US" b="0" dirty="0">
                  <a:solidFill>
                    <a:schemeClr val="tx1"/>
                  </a:solidFill>
                </a:endParaRP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r>
                        <a:rPr lang="en-US" b="0" i="1" smtClean="0">
                          <a:latin typeface="Cambria Math" panose="02040503050406030204" pitchFamily="18" charset="0"/>
                        </a:rPr>
                        <m:t>1=?</m:t>
                      </m:r>
                    </m:oMath>
                  </m:oMathPara>
                </a14:m>
                <a:endParaRPr lang="en-US" b="0"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𝑃𝐴</m:t>
                      </m:r>
                      <m:r>
                        <a:rPr lang="en-US" b="0" i="1" smtClean="0">
                          <a:latin typeface="Cambria Math" panose="02040503050406030204" pitchFamily="18" charset="0"/>
                        </a:rPr>
                        <m:t>2=</m:t>
                      </m:r>
                      <m:r>
                        <a:rPr lang="en-US" b="0" i="1" smtClean="0">
                          <a:latin typeface="Cambria Math" panose="02040503050406030204" pitchFamily="18" charset="0"/>
                        </a:rPr>
                        <m:t>𝑇</m:t>
                      </m:r>
                    </m:oMath>
                  </m:oMathPara>
                </a14:m>
                <a:endParaRPr lang="en-US" b="0"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𝑃𝐵</m:t>
                      </m:r>
                      <m:r>
                        <a:rPr lang="en-US" b="0" i="1" smtClean="0">
                          <a:latin typeface="Cambria Math" panose="02040503050406030204" pitchFamily="18" charset="0"/>
                        </a:rPr>
                        <m:t>1=?</m:t>
                      </m:r>
                    </m:oMath>
                  </m:oMathPara>
                </a14:m>
                <a:endParaRPr lang="en-US"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𝑃𝐵</m:t>
                      </m:r>
                      <m:r>
                        <a:rPr lang="en-US" b="0" i="1" smtClean="0">
                          <a:latin typeface="Cambria Math" panose="02040503050406030204" pitchFamily="18" charset="0"/>
                        </a:rPr>
                        <m:t>2=?</m:t>
                      </m:r>
                    </m:oMath>
                  </m:oMathPara>
                </a14:m>
                <a:endParaRPr lang="en-US" b="0"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𝑃𝐶</m:t>
                      </m:r>
                      <m:r>
                        <a:rPr lang="en-US" b="0" i="1" smtClean="0">
                          <a:latin typeface="Cambria Math" panose="02040503050406030204" pitchFamily="18" charset="0"/>
                        </a:rPr>
                        <m:t>1=?</m:t>
                      </m:r>
                    </m:oMath>
                  </m:oMathPara>
                </a14:m>
                <a:endParaRPr lang="en-US" dirty="0"/>
              </a:p>
            </p:txBody>
          </p:sp>
        </mc:Choice>
        <mc:Fallback xmlns="">
          <p:sp>
            <p:nvSpPr>
              <p:cNvPr id="5" name="Content Placeholder 2">
                <a:extLst>
                  <a:ext uri="{FF2B5EF4-FFF2-40B4-BE49-F238E27FC236}">
                    <a16:creationId xmlns:a16="http://schemas.microsoft.com/office/drawing/2014/main" id="{F4F897DB-2479-1C4B-B338-7311B19FE2CA}"/>
                  </a:ext>
                </a:extLst>
              </p:cNvPr>
              <p:cNvSpPr txBox="1">
                <a:spLocks noRot="1" noChangeAspect="1" noMove="1" noResize="1" noEditPoints="1" noAdjustHandles="1" noChangeArrowheads="1" noChangeShapeType="1" noTextEdit="1"/>
              </p:cNvSpPr>
              <p:nvPr/>
            </p:nvSpPr>
            <p:spPr>
              <a:xfrm>
                <a:off x="5455634" y="1895126"/>
                <a:ext cx="4251198" cy="4351338"/>
              </a:xfrm>
              <a:prstGeom prst="rect">
                <a:avLst/>
              </a:prstGeom>
              <a:blipFill>
                <a:blip r:embed="rId4"/>
                <a:stretch>
                  <a:fillRect l="-2985" t="-2035"/>
                </a:stretch>
              </a:blipFill>
            </p:spPr>
            <p:txBody>
              <a:bodyPr/>
              <a:lstStyle/>
              <a:p>
                <a:r>
                  <a:rPr lang="en-US">
                    <a:noFill/>
                  </a:rPr>
                  <a:t> </a:t>
                </a:r>
              </a:p>
            </p:txBody>
          </p:sp>
        </mc:Fallback>
      </mc:AlternateContent>
    </p:spTree>
    <p:extLst>
      <p:ext uri="{BB962C8B-B14F-4D97-AF65-F5344CB8AC3E}">
        <p14:creationId xmlns:p14="http://schemas.microsoft.com/office/powerpoint/2010/main" val="6196976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Wumpus in CNF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3" y="2145983"/>
                <a:ext cx="9115425" cy="3849624"/>
              </a:xfrm>
            </p:spPr>
            <p:txBody>
              <a:bodyPr>
                <a:normAutofit/>
              </a:bodyPr>
              <a:lstStyle/>
              <a:p>
                <a:r>
                  <a:rPr lang="en-US" sz="2400" b="1" dirty="0">
                    <a:latin typeface="Helvetica" pitchFamily="2" charset="0"/>
                  </a:rPr>
                  <a:t>Knowledge Base:</a:t>
                </a:r>
              </a:p>
              <a:p>
                <a:pPr lvl="1"/>
                <a14:m>
                  <m:oMath xmlns:m="http://schemas.openxmlformats.org/officeDocument/2006/math">
                    <m:r>
                      <a:rPr lang="en-US" sz="2200" i="1">
                        <a:latin typeface="Cambria Math" panose="02040503050406030204" pitchFamily="18" charset="0"/>
                      </a:rPr>
                      <m:t>𝑇</m:t>
                    </m:r>
                  </m:oMath>
                </a14:m>
                <a:endParaRPr lang="en-US" sz="2200" dirty="0"/>
              </a:p>
              <a:p>
                <a:pPr lvl="1"/>
                <a14:m>
                  <m:oMath xmlns:m="http://schemas.openxmlformats.org/officeDocument/2006/math">
                    <m:r>
                      <a:rPr lang="en-US" sz="2200" i="1">
                        <a:solidFill>
                          <a:srgbClr val="FF0000"/>
                        </a:solidFill>
                        <a:latin typeface="Cambria Math" panose="02040503050406030204" pitchFamily="18" charset="0"/>
                      </a:rPr>
                      <m:t>¬</m:t>
                    </m:r>
                    <m:r>
                      <a:rPr lang="en-US" sz="2200" i="1">
                        <a:solidFill>
                          <a:srgbClr val="FF0000"/>
                        </a:solidFill>
                        <a:latin typeface="Cambria Math" panose="02040503050406030204" pitchFamily="18" charset="0"/>
                      </a:rPr>
                      <m:t>𝑇</m:t>
                    </m:r>
                  </m:oMath>
                </a14:m>
                <a:endParaRPr lang="en-US" sz="2200" dirty="0">
                  <a:solidFill>
                    <a:srgbClr val="FF0000"/>
                  </a:solidFill>
                </a:endParaRPr>
              </a:p>
              <a:p>
                <a:pPr lvl="1"/>
                <a14:m>
                  <m:oMath xmlns:m="http://schemas.openxmlformats.org/officeDocument/2006/math">
                    <m:r>
                      <a:rPr lang="en-US" sz="2200" i="1">
                        <a:latin typeface="Cambria Math" panose="02040503050406030204" pitchFamily="18" charset="0"/>
                      </a:rPr>
                      <m:t>¬</m:t>
                    </m:r>
                    <m:r>
                      <a:rPr lang="en-US" sz="2200" i="1">
                        <a:latin typeface="Cambria Math" panose="02040503050406030204" pitchFamily="18" charset="0"/>
                      </a:rPr>
                      <m:t>𝑃𝐵</m:t>
                    </m:r>
                    <m:r>
                      <a:rPr lang="en-US" sz="2200" i="1">
                        <a:latin typeface="Cambria Math" panose="02040503050406030204" pitchFamily="18" charset="0"/>
                      </a:rPr>
                      <m:t>1</m:t>
                    </m:r>
                  </m:oMath>
                </a14:m>
                <a:endParaRPr lang="en-US" sz="2200" dirty="0"/>
              </a:p>
              <a:p>
                <a:pPr lvl="1"/>
                <a14:m>
                  <m:oMath xmlns:m="http://schemas.openxmlformats.org/officeDocument/2006/math">
                    <m:r>
                      <a:rPr lang="en-US" sz="2200" i="1">
                        <a:latin typeface="Cambria Math" panose="02040503050406030204" pitchFamily="18" charset="0"/>
                      </a:rPr>
                      <m:t>¬</m:t>
                    </m:r>
                    <m:r>
                      <a:rPr lang="en-US" sz="2200" i="1">
                        <a:latin typeface="Cambria Math" panose="02040503050406030204" pitchFamily="18" charset="0"/>
                      </a:rPr>
                      <m:t>𝐵𝐵</m:t>
                    </m:r>
                    <m:r>
                      <a:rPr lang="en-US" sz="2200" i="1">
                        <a:latin typeface="Cambria Math" panose="02040503050406030204" pitchFamily="18" charset="0"/>
                      </a:rPr>
                      <m:t>1∨</m:t>
                    </m:r>
                    <m:r>
                      <a:rPr lang="en-US" sz="2200" i="1">
                        <a:latin typeface="Cambria Math" panose="02040503050406030204" pitchFamily="18" charset="0"/>
                      </a:rPr>
                      <m:t>𝑃𝐵</m:t>
                    </m:r>
                    <m:r>
                      <a:rPr lang="en-US" sz="2200" i="1">
                        <a:latin typeface="Cambria Math" panose="02040503050406030204" pitchFamily="18" charset="0"/>
                      </a:rPr>
                      <m:t>2∨</m:t>
                    </m:r>
                    <m:r>
                      <a:rPr lang="en-US" sz="2200" i="1">
                        <a:latin typeface="Cambria Math" panose="02040503050406030204" pitchFamily="18" charset="0"/>
                      </a:rPr>
                      <m:t>𝑃𝐶</m:t>
                    </m:r>
                    <m:r>
                      <a:rPr lang="en-US" sz="2200" i="1">
                        <a:latin typeface="Cambria Math" panose="02040503050406030204" pitchFamily="18" charset="0"/>
                      </a:rPr>
                      <m:t>1</m:t>
                    </m:r>
                  </m:oMath>
                </a14:m>
                <a:endParaRPr lang="en-US" sz="2200" dirty="0"/>
              </a:p>
              <a:p>
                <a:pPr lvl="1"/>
                <a14:m>
                  <m:oMath xmlns:m="http://schemas.openxmlformats.org/officeDocument/2006/math">
                    <m:r>
                      <a:rPr lang="en-US" sz="2200" i="1">
                        <a:latin typeface="Cambria Math" panose="02040503050406030204" pitchFamily="18" charset="0"/>
                      </a:rPr>
                      <m:t>𝐵𝐵</m:t>
                    </m:r>
                    <m:r>
                      <a:rPr lang="en-US" sz="2200" i="1">
                        <a:latin typeface="Cambria Math" panose="02040503050406030204" pitchFamily="18" charset="0"/>
                      </a:rPr>
                      <m:t>1∨¬</m:t>
                    </m:r>
                    <m:r>
                      <a:rPr lang="en-US" sz="2200" i="1">
                        <a:latin typeface="Cambria Math" panose="02040503050406030204" pitchFamily="18" charset="0"/>
                      </a:rPr>
                      <m:t>𝑃𝐵</m:t>
                    </m:r>
                    <m:r>
                      <a:rPr lang="en-US" sz="2200" i="1">
                        <a:latin typeface="Cambria Math" panose="02040503050406030204" pitchFamily="18" charset="0"/>
                      </a:rPr>
                      <m:t>2</m:t>
                    </m:r>
                  </m:oMath>
                </a14:m>
                <a:endParaRPr lang="en-US" sz="2200" dirty="0"/>
              </a:p>
              <a:p>
                <a:pPr lvl="1"/>
                <a14:m>
                  <m:oMath xmlns:m="http://schemas.openxmlformats.org/officeDocument/2006/math">
                    <m:r>
                      <a:rPr lang="en-US" sz="2200" i="1">
                        <a:latin typeface="Cambria Math" panose="02040503050406030204" pitchFamily="18" charset="0"/>
                      </a:rPr>
                      <m:t>𝐵𝐵</m:t>
                    </m:r>
                    <m:r>
                      <a:rPr lang="en-US" sz="2200" i="1">
                        <a:latin typeface="Cambria Math" panose="02040503050406030204" pitchFamily="18" charset="0"/>
                      </a:rPr>
                      <m:t>1∨¬</m:t>
                    </m:r>
                    <m:r>
                      <a:rPr lang="en-US" sz="2200" i="1">
                        <a:latin typeface="Cambria Math" panose="02040503050406030204" pitchFamily="18" charset="0"/>
                      </a:rPr>
                      <m:t>𝑃𝐶</m:t>
                    </m:r>
                    <m:r>
                      <a:rPr lang="en-US" sz="2200" i="1">
                        <a:latin typeface="Cambria Math" panose="02040503050406030204" pitchFamily="18" charset="0"/>
                      </a:rPr>
                      <m:t>1</m:t>
                    </m:r>
                  </m:oMath>
                </a14:m>
                <a:endParaRPr lang="en-US" sz="2200" dirty="0"/>
              </a:p>
              <a:p>
                <a:endParaRPr lang="en-US" sz="2400" dirty="0">
                  <a:latin typeface="Helvetica" pitchFamily="2" charset="0"/>
                </a:endParaRPr>
              </a:p>
              <a:p>
                <a:endParaRPr lang="en-US" sz="2400" dirty="0"/>
              </a:p>
              <a:p>
                <a:endParaRPr lang="en-US" sz="2400" dirty="0">
                  <a:latin typeface="Helvetica" pitchFamily="2" charset="0"/>
                </a:endParaRPr>
              </a:p>
              <a:p>
                <a:pPr lvl="1"/>
                <a:endParaRPr lang="en-US" sz="2200" dirty="0">
                  <a:latin typeface="Helvetica" pitchFamily="2" charset="0"/>
                </a:endParaRPr>
              </a:p>
              <a:p>
                <a:pPr marL="0" indent="0">
                  <a:buNone/>
                </a:pPr>
                <a:endParaRPr lang="en-US" sz="2200" dirty="0">
                  <a:latin typeface="Helvetica" pitchFamily="2" charset="0"/>
                </a:endParaRP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3" y="2145983"/>
                <a:ext cx="9115425" cy="3849624"/>
              </a:xfrm>
              <a:blipFill>
                <a:blip r:embed="rId3"/>
                <a:stretch>
                  <a:fillRect l="-83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6015230-0A04-E94E-BCA1-C6E9105AE525}"/>
              </a:ext>
            </a:extLst>
          </p:cNvPr>
          <p:cNvSpPr txBox="1"/>
          <p:nvPr/>
        </p:nvSpPr>
        <p:spPr>
          <a:xfrm>
            <a:off x="8146686" y="2014194"/>
            <a:ext cx="3428999" cy="2308324"/>
          </a:xfrm>
          <a:prstGeom prst="rect">
            <a:avLst/>
          </a:prstGeom>
          <a:noFill/>
        </p:spPr>
        <p:txBody>
          <a:bodyPr wrap="square" rtlCol="0">
            <a:spAutoFit/>
          </a:bodyPr>
          <a:lstStyle/>
          <a:p>
            <a:r>
              <a:rPr lang="en-US" sz="2400" dirty="0">
                <a:latin typeface="Helvetica" pitchFamily="2" charset="0"/>
              </a:rPr>
              <a:t>PA2 only shows up in one place…</a:t>
            </a:r>
          </a:p>
          <a:p>
            <a:endParaRPr lang="en-US" sz="2400" dirty="0">
              <a:latin typeface="Helvetica" pitchFamily="2" charset="0"/>
            </a:endParaRPr>
          </a:p>
          <a:p>
            <a:r>
              <a:rPr lang="en-US" sz="2400" dirty="0">
                <a:latin typeface="Helvetica" pitchFamily="2" charset="0"/>
              </a:rPr>
              <a:t>And it’s looking like maybe setting it to true was a bad idea…</a:t>
            </a:r>
            <a:endParaRPr lang="en-US" dirty="0">
              <a:latin typeface="Helvetica" pitchFamily="2" charset="0"/>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F4F897DB-2479-1C4B-B338-7311B19FE2CA}"/>
                  </a:ext>
                </a:extLst>
              </p:cNvPr>
              <p:cNvSpPr txBox="1">
                <a:spLocks/>
              </p:cNvSpPr>
              <p:nvPr/>
            </p:nvSpPr>
            <p:spPr>
              <a:xfrm>
                <a:off x="5455634" y="1895126"/>
                <a:ext cx="425119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Variables:</a:t>
                </a: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rPr>
                        <m:t>𝐵𝐴</m:t>
                      </m:r>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𝐹</m:t>
                      </m:r>
                    </m:oMath>
                  </m:oMathPara>
                </a14:m>
                <a:endParaRPr lang="en-US" b="0" dirty="0">
                  <a:solidFill>
                    <a:schemeClr val="tx1"/>
                  </a:solidFill>
                </a:endParaRP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r>
                        <a:rPr lang="en-US" b="0" i="1" smtClean="0">
                          <a:latin typeface="Cambria Math" panose="02040503050406030204" pitchFamily="18" charset="0"/>
                        </a:rPr>
                        <m:t>1=?</m:t>
                      </m:r>
                    </m:oMath>
                  </m:oMathPara>
                </a14:m>
                <a:endParaRPr lang="en-US" b="0"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𝑃𝐴</m:t>
                      </m:r>
                      <m:r>
                        <a:rPr lang="en-US" b="0" i="1" smtClean="0">
                          <a:latin typeface="Cambria Math" panose="02040503050406030204" pitchFamily="18" charset="0"/>
                        </a:rPr>
                        <m:t>2=</m:t>
                      </m:r>
                      <m:r>
                        <a:rPr lang="en-US" b="0" i="1" smtClean="0">
                          <a:latin typeface="Cambria Math" panose="02040503050406030204" pitchFamily="18" charset="0"/>
                        </a:rPr>
                        <m:t>𝑇</m:t>
                      </m:r>
                    </m:oMath>
                  </m:oMathPara>
                </a14:m>
                <a:endParaRPr lang="en-US" b="0"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𝑃𝐵</m:t>
                      </m:r>
                      <m:r>
                        <a:rPr lang="en-US" b="0" i="1" smtClean="0">
                          <a:latin typeface="Cambria Math" panose="02040503050406030204" pitchFamily="18" charset="0"/>
                        </a:rPr>
                        <m:t>1=?</m:t>
                      </m:r>
                    </m:oMath>
                  </m:oMathPara>
                </a14:m>
                <a:endParaRPr lang="en-US"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𝑃𝐵</m:t>
                      </m:r>
                      <m:r>
                        <a:rPr lang="en-US" b="0" i="1" smtClean="0">
                          <a:latin typeface="Cambria Math" panose="02040503050406030204" pitchFamily="18" charset="0"/>
                        </a:rPr>
                        <m:t>2=?</m:t>
                      </m:r>
                    </m:oMath>
                  </m:oMathPara>
                </a14:m>
                <a:endParaRPr lang="en-US" b="0"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𝑃𝐶</m:t>
                      </m:r>
                      <m:r>
                        <a:rPr lang="en-US" b="0" i="1" smtClean="0">
                          <a:latin typeface="Cambria Math" panose="02040503050406030204" pitchFamily="18" charset="0"/>
                        </a:rPr>
                        <m:t>1=?</m:t>
                      </m:r>
                    </m:oMath>
                  </m:oMathPara>
                </a14:m>
                <a:endParaRPr lang="en-US" dirty="0"/>
              </a:p>
            </p:txBody>
          </p:sp>
        </mc:Choice>
        <mc:Fallback xmlns="">
          <p:sp>
            <p:nvSpPr>
              <p:cNvPr id="5" name="Content Placeholder 2">
                <a:extLst>
                  <a:ext uri="{FF2B5EF4-FFF2-40B4-BE49-F238E27FC236}">
                    <a16:creationId xmlns:a16="http://schemas.microsoft.com/office/drawing/2014/main" id="{F4F897DB-2479-1C4B-B338-7311B19FE2CA}"/>
                  </a:ext>
                </a:extLst>
              </p:cNvPr>
              <p:cNvSpPr txBox="1">
                <a:spLocks noRot="1" noChangeAspect="1" noMove="1" noResize="1" noEditPoints="1" noAdjustHandles="1" noChangeArrowheads="1" noChangeShapeType="1" noTextEdit="1"/>
              </p:cNvSpPr>
              <p:nvPr/>
            </p:nvSpPr>
            <p:spPr>
              <a:xfrm>
                <a:off x="5455634" y="1895126"/>
                <a:ext cx="4251198" cy="4351338"/>
              </a:xfrm>
              <a:prstGeom prst="rect">
                <a:avLst/>
              </a:prstGeom>
              <a:blipFill>
                <a:blip r:embed="rId4"/>
                <a:stretch>
                  <a:fillRect l="-2985" t="-2035"/>
                </a:stretch>
              </a:blipFill>
            </p:spPr>
            <p:txBody>
              <a:bodyPr/>
              <a:lstStyle/>
              <a:p>
                <a:r>
                  <a:rPr lang="en-US">
                    <a:noFill/>
                  </a:rPr>
                  <a:t> </a:t>
                </a:r>
              </a:p>
            </p:txBody>
          </p:sp>
        </mc:Fallback>
      </mc:AlternateContent>
    </p:spTree>
    <p:extLst>
      <p:ext uri="{BB962C8B-B14F-4D97-AF65-F5344CB8AC3E}">
        <p14:creationId xmlns:p14="http://schemas.microsoft.com/office/powerpoint/2010/main" val="27461036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Wumpus in CNF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3" y="2145983"/>
                <a:ext cx="9115425" cy="3849624"/>
              </a:xfrm>
            </p:spPr>
            <p:txBody>
              <a:bodyPr>
                <a:normAutofit/>
              </a:bodyPr>
              <a:lstStyle/>
              <a:p>
                <a:r>
                  <a:rPr lang="en-US" sz="2400" b="1" dirty="0">
                    <a:latin typeface="Helvetica" pitchFamily="2" charset="0"/>
                  </a:rPr>
                  <a:t>Knowledge Base:</a:t>
                </a:r>
              </a:p>
              <a:p>
                <a:pPr lvl="1"/>
                <a14:m>
                  <m:oMath xmlns:m="http://schemas.openxmlformats.org/officeDocument/2006/math">
                    <m:r>
                      <a:rPr lang="en-US" sz="2200" i="1">
                        <a:latin typeface="Cambria Math" panose="02040503050406030204" pitchFamily="18" charset="0"/>
                      </a:rPr>
                      <m:t>𝑇</m:t>
                    </m:r>
                  </m:oMath>
                </a14:m>
                <a:endParaRPr lang="en-US" sz="2200" dirty="0"/>
              </a:p>
              <a:p>
                <a:pPr lvl="1"/>
                <a14:m>
                  <m:oMath xmlns:m="http://schemas.openxmlformats.org/officeDocument/2006/math">
                    <m:r>
                      <a:rPr lang="en-US" sz="2200" b="0" i="1" smtClean="0">
                        <a:solidFill>
                          <a:srgbClr val="FF0000"/>
                        </a:solidFill>
                        <a:latin typeface="Cambria Math" panose="02040503050406030204" pitchFamily="18" charset="0"/>
                      </a:rPr>
                      <m:t>𝐹</m:t>
                    </m:r>
                  </m:oMath>
                </a14:m>
                <a:endParaRPr lang="en-US" sz="2200" dirty="0">
                  <a:solidFill>
                    <a:srgbClr val="FF0000"/>
                  </a:solidFill>
                </a:endParaRPr>
              </a:p>
              <a:p>
                <a:pPr lvl="1"/>
                <a14:m>
                  <m:oMath xmlns:m="http://schemas.openxmlformats.org/officeDocument/2006/math">
                    <m:r>
                      <a:rPr lang="en-US" sz="2200" i="1">
                        <a:latin typeface="Cambria Math" panose="02040503050406030204" pitchFamily="18" charset="0"/>
                      </a:rPr>
                      <m:t>¬</m:t>
                    </m:r>
                    <m:r>
                      <a:rPr lang="en-US" sz="2200" i="1">
                        <a:latin typeface="Cambria Math" panose="02040503050406030204" pitchFamily="18" charset="0"/>
                      </a:rPr>
                      <m:t>𝑃𝐵</m:t>
                    </m:r>
                    <m:r>
                      <a:rPr lang="en-US" sz="2200" i="1">
                        <a:latin typeface="Cambria Math" panose="02040503050406030204" pitchFamily="18" charset="0"/>
                      </a:rPr>
                      <m:t>1</m:t>
                    </m:r>
                  </m:oMath>
                </a14:m>
                <a:endParaRPr lang="en-US" sz="2200" dirty="0"/>
              </a:p>
              <a:p>
                <a:pPr lvl="1"/>
                <a14:m>
                  <m:oMath xmlns:m="http://schemas.openxmlformats.org/officeDocument/2006/math">
                    <m:r>
                      <a:rPr lang="en-US" sz="2200" i="1">
                        <a:latin typeface="Cambria Math" panose="02040503050406030204" pitchFamily="18" charset="0"/>
                      </a:rPr>
                      <m:t>¬</m:t>
                    </m:r>
                    <m:r>
                      <a:rPr lang="en-US" sz="2200" i="1">
                        <a:latin typeface="Cambria Math" panose="02040503050406030204" pitchFamily="18" charset="0"/>
                      </a:rPr>
                      <m:t>𝐵𝐵</m:t>
                    </m:r>
                    <m:r>
                      <a:rPr lang="en-US" sz="2200" i="1">
                        <a:latin typeface="Cambria Math" panose="02040503050406030204" pitchFamily="18" charset="0"/>
                      </a:rPr>
                      <m:t>1∨</m:t>
                    </m:r>
                    <m:r>
                      <a:rPr lang="en-US" sz="2200" i="1">
                        <a:latin typeface="Cambria Math" panose="02040503050406030204" pitchFamily="18" charset="0"/>
                      </a:rPr>
                      <m:t>𝑃𝐵</m:t>
                    </m:r>
                    <m:r>
                      <a:rPr lang="en-US" sz="2200" i="1">
                        <a:latin typeface="Cambria Math" panose="02040503050406030204" pitchFamily="18" charset="0"/>
                      </a:rPr>
                      <m:t>2∨</m:t>
                    </m:r>
                    <m:r>
                      <a:rPr lang="en-US" sz="2200" i="1">
                        <a:latin typeface="Cambria Math" panose="02040503050406030204" pitchFamily="18" charset="0"/>
                      </a:rPr>
                      <m:t>𝑃𝐶</m:t>
                    </m:r>
                    <m:r>
                      <a:rPr lang="en-US" sz="2200" i="1">
                        <a:latin typeface="Cambria Math" panose="02040503050406030204" pitchFamily="18" charset="0"/>
                      </a:rPr>
                      <m:t>1</m:t>
                    </m:r>
                  </m:oMath>
                </a14:m>
                <a:endParaRPr lang="en-US" sz="2200" dirty="0"/>
              </a:p>
              <a:p>
                <a:pPr lvl="1"/>
                <a14:m>
                  <m:oMath xmlns:m="http://schemas.openxmlformats.org/officeDocument/2006/math">
                    <m:r>
                      <a:rPr lang="en-US" sz="2200" i="1">
                        <a:latin typeface="Cambria Math" panose="02040503050406030204" pitchFamily="18" charset="0"/>
                      </a:rPr>
                      <m:t>𝐵𝐵</m:t>
                    </m:r>
                    <m:r>
                      <a:rPr lang="en-US" sz="2200" i="1">
                        <a:latin typeface="Cambria Math" panose="02040503050406030204" pitchFamily="18" charset="0"/>
                      </a:rPr>
                      <m:t>1∨¬</m:t>
                    </m:r>
                    <m:r>
                      <a:rPr lang="en-US" sz="2200" i="1">
                        <a:latin typeface="Cambria Math" panose="02040503050406030204" pitchFamily="18" charset="0"/>
                      </a:rPr>
                      <m:t>𝑃𝐵</m:t>
                    </m:r>
                    <m:r>
                      <a:rPr lang="en-US" sz="2200" i="1">
                        <a:latin typeface="Cambria Math" panose="02040503050406030204" pitchFamily="18" charset="0"/>
                      </a:rPr>
                      <m:t>2</m:t>
                    </m:r>
                  </m:oMath>
                </a14:m>
                <a:endParaRPr lang="en-US" sz="2200" dirty="0"/>
              </a:p>
              <a:p>
                <a:pPr lvl="1"/>
                <a14:m>
                  <m:oMath xmlns:m="http://schemas.openxmlformats.org/officeDocument/2006/math">
                    <m:r>
                      <a:rPr lang="en-US" sz="2200" i="1">
                        <a:latin typeface="Cambria Math" panose="02040503050406030204" pitchFamily="18" charset="0"/>
                      </a:rPr>
                      <m:t>𝐵𝐵</m:t>
                    </m:r>
                    <m:r>
                      <a:rPr lang="en-US" sz="2200" i="1">
                        <a:latin typeface="Cambria Math" panose="02040503050406030204" pitchFamily="18" charset="0"/>
                      </a:rPr>
                      <m:t>1∨¬</m:t>
                    </m:r>
                    <m:r>
                      <a:rPr lang="en-US" sz="2200" i="1">
                        <a:latin typeface="Cambria Math" panose="02040503050406030204" pitchFamily="18" charset="0"/>
                      </a:rPr>
                      <m:t>𝑃𝐶</m:t>
                    </m:r>
                    <m:r>
                      <a:rPr lang="en-US" sz="2200" i="1">
                        <a:latin typeface="Cambria Math" panose="02040503050406030204" pitchFamily="18" charset="0"/>
                      </a:rPr>
                      <m:t>1</m:t>
                    </m:r>
                  </m:oMath>
                </a14:m>
                <a:endParaRPr lang="en-US" sz="2200" dirty="0"/>
              </a:p>
              <a:p>
                <a:endParaRPr lang="en-US" sz="2400" dirty="0">
                  <a:latin typeface="Helvetica" pitchFamily="2" charset="0"/>
                </a:endParaRPr>
              </a:p>
              <a:p>
                <a:endParaRPr lang="en-US" sz="2400" dirty="0"/>
              </a:p>
              <a:p>
                <a:endParaRPr lang="en-US" sz="2400" dirty="0">
                  <a:latin typeface="Helvetica" pitchFamily="2" charset="0"/>
                </a:endParaRPr>
              </a:p>
              <a:p>
                <a:pPr lvl="1"/>
                <a:endParaRPr lang="en-US" sz="2200" dirty="0">
                  <a:latin typeface="Helvetica" pitchFamily="2" charset="0"/>
                </a:endParaRPr>
              </a:p>
              <a:p>
                <a:pPr marL="0" indent="0">
                  <a:buNone/>
                </a:pPr>
                <a:endParaRPr lang="en-US" sz="2200" dirty="0">
                  <a:latin typeface="Helvetica" pitchFamily="2" charset="0"/>
                </a:endParaRP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3" y="2145983"/>
                <a:ext cx="9115425" cy="3849624"/>
              </a:xfrm>
              <a:blipFill>
                <a:blip r:embed="rId3"/>
                <a:stretch>
                  <a:fillRect l="-83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6015230-0A04-E94E-BCA1-C6E9105AE525}"/>
              </a:ext>
            </a:extLst>
          </p:cNvPr>
          <p:cNvSpPr txBox="1"/>
          <p:nvPr/>
        </p:nvSpPr>
        <p:spPr>
          <a:xfrm>
            <a:off x="8146686" y="2014194"/>
            <a:ext cx="3428999" cy="3046988"/>
          </a:xfrm>
          <a:prstGeom prst="rect">
            <a:avLst/>
          </a:prstGeom>
          <a:noFill/>
        </p:spPr>
        <p:txBody>
          <a:bodyPr wrap="square" rtlCol="0">
            <a:spAutoFit/>
          </a:bodyPr>
          <a:lstStyle/>
          <a:p>
            <a:r>
              <a:rPr lang="en-US" sz="2400" dirty="0">
                <a:latin typeface="Helvetica" pitchFamily="2" charset="0"/>
              </a:rPr>
              <a:t>Oops! Setting PA2 to T (when BA1 was already F) caused a clause to be F!</a:t>
            </a:r>
          </a:p>
          <a:p>
            <a:endParaRPr lang="en-US" sz="2400" dirty="0">
              <a:latin typeface="Helvetica" pitchFamily="2" charset="0"/>
            </a:endParaRPr>
          </a:p>
          <a:p>
            <a:r>
              <a:rPr lang="en-US" sz="2400" dirty="0">
                <a:latin typeface="Helvetica" pitchFamily="2" charset="0"/>
              </a:rPr>
              <a:t>We need to backtrack and try a different value for PA2.</a:t>
            </a:r>
            <a:endParaRPr lang="en-US" dirty="0">
              <a:latin typeface="Helvetica" pitchFamily="2" charset="0"/>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F4F897DB-2479-1C4B-B338-7311B19FE2CA}"/>
                  </a:ext>
                </a:extLst>
              </p:cNvPr>
              <p:cNvSpPr txBox="1">
                <a:spLocks/>
              </p:cNvSpPr>
              <p:nvPr/>
            </p:nvSpPr>
            <p:spPr>
              <a:xfrm>
                <a:off x="5455634" y="1895126"/>
                <a:ext cx="425119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Variables:</a:t>
                </a: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rPr>
                        <m:t>𝐵𝐴</m:t>
                      </m:r>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𝐹</m:t>
                      </m:r>
                    </m:oMath>
                  </m:oMathPara>
                </a14:m>
                <a:endParaRPr lang="en-US" b="0" dirty="0">
                  <a:solidFill>
                    <a:schemeClr val="tx1"/>
                  </a:solidFill>
                </a:endParaRP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r>
                        <a:rPr lang="en-US" b="0" i="1" smtClean="0">
                          <a:latin typeface="Cambria Math" panose="02040503050406030204" pitchFamily="18" charset="0"/>
                        </a:rPr>
                        <m:t>1=?</m:t>
                      </m:r>
                    </m:oMath>
                  </m:oMathPara>
                </a14:m>
                <a:endParaRPr lang="en-US" b="0"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𝑃𝐴</m:t>
                      </m:r>
                      <m:r>
                        <a:rPr lang="en-US" b="0" i="1" smtClean="0">
                          <a:latin typeface="Cambria Math" panose="02040503050406030204" pitchFamily="18" charset="0"/>
                        </a:rPr>
                        <m:t>2=</m:t>
                      </m:r>
                      <m:r>
                        <a:rPr lang="en-US" b="0" i="1" smtClean="0">
                          <a:latin typeface="Cambria Math" panose="02040503050406030204" pitchFamily="18" charset="0"/>
                        </a:rPr>
                        <m:t>𝑇</m:t>
                      </m:r>
                    </m:oMath>
                  </m:oMathPara>
                </a14:m>
                <a:endParaRPr lang="en-US" b="0"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𝑃𝐵</m:t>
                      </m:r>
                      <m:r>
                        <a:rPr lang="en-US" b="0" i="1" smtClean="0">
                          <a:latin typeface="Cambria Math" panose="02040503050406030204" pitchFamily="18" charset="0"/>
                        </a:rPr>
                        <m:t>1=?</m:t>
                      </m:r>
                    </m:oMath>
                  </m:oMathPara>
                </a14:m>
                <a:endParaRPr lang="en-US"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𝑃𝐵</m:t>
                      </m:r>
                      <m:r>
                        <a:rPr lang="en-US" b="0" i="1" smtClean="0">
                          <a:latin typeface="Cambria Math" panose="02040503050406030204" pitchFamily="18" charset="0"/>
                        </a:rPr>
                        <m:t>2=?</m:t>
                      </m:r>
                    </m:oMath>
                  </m:oMathPara>
                </a14:m>
                <a:endParaRPr lang="en-US" b="0"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𝑃𝐶</m:t>
                      </m:r>
                      <m:r>
                        <a:rPr lang="en-US" b="0" i="1" smtClean="0">
                          <a:latin typeface="Cambria Math" panose="02040503050406030204" pitchFamily="18" charset="0"/>
                        </a:rPr>
                        <m:t>1=?</m:t>
                      </m:r>
                    </m:oMath>
                  </m:oMathPara>
                </a14:m>
                <a:endParaRPr lang="en-US" dirty="0"/>
              </a:p>
            </p:txBody>
          </p:sp>
        </mc:Choice>
        <mc:Fallback xmlns="">
          <p:sp>
            <p:nvSpPr>
              <p:cNvPr id="5" name="Content Placeholder 2">
                <a:extLst>
                  <a:ext uri="{FF2B5EF4-FFF2-40B4-BE49-F238E27FC236}">
                    <a16:creationId xmlns:a16="http://schemas.microsoft.com/office/drawing/2014/main" id="{F4F897DB-2479-1C4B-B338-7311B19FE2CA}"/>
                  </a:ext>
                </a:extLst>
              </p:cNvPr>
              <p:cNvSpPr txBox="1">
                <a:spLocks noRot="1" noChangeAspect="1" noMove="1" noResize="1" noEditPoints="1" noAdjustHandles="1" noChangeArrowheads="1" noChangeShapeType="1" noTextEdit="1"/>
              </p:cNvSpPr>
              <p:nvPr/>
            </p:nvSpPr>
            <p:spPr>
              <a:xfrm>
                <a:off x="5455634" y="1895126"/>
                <a:ext cx="4251198" cy="4351338"/>
              </a:xfrm>
              <a:prstGeom prst="rect">
                <a:avLst/>
              </a:prstGeom>
              <a:blipFill>
                <a:blip r:embed="rId4"/>
                <a:stretch>
                  <a:fillRect l="-2985" t="-2035"/>
                </a:stretch>
              </a:blipFill>
            </p:spPr>
            <p:txBody>
              <a:bodyPr/>
              <a:lstStyle/>
              <a:p>
                <a:r>
                  <a:rPr lang="en-US">
                    <a:noFill/>
                  </a:rPr>
                  <a:t> </a:t>
                </a:r>
              </a:p>
            </p:txBody>
          </p:sp>
        </mc:Fallback>
      </mc:AlternateContent>
    </p:spTree>
    <p:extLst>
      <p:ext uri="{BB962C8B-B14F-4D97-AF65-F5344CB8AC3E}">
        <p14:creationId xmlns:p14="http://schemas.microsoft.com/office/powerpoint/2010/main" val="21306565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Wumpus in CNF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3" y="2145983"/>
                <a:ext cx="9115425" cy="3849624"/>
              </a:xfrm>
            </p:spPr>
            <p:txBody>
              <a:bodyPr>
                <a:normAutofit/>
              </a:bodyPr>
              <a:lstStyle/>
              <a:p>
                <a:r>
                  <a:rPr lang="en-US" sz="2400" b="1" dirty="0">
                    <a:latin typeface="Helvetica" pitchFamily="2" charset="0"/>
                  </a:rPr>
                  <a:t>Knowledge Base:</a:t>
                </a:r>
              </a:p>
              <a:p>
                <a:pPr lvl="1"/>
                <a14:m>
                  <m:oMath xmlns:m="http://schemas.openxmlformats.org/officeDocument/2006/math">
                    <m:r>
                      <a:rPr lang="en-US" sz="2200" i="1">
                        <a:latin typeface="Cambria Math" panose="02040503050406030204" pitchFamily="18" charset="0"/>
                      </a:rPr>
                      <m:t>𝑇</m:t>
                    </m:r>
                  </m:oMath>
                </a14:m>
                <a:endParaRPr lang="en-US" sz="2200" dirty="0"/>
              </a:p>
              <a:p>
                <a:pPr lvl="1"/>
                <a14:m>
                  <m:oMath xmlns:m="http://schemas.openxmlformats.org/officeDocument/2006/math">
                    <m:r>
                      <a:rPr lang="en-US" sz="2200" i="1">
                        <a:latin typeface="Cambria Math" panose="02040503050406030204" pitchFamily="18" charset="0"/>
                      </a:rPr>
                      <m:t>¬</m:t>
                    </m:r>
                    <m:r>
                      <a:rPr lang="en-US" sz="2200" i="1">
                        <a:latin typeface="Cambria Math" panose="02040503050406030204" pitchFamily="18" charset="0"/>
                      </a:rPr>
                      <m:t>𝑃𝐴</m:t>
                    </m:r>
                    <m:r>
                      <a:rPr lang="en-US" sz="2200" i="1">
                        <a:latin typeface="Cambria Math" panose="02040503050406030204" pitchFamily="18" charset="0"/>
                      </a:rPr>
                      <m:t>2</m:t>
                    </m:r>
                  </m:oMath>
                </a14:m>
                <a:endParaRPr lang="en-US" sz="2200" dirty="0"/>
              </a:p>
              <a:p>
                <a:pPr lvl="1"/>
                <a14:m>
                  <m:oMath xmlns:m="http://schemas.openxmlformats.org/officeDocument/2006/math">
                    <m:r>
                      <a:rPr lang="en-US" sz="2200" i="1">
                        <a:latin typeface="Cambria Math" panose="02040503050406030204" pitchFamily="18" charset="0"/>
                      </a:rPr>
                      <m:t>¬</m:t>
                    </m:r>
                    <m:r>
                      <a:rPr lang="en-US" sz="2200" i="1">
                        <a:latin typeface="Cambria Math" panose="02040503050406030204" pitchFamily="18" charset="0"/>
                      </a:rPr>
                      <m:t>𝑃𝐵</m:t>
                    </m:r>
                    <m:r>
                      <a:rPr lang="en-US" sz="2200" i="1">
                        <a:latin typeface="Cambria Math" panose="02040503050406030204" pitchFamily="18" charset="0"/>
                      </a:rPr>
                      <m:t>1</m:t>
                    </m:r>
                  </m:oMath>
                </a14:m>
                <a:endParaRPr lang="en-US" sz="2200" dirty="0"/>
              </a:p>
              <a:p>
                <a:pPr lvl="1"/>
                <a14:m>
                  <m:oMath xmlns:m="http://schemas.openxmlformats.org/officeDocument/2006/math">
                    <m:r>
                      <a:rPr lang="en-US" sz="2200" i="1">
                        <a:latin typeface="Cambria Math" panose="02040503050406030204" pitchFamily="18" charset="0"/>
                      </a:rPr>
                      <m:t>¬</m:t>
                    </m:r>
                    <m:r>
                      <a:rPr lang="en-US" sz="2200" i="1">
                        <a:latin typeface="Cambria Math" panose="02040503050406030204" pitchFamily="18" charset="0"/>
                      </a:rPr>
                      <m:t>𝐵𝐵</m:t>
                    </m:r>
                    <m:r>
                      <a:rPr lang="en-US" sz="2200" i="1">
                        <a:latin typeface="Cambria Math" panose="02040503050406030204" pitchFamily="18" charset="0"/>
                      </a:rPr>
                      <m:t>1∨</m:t>
                    </m:r>
                    <m:r>
                      <a:rPr lang="en-US" sz="2200" i="1">
                        <a:latin typeface="Cambria Math" panose="02040503050406030204" pitchFamily="18" charset="0"/>
                      </a:rPr>
                      <m:t>𝑃𝐵</m:t>
                    </m:r>
                    <m:r>
                      <a:rPr lang="en-US" sz="2200" i="1">
                        <a:latin typeface="Cambria Math" panose="02040503050406030204" pitchFamily="18" charset="0"/>
                      </a:rPr>
                      <m:t>2∨</m:t>
                    </m:r>
                    <m:r>
                      <a:rPr lang="en-US" sz="2200" i="1">
                        <a:latin typeface="Cambria Math" panose="02040503050406030204" pitchFamily="18" charset="0"/>
                      </a:rPr>
                      <m:t>𝑃𝐶</m:t>
                    </m:r>
                    <m:r>
                      <a:rPr lang="en-US" sz="2200" i="1">
                        <a:latin typeface="Cambria Math" panose="02040503050406030204" pitchFamily="18" charset="0"/>
                      </a:rPr>
                      <m:t>1</m:t>
                    </m:r>
                  </m:oMath>
                </a14:m>
                <a:endParaRPr lang="en-US" sz="2200" dirty="0"/>
              </a:p>
              <a:p>
                <a:pPr lvl="1"/>
                <a14:m>
                  <m:oMath xmlns:m="http://schemas.openxmlformats.org/officeDocument/2006/math">
                    <m:r>
                      <a:rPr lang="en-US" sz="2200" i="1">
                        <a:latin typeface="Cambria Math" panose="02040503050406030204" pitchFamily="18" charset="0"/>
                      </a:rPr>
                      <m:t>𝐵𝐵</m:t>
                    </m:r>
                    <m:r>
                      <a:rPr lang="en-US" sz="2200" i="1">
                        <a:latin typeface="Cambria Math" panose="02040503050406030204" pitchFamily="18" charset="0"/>
                      </a:rPr>
                      <m:t>1∨¬</m:t>
                    </m:r>
                    <m:r>
                      <a:rPr lang="en-US" sz="2200" i="1">
                        <a:latin typeface="Cambria Math" panose="02040503050406030204" pitchFamily="18" charset="0"/>
                      </a:rPr>
                      <m:t>𝑃𝐵</m:t>
                    </m:r>
                    <m:r>
                      <a:rPr lang="en-US" sz="2200" i="1">
                        <a:latin typeface="Cambria Math" panose="02040503050406030204" pitchFamily="18" charset="0"/>
                      </a:rPr>
                      <m:t>2</m:t>
                    </m:r>
                  </m:oMath>
                </a14:m>
                <a:endParaRPr lang="en-US" sz="2200" dirty="0"/>
              </a:p>
              <a:p>
                <a:pPr lvl="1"/>
                <a14:m>
                  <m:oMath xmlns:m="http://schemas.openxmlformats.org/officeDocument/2006/math">
                    <m:r>
                      <a:rPr lang="en-US" sz="2200" i="1">
                        <a:latin typeface="Cambria Math" panose="02040503050406030204" pitchFamily="18" charset="0"/>
                      </a:rPr>
                      <m:t>𝐵𝐵</m:t>
                    </m:r>
                    <m:r>
                      <a:rPr lang="en-US" sz="2200" i="1">
                        <a:latin typeface="Cambria Math" panose="02040503050406030204" pitchFamily="18" charset="0"/>
                      </a:rPr>
                      <m:t>1∨¬</m:t>
                    </m:r>
                    <m:r>
                      <a:rPr lang="en-US" sz="2200" i="1">
                        <a:latin typeface="Cambria Math" panose="02040503050406030204" pitchFamily="18" charset="0"/>
                      </a:rPr>
                      <m:t>𝑃𝐶</m:t>
                    </m:r>
                    <m:r>
                      <a:rPr lang="en-US" sz="2200" i="1">
                        <a:latin typeface="Cambria Math" panose="02040503050406030204" pitchFamily="18" charset="0"/>
                      </a:rPr>
                      <m:t>1</m:t>
                    </m:r>
                  </m:oMath>
                </a14:m>
                <a:endParaRPr lang="en-US" sz="2200" dirty="0"/>
              </a:p>
              <a:p>
                <a:endParaRPr lang="en-US" sz="2400" dirty="0">
                  <a:latin typeface="Helvetica" pitchFamily="2" charset="0"/>
                </a:endParaRPr>
              </a:p>
              <a:p>
                <a:endParaRPr lang="en-US" sz="2400" dirty="0"/>
              </a:p>
              <a:p>
                <a:endParaRPr lang="en-US" sz="2400" dirty="0">
                  <a:latin typeface="Helvetica" pitchFamily="2" charset="0"/>
                </a:endParaRPr>
              </a:p>
              <a:p>
                <a:pPr lvl="1"/>
                <a:endParaRPr lang="en-US" sz="2200" dirty="0">
                  <a:latin typeface="Helvetica" pitchFamily="2" charset="0"/>
                </a:endParaRPr>
              </a:p>
              <a:p>
                <a:pPr marL="0" indent="0">
                  <a:buNone/>
                </a:pPr>
                <a:endParaRPr lang="en-US" sz="2200" dirty="0">
                  <a:latin typeface="Helvetica" pitchFamily="2" charset="0"/>
                </a:endParaRP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3" y="2145983"/>
                <a:ext cx="9115425" cy="3849624"/>
              </a:xfrm>
              <a:blipFill>
                <a:blip r:embed="rId3"/>
                <a:stretch>
                  <a:fillRect l="-83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6015230-0A04-E94E-BCA1-C6E9105AE525}"/>
              </a:ext>
            </a:extLst>
          </p:cNvPr>
          <p:cNvSpPr txBox="1"/>
          <p:nvPr/>
        </p:nvSpPr>
        <p:spPr>
          <a:xfrm>
            <a:off x="8146686" y="2014194"/>
            <a:ext cx="3428999" cy="3785652"/>
          </a:xfrm>
          <a:prstGeom prst="rect">
            <a:avLst/>
          </a:prstGeom>
          <a:noFill/>
        </p:spPr>
        <p:txBody>
          <a:bodyPr wrap="square" rtlCol="0">
            <a:spAutoFit/>
          </a:bodyPr>
          <a:lstStyle/>
          <a:p>
            <a:r>
              <a:rPr lang="en-US" sz="2400" dirty="0">
                <a:latin typeface="Helvetica" pitchFamily="2" charset="0"/>
              </a:rPr>
              <a:t>Oops! Setting PA2 to T (when BA1 was already F) caused a clause to be F!</a:t>
            </a:r>
          </a:p>
          <a:p>
            <a:endParaRPr lang="en-US" sz="2400" dirty="0">
              <a:latin typeface="Helvetica" pitchFamily="2" charset="0"/>
            </a:endParaRPr>
          </a:p>
          <a:p>
            <a:r>
              <a:rPr lang="en-US" sz="2400" dirty="0">
                <a:latin typeface="Helvetica" pitchFamily="2" charset="0"/>
              </a:rPr>
              <a:t>We need to backtrack and try a different value for PA2.</a:t>
            </a:r>
          </a:p>
          <a:p>
            <a:endParaRPr lang="en-US" sz="2400" dirty="0">
              <a:latin typeface="Helvetica" pitchFamily="2" charset="0"/>
            </a:endParaRPr>
          </a:p>
          <a:p>
            <a:r>
              <a:rPr lang="en-US" sz="2400" dirty="0">
                <a:latin typeface="Helvetica" pitchFamily="2" charset="0"/>
              </a:rPr>
              <a:t>Let’s try setting it to F</a:t>
            </a:r>
            <a:endParaRPr lang="en-US" dirty="0">
              <a:latin typeface="Helvetica" pitchFamily="2" charset="0"/>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F4F897DB-2479-1C4B-B338-7311B19FE2CA}"/>
                  </a:ext>
                </a:extLst>
              </p:cNvPr>
              <p:cNvSpPr txBox="1">
                <a:spLocks/>
              </p:cNvSpPr>
              <p:nvPr/>
            </p:nvSpPr>
            <p:spPr>
              <a:xfrm>
                <a:off x="5455634" y="1895126"/>
                <a:ext cx="425119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Variables:</a:t>
                </a: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rPr>
                        <m:t>𝐵𝐴</m:t>
                      </m:r>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𝐹</m:t>
                      </m:r>
                    </m:oMath>
                  </m:oMathPara>
                </a14:m>
                <a:endParaRPr lang="en-US" b="0" dirty="0">
                  <a:solidFill>
                    <a:schemeClr val="tx1"/>
                  </a:solidFill>
                </a:endParaRP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r>
                        <a:rPr lang="en-US" b="0" i="1" smtClean="0">
                          <a:latin typeface="Cambria Math" panose="02040503050406030204" pitchFamily="18" charset="0"/>
                        </a:rPr>
                        <m:t>1=?</m:t>
                      </m:r>
                    </m:oMath>
                  </m:oMathPara>
                </a14:m>
                <a:endParaRPr lang="en-US" b="0"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𝑃𝐴</m:t>
                      </m:r>
                      <m:r>
                        <a:rPr lang="en-US" b="0" i="1" smtClean="0">
                          <a:latin typeface="Cambria Math" panose="02040503050406030204" pitchFamily="18" charset="0"/>
                        </a:rPr>
                        <m:t>2=</m:t>
                      </m:r>
                      <m:r>
                        <a:rPr lang="en-US" b="0" i="1" smtClean="0">
                          <a:solidFill>
                            <a:srgbClr val="FF0000"/>
                          </a:solidFill>
                          <a:latin typeface="Cambria Math" panose="02040503050406030204" pitchFamily="18" charset="0"/>
                        </a:rPr>
                        <m:t>𝐹</m:t>
                      </m:r>
                    </m:oMath>
                  </m:oMathPara>
                </a14:m>
                <a:endParaRPr lang="en-US" b="0"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𝑃𝐵</m:t>
                      </m:r>
                      <m:r>
                        <a:rPr lang="en-US" b="0" i="1" smtClean="0">
                          <a:latin typeface="Cambria Math" panose="02040503050406030204" pitchFamily="18" charset="0"/>
                        </a:rPr>
                        <m:t>1=?</m:t>
                      </m:r>
                    </m:oMath>
                  </m:oMathPara>
                </a14:m>
                <a:endParaRPr lang="en-US"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𝑃𝐵</m:t>
                      </m:r>
                      <m:r>
                        <a:rPr lang="en-US" b="0" i="1" smtClean="0">
                          <a:latin typeface="Cambria Math" panose="02040503050406030204" pitchFamily="18" charset="0"/>
                        </a:rPr>
                        <m:t>2=?</m:t>
                      </m:r>
                    </m:oMath>
                  </m:oMathPara>
                </a14:m>
                <a:endParaRPr lang="en-US" b="0"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𝑃𝐶</m:t>
                      </m:r>
                      <m:r>
                        <a:rPr lang="en-US" b="0" i="1" smtClean="0">
                          <a:latin typeface="Cambria Math" panose="02040503050406030204" pitchFamily="18" charset="0"/>
                        </a:rPr>
                        <m:t>1=?</m:t>
                      </m:r>
                    </m:oMath>
                  </m:oMathPara>
                </a14:m>
                <a:endParaRPr lang="en-US" dirty="0"/>
              </a:p>
            </p:txBody>
          </p:sp>
        </mc:Choice>
        <mc:Fallback xmlns="">
          <p:sp>
            <p:nvSpPr>
              <p:cNvPr id="5" name="Content Placeholder 2">
                <a:extLst>
                  <a:ext uri="{FF2B5EF4-FFF2-40B4-BE49-F238E27FC236}">
                    <a16:creationId xmlns:a16="http://schemas.microsoft.com/office/drawing/2014/main" id="{F4F897DB-2479-1C4B-B338-7311B19FE2CA}"/>
                  </a:ext>
                </a:extLst>
              </p:cNvPr>
              <p:cNvSpPr txBox="1">
                <a:spLocks noRot="1" noChangeAspect="1" noMove="1" noResize="1" noEditPoints="1" noAdjustHandles="1" noChangeArrowheads="1" noChangeShapeType="1" noTextEdit="1"/>
              </p:cNvSpPr>
              <p:nvPr/>
            </p:nvSpPr>
            <p:spPr>
              <a:xfrm>
                <a:off x="5455634" y="1895126"/>
                <a:ext cx="4251198" cy="4351338"/>
              </a:xfrm>
              <a:prstGeom prst="rect">
                <a:avLst/>
              </a:prstGeom>
              <a:blipFill>
                <a:blip r:embed="rId4"/>
                <a:stretch>
                  <a:fillRect l="-2985" t="-2035"/>
                </a:stretch>
              </a:blipFill>
            </p:spPr>
            <p:txBody>
              <a:bodyPr/>
              <a:lstStyle/>
              <a:p>
                <a:r>
                  <a:rPr lang="en-US">
                    <a:noFill/>
                  </a:rPr>
                  <a:t> </a:t>
                </a:r>
              </a:p>
            </p:txBody>
          </p:sp>
        </mc:Fallback>
      </mc:AlternateContent>
    </p:spTree>
    <p:extLst>
      <p:ext uri="{BB962C8B-B14F-4D97-AF65-F5344CB8AC3E}">
        <p14:creationId xmlns:p14="http://schemas.microsoft.com/office/powerpoint/2010/main" val="2570474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Logic Review Recap – First Order Logic</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103120"/>
            <a:ext cx="10058400" cy="3849624"/>
          </a:xfrm>
        </p:spPr>
        <p:txBody>
          <a:bodyPr>
            <a:normAutofit/>
          </a:bodyPr>
          <a:lstStyle/>
          <a:p>
            <a:r>
              <a:rPr lang="en-US" sz="2400" dirty="0">
                <a:latin typeface="Helvetica" pitchFamily="2" charset="0"/>
              </a:rPr>
              <a:t>First Order Logic was like predicate logic, but it lets us reason over quantities of objects.</a:t>
            </a:r>
          </a:p>
          <a:p>
            <a:endParaRPr lang="en-US" sz="2400" dirty="0">
              <a:latin typeface="Helvetica" pitchFamily="2" charset="0"/>
            </a:endParaRPr>
          </a:p>
          <a:p>
            <a:r>
              <a:rPr lang="en-US" sz="2400" dirty="0">
                <a:latin typeface="Helvetica" pitchFamily="2" charset="0"/>
              </a:rPr>
              <a:t>We achieved this with the universal quantifier and the existential quantifier.</a:t>
            </a:r>
          </a:p>
          <a:p>
            <a:endParaRPr lang="en-US" sz="2000" dirty="0">
              <a:latin typeface="Helvetica" pitchFamily="2" charset="0"/>
            </a:endParaRPr>
          </a:p>
          <a:p>
            <a:endParaRPr lang="en-US" sz="2000" dirty="0">
              <a:latin typeface="Helvetica" pitchFamily="2" charset="0"/>
            </a:endParaRPr>
          </a:p>
        </p:txBody>
      </p:sp>
    </p:spTree>
    <p:extLst>
      <p:ext uri="{BB962C8B-B14F-4D97-AF65-F5344CB8AC3E}">
        <p14:creationId xmlns:p14="http://schemas.microsoft.com/office/powerpoint/2010/main" val="24533478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Wumpus in CNF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3" y="2145983"/>
                <a:ext cx="9115425" cy="3849624"/>
              </a:xfrm>
            </p:spPr>
            <p:txBody>
              <a:bodyPr>
                <a:normAutofit/>
              </a:bodyPr>
              <a:lstStyle/>
              <a:p>
                <a:r>
                  <a:rPr lang="en-US" sz="2400" b="1" dirty="0">
                    <a:latin typeface="Helvetica" pitchFamily="2" charset="0"/>
                  </a:rPr>
                  <a:t>Knowledge Base:</a:t>
                </a:r>
              </a:p>
              <a:p>
                <a:pPr lvl="1"/>
                <a14:m>
                  <m:oMath xmlns:m="http://schemas.openxmlformats.org/officeDocument/2006/math">
                    <m:r>
                      <a:rPr lang="en-US" sz="2200" i="1">
                        <a:latin typeface="Cambria Math" panose="02040503050406030204" pitchFamily="18" charset="0"/>
                      </a:rPr>
                      <m:t>𝑇</m:t>
                    </m:r>
                  </m:oMath>
                </a14:m>
                <a:endParaRPr lang="en-US" sz="2200" dirty="0"/>
              </a:p>
              <a:p>
                <a:pPr lvl="1"/>
                <a14:m>
                  <m:oMath xmlns:m="http://schemas.openxmlformats.org/officeDocument/2006/math">
                    <m:r>
                      <a:rPr lang="en-US" sz="2200" i="1" smtClean="0">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𝐹</m:t>
                    </m:r>
                  </m:oMath>
                </a14:m>
                <a:endParaRPr lang="en-US" sz="2200" dirty="0"/>
              </a:p>
              <a:p>
                <a:pPr lvl="1"/>
                <a14:m>
                  <m:oMath xmlns:m="http://schemas.openxmlformats.org/officeDocument/2006/math">
                    <m:r>
                      <a:rPr lang="en-US" sz="2200" i="1">
                        <a:latin typeface="Cambria Math" panose="02040503050406030204" pitchFamily="18" charset="0"/>
                      </a:rPr>
                      <m:t>¬</m:t>
                    </m:r>
                    <m:r>
                      <a:rPr lang="en-US" sz="2200" i="1">
                        <a:latin typeface="Cambria Math" panose="02040503050406030204" pitchFamily="18" charset="0"/>
                      </a:rPr>
                      <m:t>𝑃𝐵</m:t>
                    </m:r>
                    <m:r>
                      <a:rPr lang="en-US" sz="2200" i="1">
                        <a:latin typeface="Cambria Math" panose="02040503050406030204" pitchFamily="18" charset="0"/>
                      </a:rPr>
                      <m:t>1</m:t>
                    </m:r>
                  </m:oMath>
                </a14:m>
                <a:endParaRPr lang="en-US" sz="2200" dirty="0"/>
              </a:p>
              <a:p>
                <a:pPr lvl="1"/>
                <a14:m>
                  <m:oMath xmlns:m="http://schemas.openxmlformats.org/officeDocument/2006/math">
                    <m:r>
                      <a:rPr lang="en-US" sz="2200" i="1">
                        <a:latin typeface="Cambria Math" panose="02040503050406030204" pitchFamily="18" charset="0"/>
                      </a:rPr>
                      <m:t>¬</m:t>
                    </m:r>
                    <m:r>
                      <a:rPr lang="en-US" sz="2200" i="1">
                        <a:latin typeface="Cambria Math" panose="02040503050406030204" pitchFamily="18" charset="0"/>
                      </a:rPr>
                      <m:t>𝐵𝐵</m:t>
                    </m:r>
                    <m:r>
                      <a:rPr lang="en-US" sz="2200" i="1">
                        <a:latin typeface="Cambria Math" panose="02040503050406030204" pitchFamily="18" charset="0"/>
                      </a:rPr>
                      <m:t>1∨</m:t>
                    </m:r>
                    <m:r>
                      <a:rPr lang="en-US" sz="2200" i="1">
                        <a:latin typeface="Cambria Math" panose="02040503050406030204" pitchFamily="18" charset="0"/>
                      </a:rPr>
                      <m:t>𝑃𝐵</m:t>
                    </m:r>
                    <m:r>
                      <a:rPr lang="en-US" sz="2200" i="1">
                        <a:latin typeface="Cambria Math" panose="02040503050406030204" pitchFamily="18" charset="0"/>
                      </a:rPr>
                      <m:t>2∨</m:t>
                    </m:r>
                    <m:r>
                      <a:rPr lang="en-US" sz="2200" i="1">
                        <a:latin typeface="Cambria Math" panose="02040503050406030204" pitchFamily="18" charset="0"/>
                      </a:rPr>
                      <m:t>𝑃𝐶</m:t>
                    </m:r>
                    <m:r>
                      <a:rPr lang="en-US" sz="2200" i="1">
                        <a:latin typeface="Cambria Math" panose="02040503050406030204" pitchFamily="18" charset="0"/>
                      </a:rPr>
                      <m:t>1</m:t>
                    </m:r>
                  </m:oMath>
                </a14:m>
                <a:endParaRPr lang="en-US" sz="2200" dirty="0"/>
              </a:p>
              <a:p>
                <a:pPr lvl="1"/>
                <a14:m>
                  <m:oMath xmlns:m="http://schemas.openxmlformats.org/officeDocument/2006/math">
                    <m:r>
                      <a:rPr lang="en-US" sz="2200" i="1">
                        <a:latin typeface="Cambria Math" panose="02040503050406030204" pitchFamily="18" charset="0"/>
                      </a:rPr>
                      <m:t>𝐵𝐵</m:t>
                    </m:r>
                    <m:r>
                      <a:rPr lang="en-US" sz="2200" i="1">
                        <a:latin typeface="Cambria Math" panose="02040503050406030204" pitchFamily="18" charset="0"/>
                      </a:rPr>
                      <m:t>1∨¬</m:t>
                    </m:r>
                    <m:r>
                      <a:rPr lang="en-US" sz="2200" i="1">
                        <a:latin typeface="Cambria Math" panose="02040503050406030204" pitchFamily="18" charset="0"/>
                      </a:rPr>
                      <m:t>𝑃𝐵</m:t>
                    </m:r>
                    <m:r>
                      <a:rPr lang="en-US" sz="2200" i="1">
                        <a:latin typeface="Cambria Math" panose="02040503050406030204" pitchFamily="18" charset="0"/>
                      </a:rPr>
                      <m:t>2</m:t>
                    </m:r>
                  </m:oMath>
                </a14:m>
                <a:endParaRPr lang="en-US" sz="2200" dirty="0"/>
              </a:p>
              <a:p>
                <a:pPr lvl="1"/>
                <a14:m>
                  <m:oMath xmlns:m="http://schemas.openxmlformats.org/officeDocument/2006/math">
                    <m:r>
                      <a:rPr lang="en-US" sz="2200" i="1">
                        <a:latin typeface="Cambria Math" panose="02040503050406030204" pitchFamily="18" charset="0"/>
                      </a:rPr>
                      <m:t>𝐵𝐵</m:t>
                    </m:r>
                    <m:r>
                      <a:rPr lang="en-US" sz="2200" i="1">
                        <a:latin typeface="Cambria Math" panose="02040503050406030204" pitchFamily="18" charset="0"/>
                      </a:rPr>
                      <m:t>1∨¬</m:t>
                    </m:r>
                    <m:r>
                      <a:rPr lang="en-US" sz="2200" i="1">
                        <a:latin typeface="Cambria Math" panose="02040503050406030204" pitchFamily="18" charset="0"/>
                      </a:rPr>
                      <m:t>𝑃𝐶</m:t>
                    </m:r>
                    <m:r>
                      <a:rPr lang="en-US" sz="2200" i="1">
                        <a:latin typeface="Cambria Math" panose="02040503050406030204" pitchFamily="18" charset="0"/>
                      </a:rPr>
                      <m:t>1</m:t>
                    </m:r>
                  </m:oMath>
                </a14:m>
                <a:endParaRPr lang="en-US" sz="2200" dirty="0"/>
              </a:p>
              <a:p>
                <a:endParaRPr lang="en-US" sz="2400" dirty="0">
                  <a:latin typeface="Helvetica" pitchFamily="2" charset="0"/>
                </a:endParaRPr>
              </a:p>
              <a:p>
                <a:endParaRPr lang="en-US" sz="2400" dirty="0"/>
              </a:p>
              <a:p>
                <a:endParaRPr lang="en-US" sz="2400" dirty="0">
                  <a:latin typeface="Helvetica" pitchFamily="2" charset="0"/>
                </a:endParaRPr>
              </a:p>
              <a:p>
                <a:pPr lvl="1"/>
                <a:endParaRPr lang="en-US" sz="2200" dirty="0">
                  <a:latin typeface="Helvetica" pitchFamily="2" charset="0"/>
                </a:endParaRPr>
              </a:p>
              <a:p>
                <a:pPr marL="0" indent="0">
                  <a:buNone/>
                </a:pPr>
                <a:endParaRPr lang="en-US" sz="2200" dirty="0">
                  <a:latin typeface="Helvetica" pitchFamily="2" charset="0"/>
                </a:endParaRP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3" y="2145983"/>
                <a:ext cx="9115425" cy="3849624"/>
              </a:xfrm>
              <a:blipFill>
                <a:blip r:embed="rId3"/>
                <a:stretch>
                  <a:fillRect l="-83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6015230-0A04-E94E-BCA1-C6E9105AE525}"/>
              </a:ext>
            </a:extLst>
          </p:cNvPr>
          <p:cNvSpPr txBox="1"/>
          <p:nvPr/>
        </p:nvSpPr>
        <p:spPr>
          <a:xfrm>
            <a:off x="8146686" y="2014194"/>
            <a:ext cx="3428999" cy="1569660"/>
          </a:xfrm>
          <a:prstGeom prst="rect">
            <a:avLst/>
          </a:prstGeom>
          <a:noFill/>
        </p:spPr>
        <p:txBody>
          <a:bodyPr wrap="square" rtlCol="0">
            <a:spAutoFit/>
          </a:bodyPr>
          <a:lstStyle/>
          <a:p>
            <a:r>
              <a:rPr lang="en-US" sz="2400" dirty="0">
                <a:latin typeface="Helvetica" pitchFamily="2" charset="0"/>
              </a:rPr>
              <a:t>Doing that, the second clause becomes ~F</a:t>
            </a:r>
          </a:p>
          <a:p>
            <a:endParaRPr lang="en-US" sz="2400" dirty="0">
              <a:latin typeface="Helvetica" pitchFamily="2" charset="0"/>
            </a:endParaRPr>
          </a:p>
          <a:p>
            <a:r>
              <a:rPr lang="en-US" sz="2400" dirty="0">
                <a:latin typeface="Helvetica" pitchFamily="2" charset="0"/>
              </a:rPr>
              <a:t>Which means T!</a:t>
            </a:r>
            <a:endParaRPr lang="en-US" dirty="0">
              <a:latin typeface="Helvetica" pitchFamily="2" charset="0"/>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F4F897DB-2479-1C4B-B338-7311B19FE2CA}"/>
                  </a:ext>
                </a:extLst>
              </p:cNvPr>
              <p:cNvSpPr txBox="1">
                <a:spLocks/>
              </p:cNvSpPr>
              <p:nvPr/>
            </p:nvSpPr>
            <p:spPr>
              <a:xfrm>
                <a:off x="5455634" y="1895126"/>
                <a:ext cx="425119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Variables:</a:t>
                </a: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rPr>
                        <m:t>𝐵𝐴</m:t>
                      </m:r>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𝐹</m:t>
                      </m:r>
                    </m:oMath>
                  </m:oMathPara>
                </a14:m>
                <a:endParaRPr lang="en-US" b="0" dirty="0">
                  <a:solidFill>
                    <a:schemeClr val="tx1"/>
                  </a:solidFill>
                </a:endParaRP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r>
                        <a:rPr lang="en-US" b="0" i="1" smtClean="0">
                          <a:latin typeface="Cambria Math" panose="02040503050406030204" pitchFamily="18" charset="0"/>
                        </a:rPr>
                        <m:t>1=?</m:t>
                      </m:r>
                    </m:oMath>
                  </m:oMathPara>
                </a14:m>
                <a:endParaRPr lang="en-US" b="0"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𝑃𝐴</m:t>
                      </m:r>
                      <m:r>
                        <a:rPr lang="en-US" b="0" i="1" smtClean="0">
                          <a:latin typeface="Cambria Math" panose="02040503050406030204" pitchFamily="18" charset="0"/>
                        </a:rPr>
                        <m:t>2=</m:t>
                      </m:r>
                      <m:r>
                        <a:rPr lang="en-US" b="0" i="1" smtClean="0">
                          <a:solidFill>
                            <a:srgbClr val="FF0000"/>
                          </a:solidFill>
                          <a:latin typeface="Cambria Math" panose="02040503050406030204" pitchFamily="18" charset="0"/>
                        </a:rPr>
                        <m:t>𝐹</m:t>
                      </m:r>
                    </m:oMath>
                  </m:oMathPara>
                </a14:m>
                <a:endParaRPr lang="en-US" b="0"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𝑃𝐵</m:t>
                      </m:r>
                      <m:r>
                        <a:rPr lang="en-US" b="0" i="1" smtClean="0">
                          <a:latin typeface="Cambria Math" panose="02040503050406030204" pitchFamily="18" charset="0"/>
                        </a:rPr>
                        <m:t>1=?</m:t>
                      </m:r>
                    </m:oMath>
                  </m:oMathPara>
                </a14:m>
                <a:endParaRPr lang="en-US"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𝑃𝐵</m:t>
                      </m:r>
                      <m:r>
                        <a:rPr lang="en-US" b="0" i="1" smtClean="0">
                          <a:latin typeface="Cambria Math" panose="02040503050406030204" pitchFamily="18" charset="0"/>
                        </a:rPr>
                        <m:t>2=?</m:t>
                      </m:r>
                    </m:oMath>
                  </m:oMathPara>
                </a14:m>
                <a:endParaRPr lang="en-US" b="0"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𝑃𝐶</m:t>
                      </m:r>
                      <m:r>
                        <a:rPr lang="en-US" b="0" i="1" smtClean="0">
                          <a:latin typeface="Cambria Math" panose="02040503050406030204" pitchFamily="18" charset="0"/>
                        </a:rPr>
                        <m:t>1=?</m:t>
                      </m:r>
                    </m:oMath>
                  </m:oMathPara>
                </a14:m>
                <a:endParaRPr lang="en-US" dirty="0"/>
              </a:p>
            </p:txBody>
          </p:sp>
        </mc:Choice>
        <mc:Fallback xmlns="">
          <p:sp>
            <p:nvSpPr>
              <p:cNvPr id="5" name="Content Placeholder 2">
                <a:extLst>
                  <a:ext uri="{FF2B5EF4-FFF2-40B4-BE49-F238E27FC236}">
                    <a16:creationId xmlns:a16="http://schemas.microsoft.com/office/drawing/2014/main" id="{F4F897DB-2479-1C4B-B338-7311B19FE2CA}"/>
                  </a:ext>
                </a:extLst>
              </p:cNvPr>
              <p:cNvSpPr txBox="1">
                <a:spLocks noRot="1" noChangeAspect="1" noMove="1" noResize="1" noEditPoints="1" noAdjustHandles="1" noChangeArrowheads="1" noChangeShapeType="1" noTextEdit="1"/>
              </p:cNvSpPr>
              <p:nvPr/>
            </p:nvSpPr>
            <p:spPr>
              <a:xfrm>
                <a:off x="5455634" y="1895126"/>
                <a:ext cx="4251198" cy="4351338"/>
              </a:xfrm>
              <a:prstGeom prst="rect">
                <a:avLst/>
              </a:prstGeom>
              <a:blipFill>
                <a:blip r:embed="rId4"/>
                <a:stretch>
                  <a:fillRect l="-2985" t="-2035"/>
                </a:stretch>
              </a:blipFill>
            </p:spPr>
            <p:txBody>
              <a:bodyPr/>
              <a:lstStyle/>
              <a:p>
                <a:r>
                  <a:rPr lang="en-US">
                    <a:noFill/>
                  </a:rPr>
                  <a:t> </a:t>
                </a:r>
              </a:p>
            </p:txBody>
          </p:sp>
        </mc:Fallback>
      </mc:AlternateContent>
    </p:spTree>
    <p:extLst>
      <p:ext uri="{BB962C8B-B14F-4D97-AF65-F5344CB8AC3E}">
        <p14:creationId xmlns:p14="http://schemas.microsoft.com/office/powerpoint/2010/main" val="37566248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Wumpus in CNF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3" y="2145983"/>
                <a:ext cx="9115425" cy="3849624"/>
              </a:xfrm>
            </p:spPr>
            <p:txBody>
              <a:bodyPr>
                <a:normAutofit/>
              </a:bodyPr>
              <a:lstStyle/>
              <a:p>
                <a:r>
                  <a:rPr lang="en-US" sz="2400" b="1" dirty="0">
                    <a:latin typeface="Helvetica" pitchFamily="2" charset="0"/>
                  </a:rPr>
                  <a:t>Knowledge Base:</a:t>
                </a:r>
              </a:p>
              <a:p>
                <a:pPr lvl="1"/>
                <a14:m>
                  <m:oMath xmlns:m="http://schemas.openxmlformats.org/officeDocument/2006/math">
                    <m:r>
                      <a:rPr lang="en-US" sz="2200" i="1">
                        <a:latin typeface="Cambria Math" panose="02040503050406030204" pitchFamily="18" charset="0"/>
                      </a:rPr>
                      <m:t>𝑇</m:t>
                    </m:r>
                  </m:oMath>
                </a14:m>
                <a:endParaRPr lang="en-US" sz="2200" dirty="0"/>
              </a:p>
              <a:p>
                <a:pPr lvl="1"/>
                <a14:m>
                  <m:oMath xmlns:m="http://schemas.openxmlformats.org/officeDocument/2006/math">
                    <m:r>
                      <a:rPr lang="en-US" sz="2200" b="0" i="1" smtClean="0">
                        <a:solidFill>
                          <a:srgbClr val="FF0000"/>
                        </a:solidFill>
                        <a:latin typeface="Cambria Math" panose="02040503050406030204" pitchFamily="18" charset="0"/>
                      </a:rPr>
                      <m:t>𝑇</m:t>
                    </m:r>
                  </m:oMath>
                </a14:m>
                <a:endParaRPr lang="en-US" sz="2200" dirty="0">
                  <a:solidFill>
                    <a:srgbClr val="FF0000"/>
                  </a:solidFill>
                </a:endParaRPr>
              </a:p>
              <a:p>
                <a:pPr lvl="1"/>
                <a14:m>
                  <m:oMath xmlns:m="http://schemas.openxmlformats.org/officeDocument/2006/math">
                    <m:r>
                      <a:rPr lang="en-US" sz="2200" i="1">
                        <a:latin typeface="Cambria Math" panose="02040503050406030204" pitchFamily="18" charset="0"/>
                      </a:rPr>
                      <m:t>¬</m:t>
                    </m:r>
                    <m:r>
                      <a:rPr lang="en-US" sz="2200" i="1">
                        <a:latin typeface="Cambria Math" panose="02040503050406030204" pitchFamily="18" charset="0"/>
                      </a:rPr>
                      <m:t>𝑃𝐵</m:t>
                    </m:r>
                    <m:r>
                      <a:rPr lang="en-US" sz="2200" i="1">
                        <a:latin typeface="Cambria Math" panose="02040503050406030204" pitchFamily="18" charset="0"/>
                      </a:rPr>
                      <m:t>1</m:t>
                    </m:r>
                  </m:oMath>
                </a14:m>
                <a:endParaRPr lang="en-US" sz="2200" dirty="0"/>
              </a:p>
              <a:p>
                <a:pPr lvl="1"/>
                <a14:m>
                  <m:oMath xmlns:m="http://schemas.openxmlformats.org/officeDocument/2006/math">
                    <m:r>
                      <a:rPr lang="en-US" sz="2200" i="1">
                        <a:latin typeface="Cambria Math" panose="02040503050406030204" pitchFamily="18" charset="0"/>
                      </a:rPr>
                      <m:t>¬</m:t>
                    </m:r>
                    <m:r>
                      <a:rPr lang="en-US" sz="2200" i="1">
                        <a:latin typeface="Cambria Math" panose="02040503050406030204" pitchFamily="18" charset="0"/>
                      </a:rPr>
                      <m:t>𝐵𝐵</m:t>
                    </m:r>
                    <m:r>
                      <a:rPr lang="en-US" sz="2200" i="1">
                        <a:latin typeface="Cambria Math" panose="02040503050406030204" pitchFamily="18" charset="0"/>
                      </a:rPr>
                      <m:t>1∨</m:t>
                    </m:r>
                    <m:r>
                      <a:rPr lang="en-US" sz="2200" i="1">
                        <a:latin typeface="Cambria Math" panose="02040503050406030204" pitchFamily="18" charset="0"/>
                      </a:rPr>
                      <m:t>𝑃𝐵</m:t>
                    </m:r>
                    <m:r>
                      <a:rPr lang="en-US" sz="2200" i="1">
                        <a:latin typeface="Cambria Math" panose="02040503050406030204" pitchFamily="18" charset="0"/>
                      </a:rPr>
                      <m:t>2∨</m:t>
                    </m:r>
                    <m:r>
                      <a:rPr lang="en-US" sz="2200" i="1">
                        <a:latin typeface="Cambria Math" panose="02040503050406030204" pitchFamily="18" charset="0"/>
                      </a:rPr>
                      <m:t>𝑃𝐶</m:t>
                    </m:r>
                    <m:r>
                      <a:rPr lang="en-US" sz="2200" i="1">
                        <a:latin typeface="Cambria Math" panose="02040503050406030204" pitchFamily="18" charset="0"/>
                      </a:rPr>
                      <m:t>1</m:t>
                    </m:r>
                  </m:oMath>
                </a14:m>
                <a:endParaRPr lang="en-US" sz="2200" dirty="0"/>
              </a:p>
              <a:p>
                <a:pPr lvl="1"/>
                <a14:m>
                  <m:oMath xmlns:m="http://schemas.openxmlformats.org/officeDocument/2006/math">
                    <m:r>
                      <a:rPr lang="en-US" sz="2200" i="1">
                        <a:latin typeface="Cambria Math" panose="02040503050406030204" pitchFamily="18" charset="0"/>
                      </a:rPr>
                      <m:t>𝐵𝐵</m:t>
                    </m:r>
                    <m:r>
                      <a:rPr lang="en-US" sz="2200" i="1">
                        <a:latin typeface="Cambria Math" panose="02040503050406030204" pitchFamily="18" charset="0"/>
                      </a:rPr>
                      <m:t>1∨¬</m:t>
                    </m:r>
                    <m:r>
                      <a:rPr lang="en-US" sz="2200" i="1">
                        <a:latin typeface="Cambria Math" panose="02040503050406030204" pitchFamily="18" charset="0"/>
                      </a:rPr>
                      <m:t>𝑃𝐵</m:t>
                    </m:r>
                    <m:r>
                      <a:rPr lang="en-US" sz="2200" i="1">
                        <a:latin typeface="Cambria Math" panose="02040503050406030204" pitchFamily="18" charset="0"/>
                      </a:rPr>
                      <m:t>2</m:t>
                    </m:r>
                  </m:oMath>
                </a14:m>
                <a:endParaRPr lang="en-US" sz="2200" dirty="0"/>
              </a:p>
              <a:p>
                <a:pPr lvl="1"/>
                <a14:m>
                  <m:oMath xmlns:m="http://schemas.openxmlformats.org/officeDocument/2006/math">
                    <m:r>
                      <a:rPr lang="en-US" sz="2200" i="1">
                        <a:latin typeface="Cambria Math" panose="02040503050406030204" pitchFamily="18" charset="0"/>
                      </a:rPr>
                      <m:t>𝐵𝐵</m:t>
                    </m:r>
                    <m:r>
                      <a:rPr lang="en-US" sz="2200" i="1">
                        <a:latin typeface="Cambria Math" panose="02040503050406030204" pitchFamily="18" charset="0"/>
                      </a:rPr>
                      <m:t>1∨¬</m:t>
                    </m:r>
                    <m:r>
                      <a:rPr lang="en-US" sz="2200" i="1">
                        <a:latin typeface="Cambria Math" panose="02040503050406030204" pitchFamily="18" charset="0"/>
                      </a:rPr>
                      <m:t>𝑃𝐶</m:t>
                    </m:r>
                    <m:r>
                      <a:rPr lang="en-US" sz="2200" i="1">
                        <a:latin typeface="Cambria Math" panose="02040503050406030204" pitchFamily="18" charset="0"/>
                      </a:rPr>
                      <m:t>1</m:t>
                    </m:r>
                  </m:oMath>
                </a14:m>
                <a:endParaRPr lang="en-US" sz="2200" dirty="0"/>
              </a:p>
              <a:p>
                <a:endParaRPr lang="en-US" sz="2400" dirty="0">
                  <a:latin typeface="Helvetica" pitchFamily="2" charset="0"/>
                </a:endParaRPr>
              </a:p>
              <a:p>
                <a:endParaRPr lang="en-US" sz="2400" dirty="0"/>
              </a:p>
              <a:p>
                <a:endParaRPr lang="en-US" sz="2400" dirty="0">
                  <a:latin typeface="Helvetica" pitchFamily="2" charset="0"/>
                </a:endParaRPr>
              </a:p>
              <a:p>
                <a:pPr lvl="1"/>
                <a:endParaRPr lang="en-US" sz="2200" dirty="0">
                  <a:latin typeface="Helvetica" pitchFamily="2" charset="0"/>
                </a:endParaRPr>
              </a:p>
              <a:p>
                <a:pPr marL="0" indent="0">
                  <a:buNone/>
                </a:pPr>
                <a:endParaRPr lang="en-US" sz="2200" dirty="0">
                  <a:latin typeface="Helvetica" pitchFamily="2" charset="0"/>
                </a:endParaRP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3" y="2145983"/>
                <a:ext cx="9115425" cy="3849624"/>
              </a:xfrm>
              <a:blipFill>
                <a:blip r:embed="rId3"/>
                <a:stretch>
                  <a:fillRect l="-8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F4F897DB-2479-1C4B-B338-7311B19FE2CA}"/>
                  </a:ext>
                </a:extLst>
              </p:cNvPr>
              <p:cNvSpPr txBox="1">
                <a:spLocks/>
              </p:cNvSpPr>
              <p:nvPr/>
            </p:nvSpPr>
            <p:spPr>
              <a:xfrm>
                <a:off x="5455634" y="1895126"/>
                <a:ext cx="425119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Variables:</a:t>
                </a: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rPr>
                        <m:t>𝐵𝐴</m:t>
                      </m:r>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𝐹</m:t>
                      </m:r>
                    </m:oMath>
                  </m:oMathPara>
                </a14:m>
                <a:endParaRPr lang="en-US" b="0" dirty="0">
                  <a:solidFill>
                    <a:schemeClr val="tx1"/>
                  </a:solidFill>
                </a:endParaRP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r>
                        <a:rPr lang="en-US" b="0" i="1" smtClean="0">
                          <a:latin typeface="Cambria Math" panose="02040503050406030204" pitchFamily="18" charset="0"/>
                        </a:rPr>
                        <m:t>1=?</m:t>
                      </m:r>
                    </m:oMath>
                  </m:oMathPara>
                </a14:m>
                <a:endParaRPr lang="en-US" b="0"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𝑃𝐴</m:t>
                      </m:r>
                      <m:r>
                        <a:rPr lang="en-US" b="0" i="1" smtClean="0">
                          <a:latin typeface="Cambria Math" panose="02040503050406030204" pitchFamily="18" charset="0"/>
                        </a:rPr>
                        <m:t>2=</m:t>
                      </m:r>
                      <m:r>
                        <a:rPr lang="en-US" b="0" i="1" smtClean="0">
                          <a:solidFill>
                            <a:srgbClr val="FF0000"/>
                          </a:solidFill>
                          <a:latin typeface="Cambria Math" panose="02040503050406030204" pitchFamily="18" charset="0"/>
                        </a:rPr>
                        <m:t>𝐹</m:t>
                      </m:r>
                    </m:oMath>
                  </m:oMathPara>
                </a14:m>
                <a:endParaRPr lang="en-US" b="0"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𝑃𝐵</m:t>
                      </m:r>
                      <m:r>
                        <a:rPr lang="en-US" b="0" i="1" smtClean="0">
                          <a:latin typeface="Cambria Math" panose="02040503050406030204" pitchFamily="18" charset="0"/>
                        </a:rPr>
                        <m:t>1=?</m:t>
                      </m:r>
                    </m:oMath>
                  </m:oMathPara>
                </a14:m>
                <a:endParaRPr lang="en-US"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𝑃𝐵</m:t>
                      </m:r>
                      <m:r>
                        <a:rPr lang="en-US" b="0" i="1" smtClean="0">
                          <a:latin typeface="Cambria Math" panose="02040503050406030204" pitchFamily="18" charset="0"/>
                        </a:rPr>
                        <m:t>2=?</m:t>
                      </m:r>
                    </m:oMath>
                  </m:oMathPara>
                </a14:m>
                <a:endParaRPr lang="en-US" b="0"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𝑃𝐶</m:t>
                      </m:r>
                      <m:r>
                        <a:rPr lang="en-US" b="0" i="1" smtClean="0">
                          <a:latin typeface="Cambria Math" panose="02040503050406030204" pitchFamily="18" charset="0"/>
                        </a:rPr>
                        <m:t>1=?</m:t>
                      </m:r>
                    </m:oMath>
                  </m:oMathPara>
                </a14:m>
                <a:endParaRPr lang="en-US" dirty="0"/>
              </a:p>
            </p:txBody>
          </p:sp>
        </mc:Choice>
        <mc:Fallback xmlns="">
          <p:sp>
            <p:nvSpPr>
              <p:cNvPr id="5" name="Content Placeholder 2">
                <a:extLst>
                  <a:ext uri="{FF2B5EF4-FFF2-40B4-BE49-F238E27FC236}">
                    <a16:creationId xmlns:a16="http://schemas.microsoft.com/office/drawing/2014/main" id="{F4F897DB-2479-1C4B-B338-7311B19FE2CA}"/>
                  </a:ext>
                </a:extLst>
              </p:cNvPr>
              <p:cNvSpPr txBox="1">
                <a:spLocks noRot="1" noChangeAspect="1" noMove="1" noResize="1" noEditPoints="1" noAdjustHandles="1" noChangeArrowheads="1" noChangeShapeType="1" noTextEdit="1"/>
              </p:cNvSpPr>
              <p:nvPr/>
            </p:nvSpPr>
            <p:spPr>
              <a:xfrm>
                <a:off x="5455634" y="1895126"/>
                <a:ext cx="4251198" cy="4351338"/>
              </a:xfrm>
              <a:prstGeom prst="rect">
                <a:avLst/>
              </a:prstGeom>
              <a:blipFill>
                <a:blip r:embed="rId4"/>
                <a:stretch>
                  <a:fillRect l="-2985" t="-203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4E7DD52-8BFB-0044-8E6A-AA1AF8094F80}"/>
              </a:ext>
            </a:extLst>
          </p:cNvPr>
          <p:cNvSpPr txBox="1"/>
          <p:nvPr/>
        </p:nvSpPr>
        <p:spPr>
          <a:xfrm>
            <a:off x="8146686" y="2014194"/>
            <a:ext cx="3428999" cy="2308324"/>
          </a:xfrm>
          <a:prstGeom prst="rect">
            <a:avLst/>
          </a:prstGeom>
          <a:noFill/>
        </p:spPr>
        <p:txBody>
          <a:bodyPr wrap="square" rtlCol="0">
            <a:spAutoFit/>
          </a:bodyPr>
          <a:lstStyle/>
          <a:p>
            <a:r>
              <a:rPr lang="en-US" sz="2400" dirty="0">
                <a:latin typeface="Helvetica" pitchFamily="2" charset="0"/>
              </a:rPr>
              <a:t>Great!</a:t>
            </a:r>
          </a:p>
          <a:p>
            <a:endParaRPr lang="en-US" sz="2400" dirty="0">
              <a:latin typeface="Helvetica" pitchFamily="2" charset="0"/>
            </a:endParaRPr>
          </a:p>
          <a:p>
            <a:r>
              <a:rPr lang="en-US" sz="2400" dirty="0">
                <a:latin typeface="Helvetica" pitchFamily="2" charset="0"/>
              </a:rPr>
              <a:t>Let’s fast forward a bit, to a model that does satisfy the CNF expression.</a:t>
            </a:r>
            <a:endParaRPr lang="en-US" dirty="0">
              <a:latin typeface="Helvetica" pitchFamily="2" charset="0"/>
            </a:endParaRPr>
          </a:p>
        </p:txBody>
      </p:sp>
    </p:spTree>
    <p:extLst>
      <p:ext uri="{BB962C8B-B14F-4D97-AF65-F5344CB8AC3E}">
        <p14:creationId xmlns:p14="http://schemas.microsoft.com/office/powerpoint/2010/main" val="27553206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Wumpus in CNF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3" y="2145983"/>
                <a:ext cx="9115425" cy="3849624"/>
              </a:xfrm>
            </p:spPr>
            <p:txBody>
              <a:bodyPr>
                <a:normAutofit/>
              </a:bodyPr>
              <a:lstStyle/>
              <a:p>
                <a:r>
                  <a:rPr lang="en-US" sz="2400" b="1" dirty="0">
                    <a:latin typeface="Helvetica" pitchFamily="2" charset="0"/>
                  </a:rPr>
                  <a:t>Knowledge Base:</a:t>
                </a:r>
              </a:p>
              <a:p>
                <a:pPr lvl="1"/>
                <a14:m>
                  <m:oMath xmlns:m="http://schemas.openxmlformats.org/officeDocument/2006/math">
                    <m:r>
                      <m:rPr>
                        <m:sty m:val="p"/>
                      </m:rPr>
                      <a:rPr lang="en-US" sz="2200" i="0">
                        <a:latin typeface="Cambria Math" panose="02040503050406030204" pitchFamily="18" charset="0"/>
                      </a:rPr>
                      <m:t>T</m:t>
                    </m:r>
                  </m:oMath>
                </a14:m>
                <a:endParaRPr lang="en-US" sz="2200" dirty="0">
                  <a:latin typeface="Helvetica" pitchFamily="2" charset="0"/>
                </a:endParaRPr>
              </a:p>
              <a:p>
                <a:pPr lvl="1"/>
                <a14:m>
                  <m:oMath xmlns:m="http://schemas.openxmlformats.org/officeDocument/2006/math">
                    <m:r>
                      <m:rPr>
                        <m:sty m:val="p"/>
                      </m:rPr>
                      <a:rPr lang="en-US" sz="2200" b="0" i="0" smtClean="0">
                        <a:solidFill>
                          <a:schemeClr val="tx1"/>
                        </a:solidFill>
                        <a:latin typeface="Cambria Math" panose="02040503050406030204" pitchFamily="18" charset="0"/>
                      </a:rPr>
                      <m:t>T</m:t>
                    </m:r>
                  </m:oMath>
                </a14:m>
                <a:endParaRPr lang="en-US" sz="2200" dirty="0">
                  <a:solidFill>
                    <a:schemeClr val="tx1"/>
                  </a:solidFill>
                  <a:latin typeface="Helvetica" pitchFamily="2" charset="0"/>
                </a:endParaRPr>
              </a:p>
              <a:p>
                <a:pPr lvl="1"/>
                <a:r>
                  <a:rPr lang="en-US" sz="2200" dirty="0">
                    <a:latin typeface="Helvetica" pitchFamily="2" charset="0"/>
                  </a:rPr>
                  <a:t>T</a:t>
                </a:r>
              </a:p>
              <a:p>
                <a:pPr lvl="1"/>
                <a:r>
                  <a:rPr lang="en-US" sz="2200" b="0" dirty="0">
                    <a:latin typeface="Helvetica" pitchFamily="2" charset="0"/>
                  </a:rPr>
                  <a:t>T</a:t>
                </a:r>
              </a:p>
              <a:p>
                <a:pPr lvl="1"/>
                <a14:m>
                  <m:oMath xmlns:m="http://schemas.openxmlformats.org/officeDocument/2006/math">
                    <m:r>
                      <m:rPr>
                        <m:sty m:val="p"/>
                      </m:rPr>
                      <a:rPr lang="en-US" sz="2200" b="0" i="0" smtClean="0">
                        <a:latin typeface="Cambria Math" panose="02040503050406030204" pitchFamily="18" charset="0"/>
                      </a:rPr>
                      <m:t>T</m:t>
                    </m:r>
                  </m:oMath>
                </a14:m>
                <a:endParaRPr lang="en-US" sz="2200" b="0" dirty="0">
                  <a:latin typeface="Helvetica" pitchFamily="2" charset="0"/>
                </a:endParaRPr>
              </a:p>
              <a:p>
                <a:pPr lvl="1"/>
                <a14:m>
                  <m:oMath xmlns:m="http://schemas.openxmlformats.org/officeDocument/2006/math">
                    <m:r>
                      <m:rPr>
                        <m:sty m:val="p"/>
                      </m:rPr>
                      <a:rPr lang="en-US" sz="2200" b="0" i="0" smtClean="0">
                        <a:latin typeface="Cambria Math" panose="02040503050406030204" pitchFamily="18" charset="0"/>
                      </a:rPr>
                      <m:t>T</m:t>
                    </m:r>
                  </m:oMath>
                </a14:m>
                <a:endParaRPr lang="en-US" sz="2400" dirty="0">
                  <a:latin typeface="Helvetica" pitchFamily="2" charset="0"/>
                </a:endParaRPr>
              </a:p>
              <a:p>
                <a:endParaRPr lang="en-US" sz="2400" dirty="0"/>
              </a:p>
              <a:p>
                <a:endParaRPr lang="en-US" sz="2400" dirty="0">
                  <a:latin typeface="Helvetica" pitchFamily="2" charset="0"/>
                </a:endParaRPr>
              </a:p>
              <a:p>
                <a:pPr lvl="1"/>
                <a:endParaRPr lang="en-US" sz="2200" dirty="0">
                  <a:latin typeface="Helvetica" pitchFamily="2" charset="0"/>
                </a:endParaRPr>
              </a:p>
              <a:p>
                <a:pPr marL="0" indent="0">
                  <a:buNone/>
                </a:pPr>
                <a:endParaRPr lang="en-US" sz="2200" dirty="0">
                  <a:latin typeface="Helvetica" pitchFamily="2" charset="0"/>
                </a:endParaRP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3" y="2145983"/>
                <a:ext cx="9115425" cy="3849624"/>
              </a:xfrm>
              <a:blipFill>
                <a:blip r:embed="rId3"/>
                <a:stretch>
                  <a:fillRect l="-97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6015230-0A04-E94E-BCA1-C6E9105AE525}"/>
              </a:ext>
            </a:extLst>
          </p:cNvPr>
          <p:cNvSpPr txBox="1"/>
          <p:nvPr/>
        </p:nvSpPr>
        <p:spPr>
          <a:xfrm>
            <a:off x="8146686" y="2014194"/>
            <a:ext cx="3428999" cy="4154984"/>
          </a:xfrm>
          <a:prstGeom prst="rect">
            <a:avLst/>
          </a:prstGeom>
          <a:noFill/>
        </p:spPr>
        <p:txBody>
          <a:bodyPr wrap="square" rtlCol="0">
            <a:spAutoFit/>
          </a:bodyPr>
          <a:lstStyle/>
          <a:p>
            <a:r>
              <a:rPr lang="en-US" sz="2400" dirty="0">
                <a:latin typeface="Helvetica" pitchFamily="2" charset="0"/>
              </a:rPr>
              <a:t>So cool!</a:t>
            </a:r>
          </a:p>
          <a:p>
            <a:endParaRPr lang="en-US" sz="2400" dirty="0">
              <a:latin typeface="Helvetica" pitchFamily="2" charset="0"/>
            </a:endParaRPr>
          </a:p>
          <a:p>
            <a:r>
              <a:rPr lang="en-US" sz="2400" dirty="0">
                <a:latin typeface="Helvetica" pitchFamily="2" charset="0"/>
              </a:rPr>
              <a:t>This model satisfies the CNF expression!</a:t>
            </a:r>
          </a:p>
          <a:p>
            <a:endParaRPr lang="en-US" sz="2400" dirty="0">
              <a:latin typeface="Helvetica" pitchFamily="2" charset="0"/>
            </a:endParaRPr>
          </a:p>
          <a:p>
            <a:r>
              <a:rPr lang="en-US" sz="2400" dirty="0">
                <a:latin typeface="Helvetica" pitchFamily="2" charset="0"/>
              </a:rPr>
              <a:t>So there’s at least one possible world!</a:t>
            </a:r>
          </a:p>
          <a:p>
            <a:endParaRPr lang="en-US" sz="2400" dirty="0">
              <a:latin typeface="Helvetica" pitchFamily="2" charset="0"/>
            </a:endParaRPr>
          </a:p>
          <a:p>
            <a:r>
              <a:rPr lang="en-US" sz="2400" dirty="0">
                <a:latin typeface="Helvetica" pitchFamily="2" charset="0"/>
              </a:rPr>
              <a:t>Here, a world where there are no pits and no breezes!</a:t>
            </a:r>
            <a:endParaRPr lang="en-US" dirty="0">
              <a:latin typeface="Helvetica" pitchFamily="2" charset="0"/>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F4F897DB-2479-1C4B-B338-7311B19FE2CA}"/>
                  </a:ext>
                </a:extLst>
              </p:cNvPr>
              <p:cNvSpPr txBox="1">
                <a:spLocks/>
              </p:cNvSpPr>
              <p:nvPr/>
            </p:nvSpPr>
            <p:spPr>
              <a:xfrm>
                <a:off x="5455634" y="1895126"/>
                <a:ext cx="425119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Variables:</a:t>
                </a: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rPr>
                        <m:t>𝐵𝐴</m:t>
                      </m:r>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𝐹</m:t>
                      </m:r>
                    </m:oMath>
                  </m:oMathPara>
                </a14:m>
                <a:endParaRPr lang="en-US" b="0" dirty="0">
                  <a:solidFill>
                    <a:schemeClr val="tx1"/>
                  </a:solidFill>
                </a:endParaRP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r>
                        <a:rPr lang="en-US" b="0" i="1" smtClean="0">
                          <a:latin typeface="Cambria Math" panose="02040503050406030204" pitchFamily="18" charset="0"/>
                        </a:rPr>
                        <m:t>1=</m:t>
                      </m:r>
                      <m:r>
                        <a:rPr lang="en-US" b="0" i="1" smtClean="0">
                          <a:latin typeface="Cambria Math" panose="02040503050406030204" pitchFamily="18" charset="0"/>
                        </a:rPr>
                        <m:t>𝐹</m:t>
                      </m:r>
                    </m:oMath>
                  </m:oMathPara>
                </a14:m>
                <a:endParaRPr lang="en-US" b="0"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𝑃𝐴</m:t>
                      </m:r>
                      <m:r>
                        <a:rPr lang="en-US" b="0" i="1" smtClean="0">
                          <a:latin typeface="Cambria Math" panose="02040503050406030204" pitchFamily="18" charset="0"/>
                        </a:rPr>
                        <m:t>2=</m:t>
                      </m:r>
                      <m:r>
                        <a:rPr lang="en-US" b="0" i="1" smtClean="0">
                          <a:solidFill>
                            <a:schemeClr val="tx1"/>
                          </a:solidFill>
                          <a:latin typeface="Cambria Math" panose="02040503050406030204" pitchFamily="18" charset="0"/>
                        </a:rPr>
                        <m:t>𝐹</m:t>
                      </m:r>
                    </m:oMath>
                  </m:oMathPara>
                </a14:m>
                <a:endParaRPr lang="en-US" b="0" dirty="0">
                  <a:solidFill>
                    <a:schemeClr val="tx1"/>
                  </a:solidFill>
                </a:endParaRP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𝑃𝐵</m:t>
                      </m:r>
                      <m:r>
                        <a:rPr lang="en-US" b="0" i="1" smtClean="0">
                          <a:latin typeface="Cambria Math" panose="02040503050406030204" pitchFamily="18" charset="0"/>
                        </a:rPr>
                        <m:t>1=</m:t>
                      </m:r>
                      <m:r>
                        <a:rPr lang="en-US" b="0" i="1" smtClean="0">
                          <a:latin typeface="Cambria Math" panose="02040503050406030204" pitchFamily="18" charset="0"/>
                        </a:rPr>
                        <m:t>𝐹</m:t>
                      </m:r>
                    </m:oMath>
                  </m:oMathPara>
                </a14:m>
                <a:endParaRPr lang="en-US"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𝑃𝐵</m:t>
                      </m:r>
                      <m:r>
                        <a:rPr lang="en-US" b="0" i="1" smtClean="0">
                          <a:latin typeface="Cambria Math" panose="02040503050406030204" pitchFamily="18" charset="0"/>
                        </a:rPr>
                        <m:t>2=</m:t>
                      </m:r>
                      <m:r>
                        <a:rPr lang="en-US" b="0" i="1" smtClean="0">
                          <a:latin typeface="Cambria Math" panose="02040503050406030204" pitchFamily="18" charset="0"/>
                        </a:rPr>
                        <m:t>𝐹</m:t>
                      </m:r>
                    </m:oMath>
                  </m:oMathPara>
                </a14:m>
                <a:endParaRPr lang="en-US" b="0"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𝑃𝐶</m:t>
                      </m:r>
                      <m:r>
                        <a:rPr lang="en-US" b="0" i="1" smtClean="0">
                          <a:latin typeface="Cambria Math" panose="02040503050406030204" pitchFamily="18" charset="0"/>
                        </a:rPr>
                        <m:t>1=</m:t>
                      </m:r>
                      <m:r>
                        <a:rPr lang="en-US" b="0" i="1" smtClean="0">
                          <a:latin typeface="Cambria Math" panose="02040503050406030204" pitchFamily="18" charset="0"/>
                        </a:rPr>
                        <m:t>𝐹</m:t>
                      </m:r>
                    </m:oMath>
                  </m:oMathPara>
                </a14:m>
                <a:endParaRPr lang="en-US" dirty="0"/>
              </a:p>
            </p:txBody>
          </p:sp>
        </mc:Choice>
        <mc:Fallback xmlns="">
          <p:sp>
            <p:nvSpPr>
              <p:cNvPr id="5" name="Content Placeholder 2">
                <a:extLst>
                  <a:ext uri="{FF2B5EF4-FFF2-40B4-BE49-F238E27FC236}">
                    <a16:creationId xmlns:a16="http://schemas.microsoft.com/office/drawing/2014/main" id="{F4F897DB-2479-1C4B-B338-7311B19FE2CA}"/>
                  </a:ext>
                </a:extLst>
              </p:cNvPr>
              <p:cNvSpPr txBox="1">
                <a:spLocks noRot="1" noChangeAspect="1" noMove="1" noResize="1" noEditPoints="1" noAdjustHandles="1" noChangeArrowheads="1" noChangeShapeType="1" noTextEdit="1"/>
              </p:cNvSpPr>
              <p:nvPr/>
            </p:nvSpPr>
            <p:spPr>
              <a:xfrm>
                <a:off x="5455634" y="1895126"/>
                <a:ext cx="4251198" cy="4351338"/>
              </a:xfrm>
              <a:prstGeom prst="rect">
                <a:avLst/>
              </a:prstGeom>
              <a:blipFill>
                <a:blip r:embed="rId4"/>
                <a:stretch>
                  <a:fillRect l="-2985" t="-2035"/>
                </a:stretch>
              </a:blipFill>
            </p:spPr>
            <p:txBody>
              <a:bodyPr/>
              <a:lstStyle/>
              <a:p>
                <a:r>
                  <a:rPr lang="en-US">
                    <a:noFill/>
                  </a:rPr>
                  <a:t> </a:t>
                </a:r>
              </a:p>
            </p:txBody>
          </p:sp>
        </mc:Fallback>
      </mc:AlternateContent>
    </p:spTree>
    <p:extLst>
      <p:ext uri="{BB962C8B-B14F-4D97-AF65-F5344CB8AC3E}">
        <p14:creationId xmlns:p14="http://schemas.microsoft.com/office/powerpoint/2010/main" val="12928432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Wumpus in CNF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3" y="2145983"/>
                <a:ext cx="9115425" cy="3849624"/>
              </a:xfrm>
            </p:spPr>
            <p:txBody>
              <a:bodyPr>
                <a:normAutofit/>
              </a:bodyPr>
              <a:lstStyle/>
              <a:p>
                <a:r>
                  <a:rPr lang="en-US" sz="2400" b="1" dirty="0">
                    <a:latin typeface="Helvetica" pitchFamily="2" charset="0"/>
                  </a:rPr>
                  <a:t>Knowledge Base:</a:t>
                </a:r>
              </a:p>
              <a:p>
                <a:pPr lvl="1"/>
                <a14:m>
                  <m:oMath xmlns:m="http://schemas.openxmlformats.org/officeDocument/2006/math">
                    <m:r>
                      <m:rPr>
                        <m:sty m:val="p"/>
                      </m:rPr>
                      <a:rPr lang="en-US" sz="2200" i="0">
                        <a:latin typeface="Cambria Math" panose="02040503050406030204" pitchFamily="18" charset="0"/>
                      </a:rPr>
                      <m:t>T</m:t>
                    </m:r>
                  </m:oMath>
                </a14:m>
                <a:endParaRPr lang="en-US" sz="2200" dirty="0">
                  <a:latin typeface="Helvetica" pitchFamily="2" charset="0"/>
                </a:endParaRPr>
              </a:p>
              <a:p>
                <a:pPr lvl="1"/>
                <a14:m>
                  <m:oMath xmlns:m="http://schemas.openxmlformats.org/officeDocument/2006/math">
                    <m:r>
                      <m:rPr>
                        <m:sty m:val="p"/>
                      </m:rPr>
                      <a:rPr lang="en-US" sz="2200" b="0" i="0" smtClean="0">
                        <a:solidFill>
                          <a:schemeClr val="tx1"/>
                        </a:solidFill>
                        <a:latin typeface="Cambria Math" panose="02040503050406030204" pitchFamily="18" charset="0"/>
                      </a:rPr>
                      <m:t>T</m:t>
                    </m:r>
                  </m:oMath>
                </a14:m>
                <a:endParaRPr lang="en-US" sz="2200" dirty="0">
                  <a:solidFill>
                    <a:schemeClr val="tx1"/>
                  </a:solidFill>
                  <a:latin typeface="Helvetica" pitchFamily="2" charset="0"/>
                </a:endParaRPr>
              </a:p>
              <a:p>
                <a:pPr lvl="1"/>
                <a:r>
                  <a:rPr lang="en-US" sz="2200" dirty="0">
                    <a:latin typeface="Helvetica" pitchFamily="2" charset="0"/>
                  </a:rPr>
                  <a:t>T</a:t>
                </a:r>
              </a:p>
              <a:p>
                <a:pPr lvl="1"/>
                <a:r>
                  <a:rPr lang="en-US" sz="2200" b="0" dirty="0">
                    <a:latin typeface="Helvetica" pitchFamily="2" charset="0"/>
                  </a:rPr>
                  <a:t>T</a:t>
                </a:r>
              </a:p>
              <a:p>
                <a:pPr lvl="1"/>
                <a14:m>
                  <m:oMath xmlns:m="http://schemas.openxmlformats.org/officeDocument/2006/math">
                    <m:r>
                      <m:rPr>
                        <m:sty m:val="p"/>
                      </m:rPr>
                      <a:rPr lang="en-US" sz="2200" b="0" i="0" smtClean="0">
                        <a:latin typeface="Cambria Math" panose="02040503050406030204" pitchFamily="18" charset="0"/>
                      </a:rPr>
                      <m:t>T</m:t>
                    </m:r>
                  </m:oMath>
                </a14:m>
                <a:endParaRPr lang="en-US" sz="2200" b="0" dirty="0">
                  <a:latin typeface="Helvetica" pitchFamily="2" charset="0"/>
                </a:endParaRPr>
              </a:p>
              <a:p>
                <a:pPr lvl="1"/>
                <a14:m>
                  <m:oMath xmlns:m="http://schemas.openxmlformats.org/officeDocument/2006/math">
                    <m:r>
                      <m:rPr>
                        <m:sty m:val="p"/>
                      </m:rPr>
                      <a:rPr lang="en-US" sz="2200" b="0" i="0" smtClean="0">
                        <a:latin typeface="Cambria Math" panose="02040503050406030204" pitchFamily="18" charset="0"/>
                      </a:rPr>
                      <m:t>T</m:t>
                    </m:r>
                  </m:oMath>
                </a14:m>
                <a:endParaRPr lang="en-US" sz="2400" dirty="0">
                  <a:latin typeface="Helvetica" pitchFamily="2" charset="0"/>
                </a:endParaRPr>
              </a:p>
              <a:p>
                <a:endParaRPr lang="en-US" sz="2400" dirty="0"/>
              </a:p>
              <a:p>
                <a:endParaRPr lang="en-US" sz="2400" dirty="0">
                  <a:latin typeface="Helvetica" pitchFamily="2" charset="0"/>
                </a:endParaRPr>
              </a:p>
              <a:p>
                <a:pPr lvl="1"/>
                <a:endParaRPr lang="en-US" sz="2200" dirty="0">
                  <a:latin typeface="Helvetica" pitchFamily="2" charset="0"/>
                </a:endParaRPr>
              </a:p>
              <a:p>
                <a:pPr marL="0" indent="0">
                  <a:buNone/>
                </a:pPr>
                <a:endParaRPr lang="en-US" sz="2200" dirty="0">
                  <a:latin typeface="Helvetica" pitchFamily="2" charset="0"/>
                </a:endParaRP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3" y="2145983"/>
                <a:ext cx="9115425" cy="3849624"/>
              </a:xfrm>
              <a:blipFill>
                <a:blip r:embed="rId3"/>
                <a:stretch>
                  <a:fillRect l="-97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6015230-0A04-E94E-BCA1-C6E9105AE525}"/>
              </a:ext>
            </a:extLst>
          </p:cNvPr>
          <p:cNvSpPr txBox="1"/>
          <p:nvPr/>
        </p:nvSpPr>
        <p:spPr>
          <a:xfrm>
            <a:off x="7324488" y="2014194"/>
            <a:ext cx="4491275" cy="4524315"/>
          </a:xfrm>
          <a:prstGeom prst="rect">
            <a:avLst/>
          </a:prstGeom>
          <a:noFill/>
        </p:spPr>
        <p:txBody>
          <a:bodyPr wrap="square" rtlCol="0">
            <a:spAutoFit/>
          </a:bodyPr>
          <a:lstStyle/>
          <a:p>
            <a:r>
              <a:rPr lang="en-US" sz="2400" dirty="0">
                <a:latin typeface="Helvetica" pitchFamily="2" charset="0"/>
              </a:rPr>
              <a:t>But here’s the thing – our initial knowledge base ONLY had our “pit and breeze” rules.</a:t>
            </a:r>
          </a:p>
          <a:p>
            <a:endParaRPr lang="en-US" sz="2400" dirty="0">
              <a:latin typeface="Helvetica" pitchFamily="2" charset="0"/>
            </a:endParaRPr>
          </a:p>
          <a:p>
            <a:r>
              <a:rPr lang="en-US" sz="2400" dirty="0">
                <a:latin typeface="Helvetica" pitchFamily="2" charset="0"/>
              </a:rPr>
              <a:t>It *didn’t* have any data that the agent had sensed yet.</a:t>
            </a:r>
          </a:p>
          <a:p>
            <a:endParaRPr lang="en-US" sz="2400" dirty="0">
              <a:latin typeface="Helvetica" pitchFamily="2" charset="0"/>
            </a:endParaRPr>
          </a:p>
          <a:p>
            <a:r>
              <a:rPr lang="en-US" sz="2400" dirty="0">
                <a:latin typeface="Helvetica" pitchFamily="2" charset="0"/>
              </a:rPr>
              <a:t>That means that, though this is a *possible* world…</a:t>
            </a:r>
          </a:p>
          <a:p>
            <a:endParaRPr lang="en-US" sz="2400" dirty="0">
              <a:latin typeface="Helvetica" pitchFamily="2" charset="0"/>
            </a:endParaRPr>
          </a:p>
          <a:p>
            <a:r>
              <a:rPr lang="en-US" sz="2400" dirty="0">
                <a:latin typeface="Helvetica" pitchFamily="2" charset="0"/>
              </a:rPr>
              <a:t>It might not be the world we find ourselves in!</a:t>
            </a:r>
            <a:endParaRPr lang="en-US" dirty="0">
              <a:latin typeface="Helvetica" pitchFamily="2" charset="0"/>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F4F897DB-2479-1C4B-B338-7311B19FE2CA}"/>
                  </a:ext>
                </a:extLst>
              </p:cNvPr>
              <p:cNvSpPr txBox="1">
                <a:spLocks/>
              </p:cNvSpPr>
              <p:nvPr/>
            </p:nvSpPr>
            <p:spPr>
              <a:xfrm>
                <a:off x="5455634" y="1895126"/>
                <a:ext cx="425119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Variables:</a:t>
                </a: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rPr>
                        <m:t>𝐵𝐴</m:t>
                      </m:r>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𝐹</m:t>
                      </m:r>
                    </m:oMath>
                  </m:oMathPara>
                </a14:m>
                <a:endParaRPr lang="en-US" b="0" dirty="0">
                  <a:solidFill>
                    <a:schemeClr val="tx1"/>
                  </a:solidFill>
                </a:endParaRP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r>
                        <a:rPr lang="en-US" b="0" i="1" smtClean="0">
                          <a:latin typeface="Cambria Math" panose="02040503050406030204" pitchFamily="18" charset="0"/>
                        </a:rPr>
                        <m:t>1=</m:t>
                      </m:r>
                      <m:r>
                        <a:rPr lang="en-US" b="0" i="1" smtClean="0">
                          <a:latin typeface="Cambria Math" panose="02040503050406030204" pitchFamily="18" charset="0"/>
                        </a:rPr>
                        <m:t>𝐹</m:t>
                      </m:r>
                    </m:oMath>
                  </m:oMathPara>
                </a14:m>
                <a:endParaRPr lang="en-US" b="0"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𝑃𝐴</m:t>
                      </m:r>
                      <m:r>
                        <a:rPr lang="en-US" b="0" i="1" smtClean="0">
                          <a:latin typeface="Cambria Math" panose="02040503050406030204" pitchFamily="18" charset="0"/>
                        </a:rPr>
                        <m:t>2=</m:t>
                      </m:r>
                      <m:r>
                        <a:rPr lang="en-US" b="0" i="1" smtClean="0">
                          <a:solidFill>
                            <a:schemeClr val="tx1"/>
                          </a:solidFill>
                          <a:latin typeface="Cambria Math" panose="02040503050406030204" pitchFamily="18" charset="0"/>
                        </a:rPr>
                        <m:t>𝐹</m:t>
                      </m:r>
                    </m:oMath>
                  </m:oMathPara>
                </a14:m>
                <a:endParaRPr lang="en-US" b="0" dirty="0">
                  <a:solidFill>
                    <a:schemeClr val="tx1"/>
                  </a:solidFill>
                </a:endParaRP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𝑃𝐵</m:t>
                      </m:r>
                      <m:r>
                        <a:rPr lang="en-US" b="0" i="1" smtClean="0">
                          <a:latin typeface="Cambria Math" panose="02040503050406030204" pitchFamily="18" charset="0"/>
                        </a:rPr>
                        <m:t>1=</m:t>
                      </m:r>
                      <m:r>
                        <a:rPr lang="en-US" b="0" i="1" smtClean="0">
                          <a:latin typeface="Cambria Math" panose="02040503050406030204" pitchFamily="18" charset="0"/>
                        </a:rPr>
                        <m:t>𝐹</m:t>
                      </m:r>
                    </m:oMath>
                  </m:oMathPara>
                </a14:m>
                <a:endParaRPr lang="en-US"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𝑃𝐵</m:t>
                      </m:r>
                      <m:r>
                        <a:rPr lang="en-US" b="0" i="1" smtClean="0">
                          <a:latin typeface="Cambria Math" panose="02040503050406030204" pitchFamily="18" charset="0"/>
                        </a:rPr>
                        <m:t>2=</m:t>
                      </m:r>
                      <m:r>
                        <a:rPr lang="en-US" b="0" i="1" smtClean="0">
                          <a:latin typeface="Cambria Math" panose="02040503050406030204" pitchFamily="18" charset="0"/>
                        </a:rPr>
                        <m:t>𝐹</m:t>
                      </m:r>
                    </m:oMath>
                  </m:oMathPara>
                </a14:m>
                <a:endParaRPr lang="en-US" b="0"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𝑃𝐶</m:t>
                      </m:r>
                      <m:r>
                        <a:rPr lang="en-US" b="0" i="1" smtClean="0">
                          <a:latin typeface="Cambria Math" panose="02040503050406030204" pitchFamily="18" charset="0"/>
                        </a:rPr>
                        <m:t>1=</m:t>
                      </m:r>
                      <m:r>
                        <a:rPr lang="en-US" b="0" i="1" smtClean="0">
                          <a:latin typeface="Cambria Math" panose="02040503050406030204" pitchFamily="18" charset="0"/>
                        </a:rPr>
                        <m:t>𝐹</m:t>
                      </m:r>
                    </m:oMath>
                  </m:oMathPara>
                </a14:m>
                <a:endParaRPr lang="en-US" dirty="0"/>
              </a:p>
            </p:txBody>
          </p:sp>
        </mc:Choice>
        <mc:Fallback xmlns="">
          <p:sp>
            <p:nvSpPr>
              <p:cNvPr id="5" name="Content Placeholder 2">
                <a:extLst>
                  <a:ext uri="{FF2B5EF4-FFF2-40B4-BE49-F238E27FC236}">
                    <a16:creationId xmlns:a16="http://schemas.microsoft.com/office/drawing/2014/main" id="{F4F897DB-2479-1C4B-B338-7311B19FE2CA}"/>
                  </a:ext>
                </a:extLst>
              </p:cNvPr>
              <p:cNvSpPr txBox="1">
                <a:spLocks noRot="1" noChangeAspect="1" noMove="1" noResize="1" noEditPoints="1" noAdjustHandles="1" noChangeArrowheads="1" noChangeShapeType="1" noTextEdit="1"/>
              </p:cNvSpPr>
              <p:nvPr/>
            </p:nvSpPr>
            <p:spPr>
              <a:xfrm>
                <a:off x="5455634" y="1895126"/>
                <a:ext cx="4251198" cy="4351338"/>
              </a:xfrm>
              <a:prstGeom prst="rect">
                <a:avLst/>
              </a:prstGeom>
              <a:blipFill>
                <a:blip r:embed="rId4"/>
                <a:stretch>
                  <a:fillRect l="-2985" t="-2035"/>
                </a:stretch>
              </a:blipFill>
            </p:spPr>
            <p:txBody>
              <a:bodyPr/>
              <a:lstStyle/>
              <a:p>
                <a:r>
                  <a:rPr lang="en-US">
                    <a:noFill/>
                  </a:rPr>
                  <a:t> </a:t>
                </a:r>
              </a:p>
            </p:txBody>
          </p:sp>
        </mc:Fallback>
      </mc:AlternateContent>
    </p:spTree>
    <p:extLst>
      <p:ext uri="{BB962C8B-B14F-4D97-AF65-F5344CB8AC3E}">
        <p14:creationId xmlns:p14="http://schemas.microsoft.com/office/powerpoint/2010/main" val="9631150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Wumpus in CNF</a:t>
            </a:r>
          </a:p>
        </p:txBody>
      </p:sp>
      <p:sp>
        <p:nvSpPr>
          <p:cNvPr id="4" name="TextBox 3">
            <a:extLst>
              <a:ext uri="{FF2B5EF4-FFF2-40B4-BE49-F238E27FC236}">
                <a16:creationId xmlns:a16="http://schemas.microsoft.com/office/drawing/2014/main" id="{D6015230-0A04-E94E-BCA1-C6E9105AE525}"/>
              </a:ext>
            </a:extLst>
          </p:cNvPr>
          <p:cNvSpPr txBox="1"/>
          <p:nvPr/>
        </p:nvSpPr>
        <p:spPr>
          <a:xfrm>
            <a:off x="904352" y="2014194"/>
            <a:ext cx="9480619" cy="2308324"/>
          </a:xfrm>
          <a:prstGeom prst="rect">
            <a:avLst/>
          </a:prstGeom>
          <a:noFill/>
        </p:spPr>
        <p:txBody>
          <a:bodyPr wrap="square" rtlCol="0">
            <a:spAutoFit/>
          </a:bodyPr>
          <a:lstStyle/>
          <a:p>
            <a:r>
              <a:rPr lang="en-US" sz="2400" dirty="0">
                <a:latin typeface="Helvetica" pitchFamily="2" charset="0"/>
              </a:rPr>
              <a:t>Let’s formalize a little bit the process of deciding how to assign “T” and “F” to the variables!</a:t>
            </a:r>
          </a:p>
          <a:p>
            <a:endParaRPr lang="en-US" sz="2400" dirty="0">
              <a:latin typeface="Helvetica" pitchFamily="2" charset="0"/>
            </a:endParaRPr>
          </a:p>
          <a:p>
            <a:r>
              <a:rPr lang="en-US" sz="2400" dirty="0">
                <a:latin typeface="Helvetica" pitchFamily="2" charset="0"/>
              </a:rPr>
              <a:t>The following will be an algorithm that we’ll progressively improve…</a:t>
            </a:r>
          </a:p>
          <a:p>
            <a:endParaRPr lang="en-US" sz="2400" dirty="0">
              <a:latin typeface="Helvetica" pitchFamily="2" charset="0"/>
            </a:endParaRPr>
          </a:p>
          <a:p>
            <a:r>
              <a:rPr lang="en-US" sz="2400" dirty="0">
                <a:latin typeface="Helvetica" pitchFamily="2" charset="0"/>
              </a:rPr>
              <a:t>Which will be helpful for you for Project 2!</a:t>
            </a:r>
            <a:endParaRPr lang="en-US" dirty="0">
              <a:latin typeface="Helvetica" pitchFamily="2" charset="0"/>
            </a:endParaRPr>
          </a:p>
        </p:txBody>
      </p:sp>
    </p:spTree>
    <p:extLst>
      <p:ext uri="{BB962C8B-B14F-4D97-AF65-F5344CB8AC3E}">
        <p14:creationId xmlns:p14="http://schemas.microsoft.com/office/powerpoint/2010/main" val="31634587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Naïve SAT Solver</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3" y="2145983"/>
            <a:ext cx="9115425" cy="3849624"/>
          </a:xfrm>
        </p:spPr>
        <p:txBody>
          <a:bodyPr>
            <a:normAutofit fontScale="92500" lnSpcReduction="10000"/>
          </a:bodyPr>
          <a:lstStyle/>
          <a:p>
            <a:pPr marL="0" indent="0">
              <a:buNone/>
            </a:pPr>
            <a:r>
              <a:rPr lang="en-US" sz="2400" dirty="0">
                <a:latin typeface="Consolas" panose="020B0609020204030204" pitchFamily="49" charset="0"/>
                <a:cs typeface="Consolas" panose="020B0609020204030204" pitchFamily="49" charset="0"/>
              </a:rPr>
              <a:t>Begin with every variable’s value unassigned.</a:t>
            </a:r>
          </a:p>
          <a:p>
            <a:pPr marL="0" indent="0">
              <a:buNone/>
            </a:pPr>
            <a:r>
              <a:rPr lang="en-US" sz="2400" dirty="0">
                <a:latin typeface="Consolas" panose="020B0609020204030204" pitchFamily="49" charset="0"/>
                <a:cs typeface="Consolas" panose="020B0609020204030204" pitchFamily="49" charset="0"/>
              </a:rPr>
              <a:t>To find a model which satisfies a CNF expression:</a:t>
            </a:r>
          </a:p>
          <a:p>
            <a:pPr marL="0" indent="0">
              <a:buNone/>
            </a:pPr>
            <a:r>
              <a:rPr lang="en-US" sz="2400" dirty="0">
                <a:latin typeface="Consolas" panose="020B0609020204030204" pitchFamily="49" charset="0"/>
                <a:cs typeface="Consolas" panose="020B0609020204030204" pitchFamily="49" charset="0"/>
              </a:rPr>
              <a:t>    If every clause is true, return true.</a:t>
            </a:r>
          </a:p>
          <a:p>
            <a:pPr marL="0" indent="0">
              <a:buNone/>
            </a:pPr>
            <a:r>
              <a:rPr lang="en-US" sz="2400" dirty="0">
                <a:latin typeface="Consolas" panose="020B0609020204030204" pitchFamily="49" charset="0"/>
                <a:cs typeface="Consolas" panose="020B0609020204030204" pitchFamily="49" charset="0"/>
              </a:rPr>
              <a:t>    If any clause is empty, return false.</a:t>
            </a:r>
          </a:p>
          <a:p>
            <a:pPr marL="0" indent="0">
              <a:buNone/>
            </a:pPr>
            <a:r>
              <a:rPr lang="en-US" sz="2400" dirty="0">
                <a:latin typeface="Consolas" panose="020B0609020204030204" pitchFamily="49" charset="0"/>
                <a:cs typeface="Consolas" panose="020B0609020204030204" pitchFamily="49" charset="0"/>
              </a:rPr>
              <a:t>    Choose an unassigned variable V.</a:t>
            </a:r>
          </a:p>
          <a:p>
            <a:pPr marL="0" indent="0">
              <a:buNone/>
            </a:pPr>
            <a:r>
              <a:rPr lang="en-US" sz="2400" dirty="0">
                <a:latin typeface="Consolas" panose="020B0609020204030204" pitchFamily="49" charset="0"/>
                <a:cs typeface="Consolas" panose="020B0609020204030204" pitchFamily="49" charset="0"/>
              </a:rPr>
              <a:t>    Set V=T. Try to find a model that satisfies.</a:t>
            </a:r>
          </a:p>
          <a:p>
            <a:pPr marL="0" indent="0">
              <a:buNone/>
            </a:pPr>
            <a:r>
              <a:rPr lang="en-US" sz="2400" dirty="0">
                <a:latin typeface="Consolas" panose="020B0609020204030204" pitchFamily="49" charset="0"/>
                <a:cs typeface="Consolas" panose="020B0609020204030204" pitchFamily="49" charset="0"/>
              </a:rPr>
              <a:t>    Set V=F. Try to find a model that satisfies.</a:t>
            </a:r>
          </a:p>
          <a:p>
            <a:pPr marL="0" indent="0">
              <a:buNone/>
            </a:pPr>
            <a:r>
              <a:rPr lang="en-US" sz="2400" dirty="0">
                <a:latin typeface="Consolas" panose="020B0609020204030204" pitchFamily="49" charset="0"/>
                <a:cs typeface="Consolas" panose="020B0609020204030204" pitchFamily="49" charset="0"/>
              </a:rPr>
              <a:t>    Return false.</a:t>
            </a:r>
          </a:p>
          <a:p>
            <a:endParaRPr lang="en-US" sz="2400" dirty="0"/>
          </a:p>
          <a:p>
            <a:endParaRPr lang="en-US" sz="2400" dirty="0">
              <a:latin typeface="Helvetica" pitchFamily="2" charset="0"/>
            </a:endParaRPr>
          </a:p>
          <a:p>
            <a:pPr lvl="1"/>
            <a:endParaRPr lang="en-US" sz="2200" dirty="0">
              <a:latin typeface="Helvetica" pitchFamily="2" charset="0"/>
            </a:endParaRPr>
          </a:p>
          <a:p>
            <a:pPr marL="0" indent="0">
              <a:buNone/>
            </a:pPr>
            <a:endParaRPr lang="en-US" sz="2200" dirty="0">
              <a:latin typeface="Helvetica" pitchFamily="2" charset="0"/>
            </a:endParaRPr>
          </a:p>
          <a:p>
            <a:pPr marL="0" indent="0">
              <a:buNone/>
            </a:pPr>
            <a:endParaRPr lang="en-US" sz="2400" dirty="0">
              <a:latin typeface="Helvetica" pitchFamily="2" charset="0"/>
            </a:endParaRPr>
          </a:p>
        </p:txBody>
      </p:sp>
      <p:sp>
        <p:nvSpPr>
          <p:cNvPr id="6" name="TextBox 5">
            <a:extLst>
              <a:ext uri="{FF2B5EF4-FFF2-40B4-BE49-F238E27FC236}">
                <a16:creationId xmlns:a16="http://schemas.microsoft.com/office/drawing/2014/main" id="{1CF5A90B-2DE8-344A-B6AB-100C80F97F62}"/>
              </a:ext>
            </a:extLst>
          </p:cNvPr>
          <p:cNvSpPr txBox="1"/>
          <p:nvPr/>
        </p:nvSpPr>
        <p:spPr>
          <a:xfrm>
            <a:off x="6415928" y="5896563"/>
            <a:ext cx="5414687" cy="461665"/>
          </a:xfrm>
          <a:prstGeom prst="rect">
            <a:avLst/>
          </a:prstGeom>
          <a:noFill/>
        </p:spPr>
        <p:txBody>
          <a:bodyPr wrap="none" rtlCol="0">
            <a:spAutoFit/>
          </a:bodyPr>
          <a:lstStyle/>
          <a:p>
            <a:r>
              <a:rPr lang="en-US" sz="2400" dirty="0">
                <a:latin typeface="Helvetica" pitchFamily="2" charset="0"/>
                <a:ea typeface="Linux Libertine" panose="02000503000000000000" pitchFamily="2" charset="0"/>
                <a:cs typeface="Linux Libertine" panose="02000503000000000000" pitchFamily="2" charset="0"/>
              </a:rPr>
              <a:t>Notice the similarity to the CSP solver!</a:t>
            </a:r>
          </a:p>
        </p:txBody>
      </p:sp>
    </p:spTree>
    <p:extLst>
      <p:ext uri="{BB962C8B-B14F-4D97-AF65-F5344CB8AC3E}">
        <p14:creationId xmlns:p14="http://schemas.microsoft.com/office/powerpoint/2010/main" val="1181438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Using SAT for Inference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10987087" cy="3849624"/>
          </a:xfrm>
        </p:spPr>
        <p:txBody>
          <a:bodyPr>
            <a:normAutofit/>
          </a:bodyPr>
          <a:lstStyle/>
          <a:p>
            <a:r>
              <a:rPr lang="en-US" sz="2400" dirty="0">
                <a:latin typeface="Helvetica" pitchFamily="2" charset="0"/>
              </a:rPr>
              <a:t>Let’s say that you are given two things:</a:t>
            </a:r>
          </a:p>
          <a:p>
            <a:pPr lvl="1"/>
            <a:r>
              <a:rPr lang="en-US" sz="2200" dirty="0">
                <a:latin typeface="Helvetica" pitchFamily="2" charset="0"/>
              </a:rPr>
              <a:t>(1) A knowledge base that we know is satisfiable.</a:t>
            </a:r>
          </a:p>
          <a:p>
            <a:pPr lvl="1"/>
            <a:r>
              <a:rPr lang="en-US" sz="2200" dirty="0">
                <a:latin typeface="Helvetica" pitchFamily="2" charset="0"/>
              </a:rPr>
              <a:t>(2) Some other fact, not in the knowledge base.</a:t>
            </a:r>
          </a:p>
          <a:p>
            <a:pPr lvl="1"/>
            <a:endParaRPr lang="en-US" sz="2200" dirty="0">
              <a:latin typeface="Helvetica" pitchFamily="2" charset="0"/>
            </a:endParaRPr>
          </a:p>
          <a:p>
            <a:r>
              <a:rPr lang="en-US" sz="2400" dirty="0">
                <a:latin typeface="Helvetica" pitchFamily="2" charset="0"/>
              </a:rPr>
              <a:t>How can we tell if that other fact is entailed by the knowledge base?</a:t>
            </a:r>
          </a:p>
          <a:p>
            <a:endParaRPr lang="en-US" sz="2400" dirty="0">
              <a:latin typeface="Helvetica" pitchFamily="2" charset="0"/>
            </a:endParaRPr>
          </a:p>
          <a:p>
            <a:r>
              <a:rPr lang="en-US" sz="2400" dirty="0">
                <a:latin typeface="Helvetica" pitchFamily="2" charset="0"/>
              </a:rPr>
              <a:t>Reminder: entailed means that that the fact would be true in every possible world.</a:t>
            </a:r>
          </a:p>
          <a:p>
            <a:pPr marL="0" indent="0">
              <a:buNone/>
            </a:pPr>
            <a:endParaRPr lang="en-US" sz="2400" dirty="0">
              <a:latin typeface="Helvetica" pitchFamily="2" charset="0"/>
            </a:endParaRPr>
          </a:p>
          <a:p>
            <a:endParaRPr lang="en-US" sz="2400" dirty="0"/>
          </a:p>
          <a:p>
            <a:endParaRPr lang="en-US" sz="2400" dirty="0">
              <a:latin typeface="Helvetica" pitchFamily="2" charset="0"/>
            </a:endParaRPr>
          </a:p>
          <a:p>
            <a:pPr lvl="1"/>
            <a:endParaRPr lang="en-US" sz="2200" dirty="0">
              <a:latin typeface="Helvetica" pitchFamily="2" charset="0"/>
            </a:endParaRPr>
          </a:p>
          <a:p>
            <a:pPr marL="0" indent="0">
              <a:buNone/>
            </a:pPr>
            <a:endParaRPr lang="en-US" sz="2200" dirty="0">
              <a:latin typeface="Helvetica" pitchFamily="2" charset="0"/>
            </a:endParaRPr>
          </a:p>
          <a:p>
            <a:pPr marL="0" indent="0">
              <a:buNone/>
            </a:pPr>
            <a:endParaRPr lang="en-US" sz="2400" dirty="0">
              <a:latin typeface="Helvetica" pitchFamily="2" charset="0"/>
            </a:endParaRPr>
          </a:p>
        </p:txBody>
      </p:sp>
    </p:spTree>
    <p:extLst>
      <p:ext uri="{BB962C8B-B14F-4D97-AF65-F5344CB8AC3E}">
        <p14:creationId xmlns:p14="http://schemas.microsoft.com/office/powerpoint/2010/main" val="28829659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Using SAT for Inference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10987087" cy="3849624"/>
          </a:xfrm>
        </p:spPr>
        <p:txBody>
          <a:bodyPr>
            <a:normAutofit/>
          </a:bodyPr>
          <a:lstStyle/>
          <a:p>
            <a:r>
              <a:rPr lang="en-US" sz="2400" b="1" dirty="0">
                <a:latin typeface="Helvetica" pitchFamily="2" charset="0"/>
              </a:rPr>
              <a:t>One approach</a:t>
            </a:r>
            <a:r>
              <a:rPr lang="en-US" sz="2400" dirty="0">
                <a:latin typeface="Helvetica" pitchFamily="2" charset="0"/>
              </a:rPr>
              <a:t>: Add the fact to the knowledge base and see if it is still satisfiable.</a:t>
            </a:r>
          </a:p>
          <a:p>
            <a:endParaRPr lang="en-US" sz="2400" dirty="0">
              <a:latin typeface="Helvetica" pitchFamily="2" charset="0"/>
            </a:endParaRPr>
          </a:p>
          <a:p>
            <a:r>
              <a:rPr lang="en-US" sz="2400" dirty="0">
                <a:latin typeface="Helvetica" pitchFamily="2" charset="0"/>
              </a:rPr>
              <a:t>Will this work?</a:t>
            </a:r>
          </a:p>
          <a:p>
            <a:pPr lvl="1"/>
            <a:r>
              <a:rPr lang="en-US" sz="2200" dirty="0">
                <a:latin typeface="Helvetica" pitchFamily="2" charset="0"/>
              </a:rPr>
              <a:t>No, sadly. </a:t>
            </a:r>
          </a:p>
          <a:p>
            <a:pPr lvl="1"/>
            <a:r>
              <a:rPr lang="en-US" sz="2200" dirty="0">
                <a:latin typeface="Helvetica" pitchFamily="2" charset="0"/>
              </a:rPr>
              <a:t>It *will* tell us if there exists *a* possible world in which the fact is true.</a:t>
            </a:r>
          </a:p>
          <a:p>
            <a:pPr lvl="1"/>
            <a:r>
              <a:rPr lang="en-US" sz="2200" dirty="0">
                <a:latin typeface="Helvetica" pitchFamily="2" charset="0"/>
              </a:rPr>
              <a:t>But it won’t tell us it is true in *all* possible worlds.</a:t>
            </a:r>
          </a:p>
          <a:p>
            <a:pPr lvl="2"/>
            <a:r>
              <a:rPr lang="en-US" sz="2100" dirty="0">
                <a:latin typeface="Helvetica" pitchFamily="2" charset="0"/>
              </a:rPr>
              <a:t>i.e., it won’t tell us if it is *actually* true.</a:t>
            </a:r>
          </a:p>
          <a:p>
            <a:pPr marL="0" indent="0">
              <a:buNone/>
            </a:pPr>
            <a:endParaRPr lang="en-US" sz="2400" dirty="0">
              <a:latin typeface="Helvetica" pitchFamily="2" charset="0"/>
            </a:endParaRPr>
          </a:p>
          <a:p>
            <a:endParaRPr lang="en-US" sz="2400" dirty="0"/>
          </a:p>
          <a:p>
            <a:endParaRPr lang="en-US" sz="2400" dirty="0">
              <a:latin typeface="Helvetica" pitchFamily="2" charset="0"/>
            </a:endParaRPr>
          </a:p>
          <a:p>
            <a:pPr lvl="1"/>
            <a:endParaRPr lang="en-US" sz="2200" dirty="0">
              <a:latin typeface="Helvetica" pitchFamily="2" charset="0"/>
            </a:endParaRPr>
          </a:p>
          <a:p>
            <a:pPr marL="0" indent="0">
              <a:buNone/>
            </a:pPr>
            <a:endParaRPr lang="en-US" sz="2200" dirty="0">
              <a:latin typeface="Helvetica" pitchFamily="2" charset="0"/>
            </a:endParaRPr>
          </a:p>
          <a:p>
            <a:pPr marL="0" indent="0">
              <a:buNone/>
            </a:pPr>
            <a:endParaRPr lang="en-US" sz="2400" dirty="0">
              <a:latin typeface="Helvetica" pitchFamily="2" charset="0"/>
            </a:endParaRPr>
          </a:p>
        </p:txBody>
      </p:sp>
    </p:spTree>
    <p:extLst>
      <p:ext uri="{BB962C8B-B14F-4D97-AF65-F5344CB8AC3E}">
        <p14:creationId xmlns:p14="http://schemas.microsoft.com/office/powerpoint/2010/main" val="1048937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dissolve">
                                      <p:cBhvr>
                                        <p:cTn id="15" dur="500"/>
                                        <p:tgtEl>
                                          <p:spTgt spid="3">
                                            <p:txEl>
                                              <p:pRg st="5" end="5"/>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dissolve">
                                      <p:cBhvr>
                                        <p:cTn id="1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Proof by Contradiction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10987087" cy="3849624"/>
              </a:xfrm>
            </p:spPr>
            <p:txBody>
              <a:bodyPr>
                <a:normAutofit lnSpcReduction="10000"/>
              </a:bodyPr>
              <a:lstStyle/>
              <a:p>
                <a:r>
                  <a:rPr lang="en-US" sz="2400" b="1" dirty="0">
                    <a:latin typeface="Helvetica" pitchFamily="2" charset="0"/>
                  </a:rPr>
                  <a:t>Another approach</a:t>
                </a:r>
                <a:r>
                  <a:rPr lang="en-US" sz="2400" dirty="0">
                    <a:latin typeface="Helvetica" pitchFamily="2" charset="0"/>
                  </a:rPr>
                  <a:t>: Given some proposition P that you want to prove true, assume</a:t>
                </a:r>
                <a14:m>
                  <m:oMath xmlns:m="http://schemas.openxmlformats.org/officeDocument/2006/math">
                    <m:r>
                      <a:rPr lang="en-US" sz="2400" b="0" i="0" smtClean="0">
                        <a:latin typeface="Cambria Math" panose="02040503050406030204" pitchFamily="18" charset="0"/>
                      </a:rPr>
                      <m:t> </m:t>
                    </m:r>
                    <m:r>
                      <a:rPr lang="en-US" sz="2400" i="1">
                        <a:latin typeface="Cambria Math" panose="02040503050406030204" pitchFamily="18" charset="0"/>
                      </a:rPr>
                      <m:t>¬</m:t>
                    </m:r>
                    <m:r>
                      <a:rPr lang="en-US" sz="2400" i="1">
                        <a:latin typeface="Cambria Math" panose="02040503050406030204" pitchFamily="18" charset="0"/>
                      </a:rPr>
                      <m:t>𝑃</m:t>
                    </m:r>
                  </m:oMath>
                </a14:m>
                <a:r>
                  <a:rPr lang="en-US" sz="2400" dirty="0">
                    <a:latin typeface="Helvetica" pitchFamily="2" charset="0"/>
                  </a:rPr>
                  <a:t> and show that this leads to an absurd conclusion.</a:t>
                </a:r>
              </a:p>
              <a:p>
                <a:endParaRPr lang="en-US" sz="2400" dirty="0">
                  <a:latin typeface="Helvetica" pitchFamily="2" charset="0"/>
                </a:endParaRPr>
              </a:p>
              <a:p>
                <a:r>
                  <a:rPr lang="en-US" sz="2400" dirty="0">
                    <a:latin typeface="Helvetica" pitchFamily="2" charset="0"/>
                  </a:rPr>
                  <a:t>In other words, prove P by showing that </a:t>
                </a:r>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𝑃</m:t>
                    </m:r>
                  </m:oMath>
                </a14:m>
                <a:r>
                  <a:rPr lang="en-US" sz="2400" dirty="0">
                    <a:latin typeface="Helvetica" pitchFamily="2" charset="0"/>
                  </a:rPr>
                  <a:t> is impossible.</a:t>
                </a:r>
              </a:p>
              <a:p>
                <a:endParaRPr lang="en-US" sz="2400" dirty="0">
                  <a:latin typeface="Helvetica" pitchFamily="2" charset="0"/>
                </a:endParaRPr>
              </a:p>
              <a:p>
                <a:r>
                  <a:rPr lang="en-US" sz="2400" dirty="0">
                    <a:latin typeface="Helvetica" pitchFamily="2" charset="0"/>
                  </a:rPr>
                  <a:t>In other-other words: add </a:t>
                </a:r>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𝑃</m:t>
                    </m:r>
                  </m:oMath>
                </a14:m>
                <a:r>
                  <a:rPr lang="en-US" sz="2400" dirty="0"/>
                  <a:t> </a:t>
                </a:r>
                <a:r>
                  <a:rPr lang="en-US" sz="2400" dirty="0">
                    <a:latin typeface="Helvetica" pitchFamily="2" charset="0"/>
                  </a:rPr>
                  <a:t>to the knowledge base and show that it becomes unsatisfiable.</a:t>
                </a:r>
              </a:p>
              <a:p>
                <a:pPr lvl="1"/>
                <a:r>
                  <a:rPr lang="en-US" sz="1900" dirty="0">
                    <a:latin typeface="Helvetica" pitchFamily="2" charset="0"/>
                  </a:rPr>
                  <a:t>That there is *no* possible world where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𝑃</m:t>
                    </m:r>
                  </m:oMath>
                </a14:m>
                <a:r>
                  <a:rPr lang="en-US" sz="2000" dirty="0"/>
                  <a:t> </a:t>
                </a:r>
                <a:r>
                  <a:rPr lang="en-US" sz="2000" dirty="0">
                    <a:latin typeface="Helvetica" pitchFamily="2" charset="0"/>
                  </a:rPr>
                  <a:t>is the case!</a:t>
                </a:r>
                <a:endParaRPr lang="en-US" sz="1900" dirty="0">
                  <a:latin typeface="Helvetica" pitchFamily="2" charset="0"/>
                </a:endParaRPr>
              </a:p>
              <a:p>
                <a:pPr marL="0" indent="0">
                  <a:buNone/>
                </a:pPr>
                <a:endParaRPr lang="en-US" sz="2400" dirty="0">
                  <a:latin typeface="Helvetica" pitchFamily="2" charset="0"/>
                </a:endParaRPr>
              </a:p>
              <a:p>
                <a:endParaRPr lang="en-US" sz="2400" dirty="0"/>
              </a:p>
              <a:p>
                <a:endParaRPr lang="en-US" sz="2400" dirty="0">
                  <a:latin typeface="Helvetica" pitchFamily="2" charset="0"/>
                </a:endParaRPr>
              </a:p>
              <a:p>
                <a:pPr lvl="1"/>
                <a:endParaRPr lang="en-US" sz="2200" dirty="0">
                  <a:latin typeface="Helvetica" pitchFamily="2" charset="0"/>
                </a:endParaRPr>
              </a:p>
              <a:p>
                <a:pPr marL="0" indent="0">
                  <a:buNone/>
                </a:pPr>
                <a:endParaRPr lang="en-US" sz="2200" dirty="0">
                  <a:latin typeface="Helvetica" pitchFamily="2" charset="0"/>
                </a:endParaRP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2" y="2145983"/>
                <a:ext cx="10987087" cy="3849624"/>
              </a:xfrm>
              <a:blipFill>
                <a:blip r:embed="rId3"/>
                <a:stretch>
                  <a:fillRect l="-808" t="-328" r="-1039"/>
                </a:stretch>
              </a:blipFill>
            </p:spPr>
            <p:txBody>
              <a:bodyPr/>
              <a:lstStyle/>
              <a:p>
                <a:r>
                  <a:rPr lang="en-US">
                    <a:noFill/>
                  </a:rPr>
                  <a:t> </a:t>
                </a:r>
              </a:p>
            </p:txBody>
          </p:sp>
        </mc:Fallback>
      </mc:AlternateContent>
    </p:spTree>
    <p:extLst>
      <p:ext uri="{BB962C8B-B14F-4D97-AF65-F5344CB8AC3E}">
        <p14:creationId xmlns:p14="http://schemas.microsoft.com/office/powerpoint/2010/main" val="244167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dissolve">
                                      <p:cBhvr>
                                        <p:cTn id="1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Wumpus SAT – Proof by Contradiction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10987087" cy="3849624"/>
              </a:xfrm>
            </p:spPr>
            <p:txBody>
              <a:bodyPr>
                <a:normAutofit/>
              </a:bodyPr>
              <a:lstStyle/>
              <a:p>
                <a:pPr marL="0" indent="0">
                  <a:buNone/>
                </a:pPr>
                <a:r>
                  <a:rPr lang="en-US" sz="2400" b="1" dirty="0">
                    <a:latin typeface="Helvetica" pitchFamily="2" charset="0"/>
                  </a:rPr>
                  <a:t>Knowledge Base:</a:t>
                </a:r>
              </a:p>
              <a:p>
                <a14:m>
                  <m:oMath xmlns:m="http://schemas.openxmlformats.org/officeDocument/2006/math">
                    <m:r>
                      <a:rPr lang="en-US" sz="2400" i="1">
                        <a:latin typeface="Cambria Math" panose="02040503050406030204" pitchFamily="18" charset="0"/>
                      </a:rPr>
                      <m:t>𝐵𝐴</m:t>
                    </m:r>
                    <m:r>
                      <a:rPr lang="en-US" sz="2400" i="1">
                        <a:latin typeface="Cambria Math" panose="02040503050406030204" pitchFamily="18" charset="0"/>
                      </a:rPr>
                      <m:t>1</m:t>
                    </m:r>
                    <m:r>
                      <a:rPr lang="en-US" sz="2400" i="1">
                        <a:latin typeface="Cambria Math" panose="02040503050406030204" pitchFamily="18" charset="0"/>
                      </a:rPr>
                      <m:t>↔</m:t>
                    </m:r>
                    <m:r>
                      <a:rPr lang="en-US" sz="2400" i="1">
                        <a:latin typeface="Cambria Math" panose="02040503050406030204" pitchFamily="18" charset="0"/>
                      </a:rPr>
                      <m:t>𝑃𝐴</m:t>
                    </m:r>
                    <m:r>
                      <a:rPr lang="en-US" sz="2400" i="1">
                        <a:latin typeface="Cambria Math" panose="02040503050406030204" pitchFamily="18" charset="0"/>
                      </a:rPr>
                      <m:t>2∨</m:t>
                    </m:r>
                    <m:r>
                      <a:rPr lang="en-US" sz="2400" i="1">
                        <a:latin typeface="Cambria Math" panose="02040503050406030204" pitchFamily="18" charset="0"/>
                      </a:rPr>
                      <m:t>𝑃𝐵</m:t>
                    </m:r>
                    <m:r>
                      <a:rPr lang="en-US" sz="2400" i="1">
                        <a:latin typeface="Cambria Math" panose="02040503050406030204" pitchFamily="18" charset="0"/>
                      </a:rPr>
                      <m:t>1</m:t>
                    </m:r>
                  </m:oMath>
                </a14:m>
                <a:endParaRPr lang="en-US" sz="2400" dirty="0">
                  <a:latin typeface="Helvetica" pitchFamily="2" charset="0"/>
                </a:endParaRPr>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𝐵𝐴</m:t>
                    </m:r>
                    <m:r>
                      <a:rPr lang="en-US" sz="2400" i="1">
                        <a:latin typeface="Cambria Math" panose="02040503050406030204" pitchFamily="18" charset="0"/>
                      </a:rPr>
                      <m:t>1</m:t>
                    </m:r>
                  </m:oMath>
                </a14:m>
                <a:endParaRPr lang="en-US" sz="900" dirty="0">
                  <a:latin typeface="Helvetica" pitchFamily="2" charset="0"/>
                </a:endParaRPr>
              </a:p>
              <a:p>
                <a:pPr marL="0" indent="0">
                  <a:buNone/>
                </a:pPr>
                <a:r>
                  <a:rPr lang="en-US" sz="2400" b="1" dirty="0">
                    <a:latin typeface="Helvetica" pitchFamily="2" charset="0"/>
                  </a:rPr>
                  <a:t>Query: </a:t>
                </a:r>
                <a14:m>
                  <m:oMath xmlns:m="http://schemas.openxmlformats.org/officeDocument/2006/math">
                    <m:r>
                      <a:rPr lang="en-US" sz="2400" i="1">
                        <a:latin typeface="Cambria Math" panose="02040503050406030204" pitchFamily="18" charset="0"/>
                      </a:rPr>
                      <m:t>𝑃𝐴</m:t>
                    </m:r>
                    <m:r>
                      <a:rPr lang="en-US" sz="2400" i="1">
                        <a:latin typeface="Cambria Math" panose="02040503050406030204" pitchFamily="18" charset="0"/>
                      </a:rPr>
                      <m:t>2</m:t>
                    </m:r>
                  </m:oMath>
                </a14:m>
                <a:endParaRPr lang="en-US" sz="2400" dirty="0">
                  <a:latin typeface="Helvetica" pitchFamily="2" charset="0"/>
                </a:endParaRPr>
              </a:p>
              <a:p>
                <a:pPr marL="0" indent="0">
                  <a:buNone/>
                </a:pPr>
                <a:endParaRPr lang="en-US" sz="2400" dirty="0">
                  <a:latin typeface="Helvetica" pitchFamily="2" charset="0"/>
                </a:endParaRPr>
              </a:p>
              <a:p>
                <a:pPr marL="0" indent="0">
                  <a:buNone/>
                </a:pPr>
                <a:r>
                  <a:rPr lang="en-US" sz="2400" dirty="0">
                    <a:latin typeface="Helvetica" pitchFamily="2" charset="0"/>
                  </a:rPr>
                  <a:t>We want to see if the knowledge base entails our query via proof by contradiction. </a:t>
                </a:r>
              </a:p>
              <a:p>
                <a:pPr marL="0" indent="0">
                  <a:buNone/>
                </a:pPr>
                <a:endParaRPr lang="en-US" sz="2400" dirty="0">
                  <a:latin typeface="Helvetica" pitchFamily="2" charset="0"/>
                </a:endParaRPr>
              </a:p>
              <a:p>
                <a:endParaRPr lang="en-US" sz="2400" dirty="0"/>
              </a:p>
              <a:p>
                <a:endParaRPr lang="en-US" sz="2400" dirty="0">
                  <a:latin typeface="Helvetica" pitchFamily="2" charset="0"/>
                </a:endParaRPr>
              </a:p>
              <a:p>
                <a:pPr lvl="1"/>
                <a:endParaRPr lang="en-US" sz="2200" dirty="0">
                  <a:latin typeface="Helvetica" pitchFamily="2" charset="0"/>
                </a:endParaRPr>
              </a:p>
              <a:p>
                <a:pPr marL="0" indent="0">
                  <a:buNone/>
                </a:pPr>
                <a:endParaRPr lang="en-US" sz="2200" dirty="0">
                  <a:latin typeface="Helvetica" pitchFamily="2" charset="0"/>
                </a:endParaRP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2" y="2145983"/>
                <a:ext cx="10987087" cy="3849624"/>
              </a:xfrm>
              <a:blipFill>
                <a:blip r:embed="rId3"/>
                <a:stretch>
                  <a:fillRect l="-808"/>
                </a:stretch>
              </a:blipFill>
            </p:spPr>
            <p:txBody>
              <a:bodyPr/>
              <a:lstStyle/>
              <a:p>
                <a:r>
                  <a:rPr lang="en-US">
                    <a:noFill/>
                  </a:rPr>
                  <a:t> </a:t>
                </a:r>
              </a:p>
            </p:txBody>
          </p:sp>
        </mc:Fallback>
      </mc:AlternateContent>
    </p:spTree>
    <p:extLst>
      <p:ext uri="{BB962C8B-B14F-4D97-AF65-F5344CB8AC3E}">
        <p14:creationId xmlns:p14="http://schemas.microsoft.com/office/powerpoint/2010/main" val="1060103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Logic Review Recap  First Order Logic – Universal Quantifiers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103120"/>
                <a:ext cx="10058400" cy="3849624"/>
              </a:xfrm>
            </p:spPr>
            <p:txBody>
              <a:bodyPr>
                <a:normAutofit fontScale="92500" lnSpcReduction="10000"/>
              </a:bodyPr>
              <a:lstStyle/>
              <a:p>
                <a:r>
                  <a:rPr lang="en-US" sz="2400" dirty="0">
                    <a:latin typeface="Helvetica" pitchFamily="2" charset="0"/>
                  </a:rPr>
                  <a:t>The </a:t>
                </a:r>
                <a:r>
                  <a:rPr lang="en-US" sz="2400" b="1" dirty="0">
                    <a:latin typeface="Helvetica" pitchFamily="2" charset="0"/>
                  </a:rPr>
                  <a:t>Universal Quantifier (</a:t>
                </a:r>
                <a14:m>
                  <m:oMath xmlns:m="http://schemas.openxmlformats.org/officeDocument/2006/math">
                    <m:r>
                      <a:rPr lang="en-US" sz="2400" b="1" i="1">
                        <a:latin typeface="Cambria Math" panose="02040503050406030204" pitchFamily="18" charset="0"/>
                      </a:rPr>
                      <m:t>∀</m:t>
                    </m:r>
                  </m:oMath>
                </a14:m>
                <a:r>
                  <a:rPr lang="en-US" sz="2400" b="1" dirty="0">
                    <a:latin typeface="Helvetica" pitchFamily="2" charset="0"/>
                  </a:rPr>
                  <a:t>)</a:t>
                </a:r>
                <a:r>
                  <a:rPr lang="en-US" sz="2400" dirty="0">
                    <a:latin typeface="Helvetica" pitchFamily="2" charset="0"/>
                  </a:rPr>
                  <a:t> means ”for all”</a:t>
                </a:r>
              </a:p>
              <a:p>
                <a:r>
                  <a:rPr lang="en-US" sz="2400" dirty="0">
                    <a:latin typeface="Helvetica" pitchFamily="2" charset="0"/>
                  </a:rPr>
                  <a:t>Will use variable terms, e.g.,</a:t>
                </a:r>
              </a:p>
              <a:p>
                <a:endParaRPr lang="en-US" sz="2400" dirty="0">
                  <a:latin typeface="Helvetica" pitchFamily="2" charset="0"/>
                </a:endParaRPr>
              </a:p>
              <a:p>
                <a:pPr marL="0" indent="0">
                  <a:buNone/>
                </a:pPr>
                <a14:m>
                  <m:oMath xmlns:m="http://schemas.openxmlformats.org/officeDocument/2006/math">
                    <m:r>
                      <a:rPr lang="en-US" sz="2400" i="1">
                        <a:latin typeface="Cambria Math" panose="02040503050406030204" pitchFamily="18" charset="0"/>
                      </a:rPr>
                      <m:t>∀</m:t>
                    </m:r>
                  </m:oMath>
                </a14:m>
                <a:r>
                  <a:rPr lang="en-US" sz="2400" i="1" dirty="0">
                    <a:latin typeface="Helvetica" pitchFamily="2" charset="0"/>
                  </a:rPr>
                  <a:t>x King(x) → Person(x)</a:t>
                </a:r>
              </a:p>
              <a:p>
                <a:pPr marL="0" indent="0">
                  <a:buNone/>
                </a:pPr>
                <a:r>
                  <a:rPr lang="en-US" sz="2400" dirty="0">
                    <a:latin typeface="Helvetica" pitchFamily="2" charset="0"/>
                  </a:rPr>
                  <a:t>“For All Objects x, if x is a King, then x is a Person”</a:t>
                </a:r>
              </a:p>
              <a:p>
                <a:pPr marL="0" indent="0">
                  <a:buNone/>
                </a:pPr>
                <a14:m>
                  <m:oMath xmlns:m="http://schemas.openxmlformats.org/officeDocument/2006/math">
                    <m:r>
                      <a:rPr lang="en-US" sz="2400" i="1">
                        <a:latin typeface="Cambria Math" panose="02040503050406030204" pitchFamily="18" charset="0"/>
                      </a:rPr>
                      <m:t>∀</m:t>
                    </m:r>
                  </m:oMath>
                </a14:m>
                <a:r>
                  <a:rPr lang="en-US" sz="2400" i="1" dirty="0">
                    <a:latin typeface="Helvetica" pitchFamily="2" charset="0"/>
                  </a:rPr>
                  <a:t>x Animal(x) → Loves(John, x)</a:t>
                </a:r>
              </a:p>
              <a:p>
                <a:pPr marL="0" indent="0">
                  <a:buNone/>
                </a:pPr>
                <a:r>
                  <a:rPr lang="en-US" sz="2400" dirty="0">
                    <a:latin typeface="Helvetica" pitchFamily="2" charset="0"/>
                  </a:rPr>
                  <a:t>“For All x, if x is an animal, then John loves x”</a:t>
                </a:r>
              </a:p>
              <a:p>
                <a:pPr marL="0" indent="0">
                  <a:buNone/>
                </a:pPr>
                <a:r>
                  <a:rPr lang="en-US" sz="2400" dirty="0">
                    <a:latin typeface="Helvetica" pitchFamily="2" charset="0"/>
                  </a:rPr>
                  <a:t>	i.e., “John loves all animals”</a:t>
                </a: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2103120"/>
                <a:ext cx="10058400" cy="3849624"/>
              </a:xfrm>
              <a:blipFill>
                <a:blip r:embed="rId3"/>
                <a:stretch>
                  <a:fillRect l="-884" t="-329" b="-2303"/>
                </a:stretch>
              </a:blipFill>
            </p:spPr>
            <p:txBody>
              <a:bodyPr/>
              <a:lstStyle/>
              <a:p>
                <a:r>
                  <a:rPr lang="en-US">
                    <a:noFill/>
                  </a:rPr>
                  <a:t> </a:t>
                </a:r>
              </a:p>
            </p:txBody>
          </p:sp>
        </mc:Fallback>
      </mc:AlternateContent>
    </p:spTree>
    <p:extLst>
      <p:ext uri="{BB962C8B-B14F-4D97-AF65-F5344CB8AC3E}">
        <p14:creationId xmlns:p14="http://schemas.microsoft.com/office/powerpoint/2010/main" val="5914996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Wumpus SAT -- Proof by Contradiction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10987087" cy="3849624"/>
              </a:xfrm>
            </p:spPr>
            <p:txBody>
              <a:bodyPr>
                <a:normAutofit/>
              </a:bodyPr>
              <a:lstStyle/>
              <a:p>
                <a:pPr marL="0" indent="0">
                  <a:buNone/>
                </a:pPr>
                <a:r>
                  <a:rPr lang="en-US" sz="2400" b="1" dirty="0">
                    <a:latin typeface="Helvetica" pitchFamily="2" charset="0"/>
                  </a:rPr>
                  <a:t>Knowledge Base:</a:t>
                </a:r>
              </a:p>
              <a:p>
                <a14:m>
                  <m:oMath xmlns:m="http://schemas.openxmlformats.org/officeDocument/2006/math">
                    <m:r>
                      <a:rPr lang="en-US" sz="2400" i="1">
                        <a:latin typeface="Cambria Math" panose="02040503050406030204" pitchFamily="18" charset="0"/>
                      </a:rPr>
                      <m:t>𝐵𝐴</m:t>
                    </m:r>
                    <m:r>
                      <a:rPr lang="en-US" sz="2400" i="1">
                        <a:latin typeface="Cambria Math" panose="02040503050406030204" pitchFamily="18" charset="0"/>
                      </a:rPr>
                      <m:t>1</m:t>
                    </m:r>
                    <m:r>
                      <a:rPr lang="en-US" sz="2400" i="1">
                        <a:latin typeface="Cambria Math" panose="02040503050406030204" pitchFamily="18" charset="0"/>
                      </a:rPr>
                      <m:t>↔</m:t>
                    </m:r>
                    <m:r>
                      <a:rPr lang="en-US" sz="2400" i="1">
                        <a:latin typeface="Cambria Math" panose="02040503050406030204" pitchFamily="18" charset="0"/>
                      </a:rPr>
                      <m:t>𝑃𝐴</m:t>
                    </m:r>
                    <m:r>
                      <a:rPr lang="en-US" sz="2400" i="1">
                        <a:latin typeface="Cambria Math" panose="02040503050406030204" pitchFamily="18" charset="0"/>
                      </a:rPr>
                      <m:t>2∨</m:t>
                    </m:r>
                    <m:r>
                      <a:rPr lang="en-US" sz="2400" i="1">
                        <a:latin typeface="Cambria Math" panose="02040503050406030204" pitchFamily="18" charset="0"/>
                      </a:rPr>
                      <m:t>𝑃𝐵</m:t>
                    </m:r>
                    <m:r>
                      <a:rPr lang="en-US" sz="2400" i="1">
                        <a:latin typeface="Cambria Math" panose="02040503050406030204" pitchFamily="18" charset="0"/>
                      </a:rPr>
                      <m:t>1</m:t>
                    </m:r>
                  </m:oMath>
                </a14:m>
                <a:endParaRPr lang="en-US" sz="2400" dirty="0">
                  <a:latin typeface="Helvetica" pitchFamily="2" charset="0"/>
                </a:endParaRPr>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𝐵𝐴</m:t>
                    </m:r>
                    <m:r>
                      <a:rPr lang="en-US" sz="2400" i="1">
                        <a:latin typeface="Cambria Math" panose="02040503050406030204" pitchFamily="18" charset="0"/>
                      </a:rPr>
                      <m:t>1</m:t>
                    </m:r>
                  </m:oMath>
                </a14:m>
                <a:endParaRPr lang="en-US" sz="900" dirty="0">
                  <a:latin typeface="Helvetica" pitchFamily="2" charset="0"/>
                </a:endParaRPr>
              </a:p>
              <a:p>
                <a:pPr marL="0" indent="0">
                  <a:buNone/>
                </a:pPr>
                <a:r>
                  <a:rPr lang="en-US" sz="2400" b="1" dirty="0">
                    <a:latin typeface="Helvetica" pitchFamily="2" charset="0"/>
                  </a:rPr>
                  <a:t>Query: </a:t>
                </a:r>
                <a14:m>
                  <m:oMath xmlns:m="http://schemas.openxmlformats.org/officeDocument/2006/math">
                    <m:r>
                      <a:rPr lang="en-US" sz="2400" i="1">
                        <a:latin typeface="Cambria Math" panose="02040503050406030204" pitchFamily="18" charset="0"/>
                      </a:rPr>
                      <m:t>𝑃𝐴</m:t>
                    </m:r>
                    <m:r>
                      <a:rPr lang="en-US" sz="2400" i="1">
                        <a:latin typeface="Cambria Math" panose="02040503050406030204" pitchFamily="18" charset="0"/>
                      </a:rPr>
                      <m:t>2</m:t>
                    </m:r>
                  </m:oMath>
                </a14:m>
                <a:endParaRPr lang="en-US" sz="2400" dirty="0">
                  <a:latin typeface="Helvetica" pitchFamily="2" charset="0"/>
                </a:endParaRPr>
              </a:p>
              <a:p>
                <a:pPr marL="0" indent="0">
                  <a:buNone/>
                </a:pPr>
                <a:endParaRPr lang="en-US" sz="2400" dirty="0">
                  <a:latin typeface="Helvetica" pitchFamily="2" charset="0"/>
                </a:endParaRPr>
              </a:p>
              <a:p>
                <a:pPr marL="0" indent="0">
                  <a:buNone/>
                </a:pPr>
                <a:r>
                  <a:rPr lang="en-US" sz="2400" dirty="0">
                    <a:latin typeface="Helvetica" pitchFamily="2" charset="0"/>
                  </a:rPr>
                  <a:t>First step: negate the query and add it to the knowledge base!</a:t>
                </a:r>
              </a:p>
              <a:p>
                <a:pPr marL="0" indent="0">
                  <a:buNone/>
                </a:pPr>
                <a:endParaRPr lang="en-US" sz="2400" dirty="0">
                  <a:latin typeface="Helvetica" pitchFamily="2" charset="0"/>
                </a:endParaRPr>
              </a:p>
              <a:p>
                <a:endParaRPr lang="en-US" sz="2400" dirty="0"/>
              </a:p>
              <a:p>
                <a:endParaRPr lang="en-US" sz="2400" dirty="0">
                  <a:latin typeface="Helvetica" pitchFamily="2" charset="0"/>
                </a:endParaRPr>
              </a:p>
              <a:p>
                <a:pPr lvl="1"/>
                <a:endParaRPr lang="en-US" sz="2200" dirty="0">
                  <a:latin typeface="Helvetica" pitchFamily="2" charset="0"/>
                </a:endParaRPr>
              </a:p>
              <a:p>
                <a:pPr marL="0" indent="0">
                  <a:buNone/>
                </a:pPr>
                <a:endParaRPr lang="en-US" sz="2200" dirty="0">
                  <a:latin typeface="Helvetica" pitchFamily="2" charset="0"/>
                </a:endParaRP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2" y="2145983"/>
                <a:ext cx="10987087" cy="3849624"/>
              </a:xfrm>
              <a:blipFill>
                <a:blip r:embed="rId3"/>
                <a:stretch>
                  <a:fillRect l="-808"/>
                </a:stretch>
              </a:blipFill>
            </p:spPr>
            <p:txBody>
              <a:bodyPr/>
              <a:lstStyle/>
              <a:p>
                <a:r>
                  <a:rPr lang="en-US">
                    <a:noFill/>
                  </a:rPr>
                  <a:t> </a:t>
                </a:r>
              </a:p>
            </p:txBody>
          </p:sp>
        </mc:Fallback>
      </mc:AlternateContent>
    </p:spTree>
    <p:extLst>
      <p:ext uri="{BB962C8B-B14F-4D97-AF65-F5344CB8AC3E}">
        <p14:creationId xmlns:p14="http://schemas.microsoft.com/office/powerpoint/2010/main" val="5614022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Wumpus SAT -- Proof by Contradiction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10987087" cy="3849624"/>
              </a:xfrm>
            </p:spPr>
            <p:txBody>
              <a:bodyPr>
                <a:normAutofit/>
              </a:bodyPr>
              <a:lstStyle/>
              <a:p>
                <a:pPr marL="0" indent="0">
                  <a:buNone/>
                </a:pPr>
                <a:r>
                  <a:rPr lang="en-US" sz="2400" b="1" dirty="0">
                    <a:latin typeface="Helvetica" pitchFamily="2" charset="0"/>
                  </a:rPr>
                  <a:t>Knowledge Base:</a:t>
                </a:r>
              </a:p>
              <a:p>
                <a14:m>
                  <m:oMath xmlns:m="http://schemas.openxmlformats.org/officeDocument/2006/math">
                    <m:r>
                      <a:rPr lang="en-US" sz="2400" i="1">
                        <a:latin typeface="Cambria Math" panose="02040503050406030204" pitchFamily="18" charset="0"/>
                      </a:rPr>
                      <m:t>𝐵𝐴</m:t>
                    </m:r>
                    <m:r>
                      <a:rPr lang="en-US" sz="2400" i="1">
                        <a:latin typeface="Cambria Math" panose="02040503050406030204" pitchFamily="18" charset="0"/>
                      </a:rPr>
                      <m:t>1</m:t>
                    </m:r>
                    <m:r>
                      <a:rPr lang="en-US" sz="2400" i="1">
                        <a:latin typeface="Cambria Math" panose="02040503050406030204" pitchFamily="18" charset="0"/>
                      </a:rPr>
                      <m:t>↔</m:t>
                    </m:r>
                    <m:r>
                      <a:rPr lang="en-US" sz="2400" i="1">
                        <a:latin typeface="Cambria Math" panose="02040503050406030204" pitchFamily="18" charset="0"/>
                      </a:rPr>
                      <m:t>𝑃𝐴</m:t>
                    </m:r>
                    <m:r>
                      <a:rPr lang="en-US" sz="2400" i="1">
                        <a:latin typeface="Cambria Math" panose="02040503050406030204" pitchFamily="18" charset="0"/>
                      </a:rPr>
                      <m:t>2∨</m:t>
                    </m:r>
                    <m:r>
                      <a:rPr lang="en-US" sz="2400" i="1">
                        <a:latin typeface="Cambria Math" panose="02040503050406030204" pitchFamily="18" charset="0"/>
                      </a:rPr>
                      <m:t>𝑃𝐵</m:t>
                    </m:r>
                    <m:r>
                      <a:rPr lang="en-US" sz="2400" i="1">
                        <a:latin typeface="Cambria Math" panose="02040503050406030204" pitchFamily="18" charset="0"/>
                      </a:rPr>
                      <m:t>1</m:t>
                    </m:r>
                  </m:oMath>
                </a14:m>
                <a:endParaRPr lang="en-US" sz="2400" dirty="0">
                  <a:latin typeface="Helvetica" pitchFamily="2" charset="0"/>
                </a:endParaRPr>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𝐵𝐴</m:t>
                    </m:r>
                    <m:r>
                      <a:rPr lang="en-US" sz="2400" i="1">
                        <a:latin typeface="Cambria Math" panose="02040503050406030204" pitchFamily="18" charset="0"/>
                      </a:rPr>
                      <m:t>1</m:t>
                    </m:r>
                  </m:oMath>
                </a14:m>
                <a:endParaRPr lang="en-US" sz="900" dirty="0">
                  <a:latin typeface="Helvetica" pitchFamily="2" charset="0"/>
                </a:endParaRPr>
              </a:p>
              <a:p>
                <a14:m>
                  <m:oMath xmlns:m="http://schemas.openxmlformats.org/officeDocument/2006/math">
                    <m:r>
                      <a:rPr lang="en-US" sz="2400" b="1" i="1">
                        <a:latin typeface="Cambria Math" panose="02040503050406030204" pitchFamily="18" charset="0"/>
                      </a:rPr>
                      <m:t>¬</m:t>
                    </m:r>
                    <m:r>
                      <a:rPr lang="en-US" sz="2400" i="1">
                        <a:latin typeface="Cambria Math" panose="02040503050406030204" pitchFamily="18" charset="0"/>
                      </a:rPr>
                      <m:t>𝑃𝐴</m:t>
                    </m:r>
                    <m:r>
                      <a:rPr lang="en-US" sz="2400" i="1">
                        <a:latin typeface="Cambria Math" panose="02040503050406030204" pitchFamily="18" charset="0"/>
                      </a:rPr>
                      <m:t>2</m:t>
                    </m:r>
                  </m:oMath>
                </a14:m>
                <a:endParaRPr lang="en-US" sz="2400" dirty="0"/>
              </a:p>
              <a:p>
                <a:pPr marL="0" indent="0">
                  <a:buNone/>
                </a:pPr>
                <a:endParaRPr lang="en-US" sz="2400" dirty="0">
                  <a:latin typeface="Helvetica" pitchFamily="2" charset="0"/>
                </a:endParaRPr>
              </a:p>
              <a:p>
                <a:pPr marL="0" indent="0">
                  <a:buNone/>
                </a:pPr>
                <a:r>
                  <a:rPr lang="en-US" sz="2400" dirty="0">
                    <a:latin typeface="Helvetica" pitchFamily="2" charset="0"/>
                  </a:rPr>
                  <a:t>First step: negate the query and add it to the knowledge base!</a:t>
                </a:r>
              </a:p>
              <a:p>
                <a:pPr marL="0" indent="0">
                  <a:buNone/>
                </a:pPr>
                <a:endParaRPr lang="en-US" sz="2400" dirty="0">
                  <a:latin typeface="Helvetica" pitchFamily="2" charset="0"/>
                </a:endParaRPr>
              </a:p>
              <a:p>
                <a:endParaRPr lang="en-US" sz="2400" dirty="0"/>
              </a:p>
              <a:p>
                <a:endParaRPr lang="en-US" sz="2400" dirty="0">
                  <a:latin typeface="Helvetica" pitchFamily="2" charset="0"/>
                </a:endParaRPr>
              </a:p>
              <a:p>
                <a:pPr lvl="1"/>
                <a:endParaRPr lang="en-US" sz="2200" dirty="0">
                  <a:latin typeface="Helvetica" pitchFamily="2" charset="0"/>
                </a:endParaRPr>
              </a:p>
              <a:p>
                <a:pPr marL="0" indent="0">
                  <a:buNone/>
                </a:pPr>
                <a:endParaRPr lang="en-US" sz="2200" dirty="0">
                  <a:latin typeface="Helvetica" pitchFamily="2" charset="0"/>
                </a:endParaRP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2" y="2145983"/>
                <a:ext cx="10987087" cy="3849624"/>
              </a:xfrm>
              <a:blipFill>
                <a:blip r:embed="rId3"/>
                <a:stretch>
                  <a:fillRect l="-808"/>
                </a:stretch>
              </a:blipFill>
            </p:spPr>
            <p:txBody>
              <a:bodyPr/>
              <a:lstStyle/>
              <a:p>
                <a:r>
                  <a:rPr lang="en-US">
                    <a:noFill/>
                  </a:rPr>
                  <a:t> </a:t>
                </a:r>
              </a:p>
            </p:txBody>
          </p:sp>
        </mc:Fallback>
      </mc:AlternateContent>
    </p:spTree>
    <p:extLst>
      <p:ext uri="{BB962C8B-B14F-4D97-AF65-F5344CB8AC3E}">
        <p14:creationId xmlns:p14="http://schemas.microsoft.com/office/powerpoint/2010/main" val="29381640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Wumpus SAT -- Proof by Contradiction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10987087" cy="3849624"/>
              </a:xfrm>
            </p:spPr>
            <p:txBody>
              <a:bodyPr>
                <a:normAutofit/>
              </a:bodyPr>
              <a:lstStyle/>
              <a:p>
                <a:pPr marL="0" indent="0">
                  <a:buNone/>
                </a:pPr>
                <a:r>
                  <a:rPr lang="en-US" sz="2400" b="1" dirty="0">
                    <a:latin typeface="Helvetica" pitchFamily="2" charset="0"/>
                  </a:rPr>
                  <a:t>Knowledge Base:</a:t>
                </a:r>
              </a:p>
              <a:p>
                <a14:m>
                  <m:oMath xmlns:m="http://schemas.openxmlformats.org/officeDocument/2006/math">
                    <m:r>
                      <a:rPr lang="en-US" sz="2400" i="1">
                        <a:latin typeface="Cambria Math" panose="02040503050406030204" pitchFamily="18" charset="0"/>
                      </a:rPr>
                      <m:t>𝐵𝐴</m:t>
                    </m:r>
                    <m:r>
                      <a:rPr lang="en-US" sz="2400" i="1">
                        <a:latin typeface="Cambria Math" panose="02040503050406030204" pitchFamily="18" charset="0"/>
                      </a:rPr>
                      <m:t>1</m:t>
                    </m:r>
                    <m:r>
                      <a:rPr lang="en-US" sz="2400" i="1">
                        <a:latin typeface="Cambria Math" panose="02040503050406030204" pitchFamily="18" charset="0"/>
                      </a:rPr>
                      <m:t>↔</m:t>
                    </m:r>
                    <m:r>
                      <a:rPr lang="en-US" sz="2400" i="1">
                        <a:latin typeface="Cambria Math" panose="02040503050406030204" pitchFamily="18" charset="0"/>
                      </a:rPr>
                      <m:t>𝑃𝐴</m:t>
                    </m:r>
                    <m:r>
                      <a:rPr lang="en-US" sz="2400" i="1">
                        <a:latin typeface="Cambria Math" panose="02040503050406030204" pitchFamily="18" charset="0"/>
                      </a:rPr>
                      <m:t>2∨</m:t>
                    </m:r>
                    <m:r>
                      <a:rPr lang="en-US" sz="2400" i="1">
                        <a:latin typeface="Cambria Math" panose="02040503050406030204" pitchFamily="18" charset="0"/>
                      </a:rPr>
                      <m:t>𝑃𝐵</m:t>
                    </m:r>
                    <m:r>
                      <a:rPr lang="en-US" sz="2400" i="1">
                        <a:latin typeface="Cambria Math" panose="02040503050406030204" pitchFamily="18" charset="0"/>
                      </a:rPr>
                      <m:t>1</m:t>
                    </m:r>
                  </m:oMath>
                </a14:m>
                <a:endParaRPr lang="en-US" sz="2400" dirty="0">
                  <a:latin typeface="Helvetica" pitchFamily="2" charset="0"/>
                </a:endParaRPr>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𝐵𝐴</m:t>
                    </m:r>
                    <m:r>
                      <a:rPr lang="en-US" sz="2400" i="1">
                        <a:latin typeface="Cambria Math" panose="02040503050406030204" pitchFamily="18" charset="0"/>
                      </a:rPr>
                      <m:t>1</m:t>
                    </m:r>
                  </m:oMath>
                </a14:m>
                <a:endParaRPr lang="en-US" sz="900" dirty="0">
                  <a:latin typeface="Helvetica" pitchFamily="2" charset="0"/>
                </a:endParaRPr>
              </a:p>
              <a:p>
                <a14:m>
                  <m:oMath xmlns:m="http://schemas.openxmlformats.org/officeDocument/2006/math">
                    <m:r>
                      <a:rPr lang="en-US" sz="2400" b="1" i="1">
                        <a:latin typeface="Cambria Math" panose="02040503050406030204" pitchFamily="18" charset="0"/>
                      </a:rPr>
                      <m:t>¬</m:t>
                    </m:r>
                    <m:r>
                      <a:rPr lang="en-US" sz="2400" i="1">
                        <a:latin typeface="Cambria Math" panose="02040503050406030204" pitchFamily="18" charset="0"/>
                      </a:rPr>
                      <m:t>𝑃𝐴</m:t>
                    </m:r>
                    <m:r>
                      <a:rPr lang="en-US" sz="2400" i="1">
                        <a:latin typeface="Cambria Math" panose="02040503050406030204" pitchFamily="18" charset="0"/>
                      </a:rPr>
                      <m:t>2</m:t>
                    </m:r>
                  </m:oMath>
                </a14:m>
                <a:endParaRPr lang="en-US" sz="2400" dirty="0"/>
              </a:p>
              <a:p>
                <a:pPr marL="0" indent="0">
                  <a:buNone/>
                </a:pPr>
                <a:endParaRPr lang="en-US" sz="2400" dirty="0">
                  <a:latin typeface="Helvetica" pitchFamily="2" charset="0"/>
                </a:endParaRPr>
              </a:p>
              <a:p>
                <a:pPr marL="0" indent="0">
                  <a:buNone/>
                </a:pPr>
                <a:r>
                  <a:rPr lang="en-US" sz="2400" dirty="0">
                    <a:latin typeface="Helvetica" pitchFamily="2" charset="0"/>
                  </a:rPr>
                  <a:t>We’ll then convert the knowledge base to CNF (get rid of that pesky bidirectional)…</a:t>
                </a:r>
              </a:p>
              <a:p>
                <a:pPr marL="0" indent="0">
                  <a:buNone/>
                </a:pPr>
                <a:endParaRPr lang="en-US" sz="2400" dirty="0">
                  <a:latin typeface="Helvetica" pitchFamily="2" charset="0"/>
                </a:endParaRPr>
              </a:p>
              <a:p>
                <a:endParaRPr lang="en-US" sz="2400" dirty="0"/>
              </a:p>
              <a:p>
                <a:endParaRPr lang="en-US" sz="2400" dirty="0">
                  <a:latin typeface="Helvetica" pitchFamily="2" charset="0"/>
                </a:endParaRPr>
              </a:p>
              <a:p>
                <a:pPr lvl="1"/>
                <a:endParaRPr lang="en-US" sz="2200" dirty="0">
                  <a:latin typeface="Helvetica" pitchFamily="2" charset="0"/>
                </a:endParaRPr>
              </a:p>
              <a:p>
                <a:pPr marL="0" indent="0">
                  <a:buNone/>
                </a:pPr>
                <a:endParaRPr lang="en-US" sz="2200" dirty="0">
                  <a:latin typeface="Helvetica" pitchFamily="2" charset="0"/>
                </a:endParaRP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2" y="2145983"/>
                <a:ext cx="10987087" cy="3849624"/>
              </a:xfrm>
              <a:blipFill>
                <a:blip r:embed="rId3"/>
                <a:stretch>
                  <a:fillRect l="-808"/>
                </a:stretch>
              </a:blipFill>
            </p:spPr>
            <p:txBody>
              <a:bodyPr/>
              <a:lstStyle/>
              <a:p>
                <a:r>
                  <a:rPr lang="en-US">
                    <a:noFill/>
                  </a:rPr>
                  <a:t> </a:t>
                </a:r>
              </a:p>
            </p:txBody>
          </p:sp>
        </mc:Fallback>
      </mc:AlternateContent>
    </p:spTree>
    <p:extLst>
      <p:ext uri="{BB962C8B-B14F-4D97-AF65-F5344CB8AC3E}">
        <p14:creationId xmlns:p14="http://schemas.microsoft.com/office/powerpoint/2010/main" val="20134466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Wumpus SAT -- Proof by Contradiction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10987087" cy="3849624"/>
              </a:xfrm>
            </p:spPr>
            <p:txBody>
              <a:bodyPr>
                <a:normAutofit/>
              </a:bodyPr>
              <a:lstStyle/>
              <a:p>
                <a:pPr marL="0" indent="0">
                  <a:buNone/>
                </a:pPr>
                <a:r>
                  <a:rPr lang="en-US" sz="2400" b="1" dirty="0">
                    <a:latin typeface="Helvetica" pitchFamily="2" charset="0"/>
                  </a:rPr>
                  <a:t>Knowledge Base:</a:t>
                </a:r>
              </a:p>
              <a:p>
                <a14:m>
                  <m:oMath xmlns:m="http://schemas.openxmlformats.org/officeDocument/2006/math">
                    <m:r>
                      <a:rPr lang="en-US" sz="2400" i="1">
                        <a:latin typeface="Cambria Math" panose="02040503050406030204" pitchFamily="18" charset="0"/>
                      </a:rPr>
                      <m:t>𝐵𝐴</m:t>
                    </m:r>
                    <m:r>
                      <a:rPr lang="en-US" sz="2400" i="1">
                        <a:latin typeface="Cambria Math" panose="02040503050406030204" pitchFamily="18" charset="0"/>
                      </a:rPr>
                      <m:t>1→</m:t>
                    </m:r>
                    <m:r>
                      <a:rPr lang="en-US" sz="2400" i="1">
                        <a:latin typeface="Cambria Math" panose="02040503050406030204" pitchFamily="18" charset="0"/>
                      </a:rPr>
                      <m:t>𝑃𝐴</m:t>
                    </m:r>
                    <m:r>
                      <a:rPr lang="en-US" sz="2400" i="1">
                        <a:latin typeface="Cambria Math" panose="02040503050406030204" pitchFamily="18" charset="0"/>
                      </a:rPr>
                      <m:t>2∨</m:t>
                    </m:r>
                    <m:r>
                      <a:rPr lang="en-US" sz="2400" i="1">
                        <a:latin typeface="Cambria Math" panose="02040503050406030204" pitchFamily="18" charset="0"/>
                      </a:rPr>
                      <m:t>𝑃𝐵</m:t>
                    </m:r>
                    <m:r>
                      <a:rPr lang="en-US" sz="2400" i="1">
                        <a:latin typeface="Cambria Math" panose="02040503050406030204" pitchFamily="18" charset="0"/>
                      </a:rPr>
                      <m:t>1</m:t>
                    </m:r>
                  </m:oMath>
                </a14:m>
                <a:endParaRPr lang="en-US" sz="2400" dirty="0"/>
              </a:p>
              <a:p>
                <a14:m>
                  <m:oMath xmlns:m="http://schemas.openxmlformats.org/officeDocument/2006/math">
                    <m:r>
                      <a:rPr lang="en-US" sz="2400" i="1">
                        <a:latin typeface="Cambria Math" panose="02040503050406030204" pitchFamily="18" charset="0"/>
                      </a:rPr>
                      <m:t>𝑃𝐴</m:t>
                    </m:r>
                    <m:r>
                      <a:rPr lang="en-US" sz="2400" i="1">
                        <a:latin typeface="Cambria Math" panose="02040503050406030204" pitchFamily="18" charset="0"/>
                      </a:rPr>
                      <m:t>2∧</m:t>
                    </m:r>
                    <m:r>
                      <a:rPr lang="en-US" sz="2400" i="1">
                        <a:latin typeface="Cambria Math" panose="02040503050406030204" pitchFamily="18" charset="0"/>
                      </a:rPr>
                      <m:t>𝑃𝐵</m:t>
                    </m:r>
                    <m:r>
                      <a:rPr lang="en-US" sz="2400" i="1">
                        <a:latin typeface="Cambria Math" panose="02040503050406030204" pitchFamily="18" charset="0"/>
                      </a:rPr>
                      <m:t>1→</m:t>
                    </m:r>
                    <m:r>
                      <a:rPr lang="en-US" sz="2400" i="1">
                        <a:latin typeface="Cambria Math" panose="02040503050406030204" pitchFamily="18" charset="0"/>
                      </a:rPr>
                      <m:t>𝐵𝐴</m:t>
                    </m:r>
                    <m:r>
                      <a:rPr lang="en-US" sz="2400" i="1">
                        <a:latin typeface="Cambria Math" panose="02040503050406030204" pitchFamily="18" charset="0"/>
                      </a:rPr>
                      <m:t>1</m:t>
                    </m:r>
                  </m:oMath>
                </a14:m>
                <a:endParaRPr lang="en-US" sz="2400" dirty="0"/>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𝐵𝐴</m:t>
                    </m:r>
                    <m:r>
                      <a:rPr lang="en-US" sz="2400" i="1">
                        <a:latin typeface="Cambria Math" panose="02040503050406030204" pitchFamily="18" charset="0"/>
                      </a:rPr>
                      <m:t>1</m:t>
                    </m:r>
                  </m:oMath>
                </a14:m>
                <a:endParaRPr lang="en-US" sz="2400" i="1" dirty="0">
                  <a:latin typeface="Cambria Math" panose="02040503050406030204" pitchFamily="18" charset="0"/>
                </a:endParaRPr>
              </a:p>
              <a:p>
                <a14:m>
                  <m:oMath xmlns:m="http://schemas.openxmlformats.org/officeDocument/2006/math">
                    <m:r>
                      <a:rPr lang="en-US" sz="2400" b="1" i="1">
                        <a:latin typeface="Cambria Math" panose="02040503050406030204" pitchFamily="18" charset="0"/>
                      </a:rPr>
                      <m:t>¬</m:t>
                    </m:r>
                    <m:r>
                      <a:rPr lang="en-US" sz="2400" i="1">
                        <a:latin typeface="Cambria Math" panose="02040503050406030204" pitchFamily="18" charset="0"/>
                      </a:rPr>
                      <m:t>𝑃𝐴</m:t>
                    </m:r>
                    <m:r>
                      <a:rPr lang="en-US" sz="2400" i="1">
                        <a:latin typeface="Cambria Math" panose="02040503050406030204" pitchFamily="18" charset="0"/>
                      </a:rPr>
                      <m:t>2</m:t>
                    </m:r>
                  </m:oMath>
                </a14:m>
                <a:endParaRPr lang="en-US" sz="2400" dirty="0"/>
              </a:p>
              <a:p>
                <a:pPr marL="0" indent="0">
                  <a:buNone/>
                </a:pPr>
                <a:endParaRPr lang="en-US" sz="2400" dirty="0">
                  <a:latin typeface="Helvetica" pitchFamily="2" charset="0"/>
                </a:endParaRPr>
              </a:p>
              <a:p>
                <a:pPr marL="0" indent="0">
                  <a:buNone/>
                </a:pPr>
                <a:r>
                  <a:rPr lang="en-US" sz="2400" dirty="0">
                    <a:latin typeface="Helvetica" pitchFamily="2" charset="0"/>
                  </a:rPr>
                  <a:t>We’ll then convert the knowledge base to CNF (get rid of those pesky implies)…</a:t>
                </a:r>
              </a:p>
              <a:p>
                <a:pPr marL="0" indent="0">
                  <a:buNone/>
                </a:pPr>
                <a:endParaRPr lang="en-US" sz="2400" dirty="0">
                  <a:latin typeface="Helvetica" pitchFamily="2" charset="0"/>
                </a:endParaRPr>
              </a:p>
              <a:p>
                <a:endParaRPr lang="en-US" sz="2400" dirty="0"/>
              </a:p>
              <a:p>
                <a:endParaRPr lang="en-US" sz="2400" dirty="0">
                  <a:latin typeface="Helvetica" pitchFamily="2" charset="0"/>
                </a:endParaRPr>
              </a:p>
              <a:p>
                <a:pPr lvl="1"/>
                <a:endParaRPr lang="en-US" sz="2200" dirty="0">
                  <a:latin typeface="Helvetica" pitchFamily="2" charset="0"/>
                </a:endParaRPr>
              </a:p>
              <a:p>
                <a:pPr marL="0" indent="0">
                  <a:buNone/>
                </a:pPr>
                <a:endParaRPr lang="en-US" sz="2200" dirty="0">
                  <a:latin typeface="Helvetica" pitchFamily="2" charset="0"/>
                </a:endParaRP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2" y="2145983"/>
                <a:ext cx="10987087" cy="3849624"/>
              </a:xfrm>
              <a:blipFill>
                <a:blip r:embed="rId3"/>
                <a:stretch>
                  <a:fillRect l="-808" r="-693" b="-2961"/>
                </a:stretch>
              </a:blipFill>
            </p:spPr>
            <p:txBody>
              <a:bodyPr/>
              <a:lstStyle/>
              <a:p>
                <a:r>
                  <a:rPr lang="en-US">
                    <a:noFill/>
                  </a:rPr>
                  <a:t> </a:t>
                </a:r>
              </a:p>
            </p:txBody>
          </p:sp>
        </mc:Fallback>
      </mc:AlternateContent>
    </p:spTree>
    <p:extLst>
      <p:ext uri="{BB962C8B-B14F-4D97-AF65-F5344CB8AC3E}">
        <p14:creationId xmlns:p14="http://schemas.microsoft.com/office/powerpoint/2010/main" val="18901735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Wumpus SAT -- Proof by Contradiction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10987087" cy="3849624"/>
              </a:xfrm>
            </p:spPr>
            <p:txBody>
              <a:bodyPr>
                <a:normAutofit/>
              </a:bodyPr>
              <a:lstStyle/>
              <a:p>
                <a:pPr marL="0" indent="0">
                  <a:buNone/>
                </a:pPr>
                <a:r>
                  <a:rPr lang="en-US" sz="2400" b="1" dirty="0">
                    <a:latin typeface="Helvetica" pitchFamily="2" charset="0"/>
                  </a:rPr>
                  <a:t>Knowledge Base:</a:t>
                </a:r>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𝐵𝐴</m:t>
                    </m:r>
                    <m:r>
                      <a:rPr lang="en-US" sz="2400" i="1">
                        <a:latin typeface="Cambria Math" panose="02040503050406030204" pitchFamily="18" charset="0"/>
                      </a:rPr>
                      <m:t>1∨</m:t>
                    </m:r>
                    <m:r>
                      <a:rPr lang="en-US" sz="2400" i="1">
                        <a:latin typeface="Cambria Math" panose="02040503050406030204" pitchFamily="18" charset="0"/>
                      </a:rPr>
                      <m:t>𝑃𝐴</m:t>
                    </m:r>
                    <m:r>
                      <a:rPr lang="en-US" sz="2400" i="1">
                        <a:latin typeface="Cambria Math" panose="02040503050406030204" pitchFamily="18" charset="0"/>
                      </a:rPr>
                      <m:t>2∨</m:t>
                    </m:r>
                    <m:r>
                      <a:rPr lang="en-US" sz="2400" i="1">
                        <a:latin typeface="Cambria Math" panose="02040503050406030204" pitchFamily="18" charset="0"/>
                      </a:rPr>
                      <m:t>𝑃𝐵</m:t>
                    </m:r>
                    <m:r>
                      <a:rPr lang="en-US" sz="2400" i="1">
                        <a:latin typeface="Cambria Math" panose="02040503050406030204" pitchFamily="18" charset="0"/>
                      </a:rPr>
                      <m:t>1</m:t>
                    </m:r>
                  </m:oMath>
                </a14:m>
                <a:endParaRPr lang="en-US" sz="2400" dirty="0"/>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𝑃𝐴</m:t>
                    </m:r>
                    <m:r>
                      <a:rPr lang="en-US" sz="2400" i="1">
                        <a:latin typeface="Cambria Math" panose="02040503050406030204" pitchFamily="18" charset="0"/>
                      </a:rPr>
                      <m:t>2∨</m:t>
                    </m:r>
                    <m:r>
                      <a:rPr lang="en-US" sz="2400" i="1">
                        <a:latin typeface="Cambria Math" panose="02040503050406030204" pitchFamily="18" charset="0"/>
                      </a:rPr>
                      <m:t>𝑃𝐵</m:t>
                    </m:r>
                    <m:r>
                      <a:rPr lang="en-US" sz="2400" i="1">
                        <a:latin typeface="Cambria Math" panose="02040503050406030204" pitchFamily="18" charset="0"/>
                      </a:rPr>
                      <m:t>1)∨</m:t>
                    </m:r>
                    <m:r>
                      <a:rPr lang="en-US" sz="2400" i="1">
                        <a:latin typeface="Cambria Math" panose="02040503050406030204" pitchFamily="18" charset="0"/>
                      </a:rPr>
                      <m:t>𝐵𝐴</m:t>
                    </m:r>
                    <m:r>
                      <a:rPr lang="en-US" sz="2400" i="1">
                        <a:latin typeface="Cambria Math" panose="02040503050406030204" pitchFamily="18" charset="0"/>
                      </a:rPr>
                      <m:t>1</m:t>
                    </m:r>
                  </m:oMath>
                </a14:m>
                <a:endParaRPr lang="en-US" sz="2400" dirty="0"/>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𝐵𝐴</m:t>
                    </m:r>
                    <m:r>
                      <a:rPr lang="en-US" sz="2400" i="1">
                        <a:latin typeface="Cambria Math" panose="02040503050406030204" pitchFamily="18" charset="0"/>
                      </a:rPr>
                      <m:t>1</m:t>
                    </m:r>
                  </m:oMath>
                </a14:m>
                <a:endParaRPr lang="en-US" sz="2400" i="1" dirty="0">
                  <a:latin typeface="Cambria Math" panose="02040503050406030204" pitchFamily="18" charset="0"/>
                </a:endParaRPr>
              </a:p>
              <a:p>
                <a14:m>
                  <m:oMath xmlns:m="http://schemas.openxmlformats.org/officeDocument/2006/math">
                    <m:r>
                      <a:rPr lang="en-US" sz="2400" b="1" i="1">
                        <a:latin typeface="Cambria Math" panose="02040503050406030204" pitchFamily="18" charset="0"/>
                      </a:rPr>
                      <m:t>¬</m:t>
                    </m:r>
                    <m:r>
                      <a:rPr lang="en-US" sz="2400" i="1">
                        <a:latin typeface="Cambria Math" panose="02040503050406030204" pitchFamily="18" charset="0"/>
                      </a:rPr>
                      <m:t>𝑃𝐴</m:t>
                    </m:r>
                    <m:r>
                      <a:rPr lang="en-US" sz="2400" i="1">
                        <a:latin typeface="Cambria Math" panose="02040503050406030204" pitchFamily="18" charset="0"/>
                      </a:rPr>
                      <m:t>2</m:t>
                    </m:r>
                  </m:oMath>
                </a14:m>
                <a:endParaRPr lang="en-US" sz="2400" dirty="0"/>
              </a:p>
              <a:p>
                <a:pPr marL="0" indent="0">
                  <a:buNone/>
                </a:pPr>
                <a:endParaRPr lang="en-US" sz="2400" dirty="0">
                  <a:latin typeface="Helvetica" pitchFamily="2" charset="0"/>
                </a:endParaRPr>
              </a:p>
              <a:p>
                <a:pPr marL="0" indent="0">
                  <a:buNone/>
                </a:pPr>
                <a:r>
                  <a:rPr lang="en-US" sz="2400" dirty="0">
                    <a:latin typeface="Helvetica" pitchFamily="2" charset="0"/>
                  </a:rPr>
                  <a:t>We’ll then convert the knowledge base to CNF (distribute the NOT)…</a:t>
                </a:r>
              </a:p>
              <a:p>
                <a:pPr marL="0" indent="0">
                  <a:buNone/>
                </a:pPr>
                <a:endParaRPr lang="en-US" sz="2400" dirty="0">
                  <a:latin typeface="Helvetica" pitchFamily="2" charset="0"/>
                </a:endParaRPr>
              </a:p>
              <a:p>
                <a:endParaRPr lang="en-US" sz="2400" dirty="0"/>
              </a:p>
              <a:p>
                <a:endParaRPr lang="en-US" sz="2400" dirty="0">
                  <a:latin typeface="Helvetica" pitchFamily="2" charset="0"/>
                </a:endParaRPr>
              </a:p>
              <a:p>
                <a:pPr lvl="1"/>
                <a:endParaRPr lang="en-US" sz="2200" dirty="0">
                  <a:latin typeface="Helvetica" pitchFamily="2" charset="0"/>
                </a:endParaRPr>
              </a:p>
              <a:p>
                <a:pPr marL="0" indent="0">
                  <a:buNone/>
                </a:pPr>
                <a:endParaRPr lang="en-US" sz="2200" dirty="0">
                  <a:latin typeface="Helvetica" pitchFamily="2" charset="0"/>
                </a:endParaRP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2" y="2145983"/>
                <a:ext cx="10987087" cy="3849624"/>
              </a:xfrm>
              <a:blipFill>
                <a:blip r:embed="rId3"/>
                <a:stretch>
                  <a:fillRect l="-888" t="-316" b="-2690"/>
                </a:stretch>
              </a:blipFill>
            </p:spPr>
            <p:txBody>
              <a:bodyPr/>
              <a:lstStyle/>
              <a:p>
                <a:r>
                  <a:rPr lang="en-US">
                    <a:noFill/>
                  </a:rPr>
                  <a:t> </a:t>
                </a:r>
              </a:p>
            </p:txBody>
          </p:sp>
        </mc:Fallback>
      </mc:AlternateContent>
    </p:spTree>
    <p:extLst>
      <p:ext uri="{BB962C8B-B14F-4D97-AF65-F5344CB8AC3E}">
        <p14:creationId xmlns:p14="http://schemas.microsoft.com/office/powerpoint/2010/main" val="2504500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Wumpus SAT -- Proof by Contradiction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10987087" cy="3849624"/>
              </a:xfrm>
            </p:spPr>
            <p:txBody>
              <a:bodyPr>
                <a:normAutofit/>
              </a:bodyPr>
              <a:lstStyle/>
              <a:p>
                <a:pPr marL="0" indent="0">
                  <a:buNone/>
                </a:pPr>
                <a:r>
                  <a:rPr lang="en-US" sz="2400" b="1" dirty="0">
                    <a:latin typeface="Helvetica" pitchFamily="2" charset="0"/>
                  </a:rPr>
                  <a:t>Knowledge Base:</a:t>
                </a:r>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𝐵𝐴</m:t>
                    </m:r>
                    <m:r>
                      <a:rPr lang="en-US" sz="2400" i="1">
                        <a:latin typeface="Cambria Math" panose="02040503050406030204" pitchFamily="18" charset="0"/>
                      </a:rPr>
                      <m:t>1∨</m:t>
                    </m:r>
                    <m:r>
                      <a:rPr lang="en-US" sz="2400" i="1">
                        <a:latin typeface="Cambria Math" panose="02040503050406030204" pitchFamily="18" charset="0"/>
                      </a:rPr>
                      <m:t>𝑃𝐴</m:t>
                    </m:r>
                    <m:r>
                      <a:rPr lang="en-US" sz="2400" i="1">
                        <a:latin typeface="Cambria Math" panose="02040503050406030204" pitchFamily="18" charset="0"/>
                      </a:rPr>
                      <m:t>2∨</m:t>
                    </m:r>
                    <m:r>
                      <a:rPr lang="en-US" sz="2400" i="1">
                        <a:latin typeface="Cambria Math" panose="02040503050406030204" pitchFamily="18" charset="0"/>
                      </a:rPr>
                      <m:t>𝑃𝐵</m:t>
                    </m:r>
                    <m:r>
                      <a:rPr lang="en-US" sz="2400" i="1">
                        <a:latin typeface="Cambria Math" panose="02040503050406030204" pitchFamily="18" charset="0"/>
                      </a:rPr>
                      <m:t>1</m:t>
                    </m:r>
                  </m:oMath>
                </a14:m>
                <a:endParaRPr lang="en-US" sz="2400" dirty="0"/>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𝑃𝐴</m:t>
                    </m:r>
                    <m:r>
                      <a:rPr lang="en-US" sz="2400" i="1">
                        <a:latin typeface="Cambria Math" panose="02040503050406030204" pitchFamily="18" charset="0"/>
                      </a:rPr>
                      <m:t>2∧¬</m:t>
                    </m:r>
                    <m:r>
                      <a:rPr lang="en-US" sz="2400" i="1">
                        <a:latin typeface="Cambria Math" panose="02040503050406030204" pitchFamily="18" charset="0"/>
                      </a:rPr>
                      <m:t>𝑃𝐵</m:t>
                    </m:r>
                    <m:r>
                      <a:rPr lang="en-US" sz="2400" i="1">
                        <a:latin typeface="Cambria Math" panose="02040503050406030204" pitchFamily="18" charset="0"/>
                      </a:rPr>
                      <m:t>1)∨</m:t>
                    </m:r>
                    <m:r>
                      <a:rPr lang="en-US" sz="2400" i="1">
                        <a:latin typeface="Cambria Math" panose="02040503050406030204" pitchFamily="18" charset="0"/>
                      </a:rPr>
                      <m:t>𝐵𝐴</m:t>
                    </m:r>
                    <m:r>
                      <a:rPr lang="en-US" sz="2400" i="1">
                        <a:latin typeface="Cambria Math" panose="02040503050406030204" pitchFamily="18" charset="0"/>
                      </a:rPr>
                      <m:t>1</m:t>
                    </m:r>
                  </m:oMath>
                </a14:m>
                <a:endParaRPr lang="en-US" sz="2400" dirty="0"/>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𝐵𝐴</m:t>
                    </m:r>
                    <m:r>
                      <a:rPr lang="en-US" sz="2400" i="1">
                        <a:latin typeface="Cambria Math" panose="02040503050406030204" pitchFamily="18" charset="0"/>
                      </a:rPr>
                      <m:t>1</m:t>
                    </m:r>
                  </m:oMath>
                </a14:m>
                <a:endParaRPr lang="en-US" sz="2400" i="1" dirty="0">
                  <a:latin typeface="Cambria Math" panose="02040503050406030204" pitchFamily="18" charset="0"/>
                </a:endParaRPr>
              </a:p>
              <a:p>
                <a14:m>
                  <m:oMath xmlns:m="http://schemas.openxmlformats.org/officeDocument/2006/math">
                    <m:r>
                      <a:rPr lang="en-US" sz="2400" b="1" i="1">
                        <a:latin typeface="Cambria Math" panose="02040503050406030204" pitchFamily="18" charset="0"/>
                      </a:rPr>
                      <m:t>¬</m:t>
                    </m:r>
                    <m:r>
                      <a:rPr lang="en-US" sz="2400" i="1">
                        <a:latin typeface="Cambria Math" panose="02040503050406030204" pitchFamily="18" charset="0"/>
                      </a:rPr>
                      <m:t>𝑃𝐴</m:t>
                    </m:r>
                    <m:r>
                      <a:rPr lang="en-US" sz="2400" i="1">
                        <a:latin typeface="Cambria Math" panose="02040503050406030204" pitchFamily="18" charset="0"/>
                      </a:rPr>
                      <m:t>2</m:t>
                    </m:r>
                  </m:oMath>
                </a14:m>
                <a:endParaRPr lang="en-US" sz="2400" dirty="0"/>
              </a:p>
              <a:p>
                <a:pPr marL="0" indent="0">
                  <a:buNone/>
                </a:pPr>
                <a:endParaRPr lang="en-US" sz="2400" dirty="0">
                  <a:latin typeface="Helvetica" pitchFamily="2" charset="0"/>
                </a:endParaRPr>
              </a:p>
              <a:p>
                <a:pPr marL="0" indent="0">
                  <a:buNone/>
                </a:pPr>
                <a:r>
                  <a:rPr lang="en-US" sz="2400" dirty="0">
                    <a:latin typeface="Helvetica" pitchFamily="2" charset="0"/>
                  </a:rPr>
                  <a:t>We’ll then convert the knowledge base to CNF (get rid of that AND)…</a:t>
                </a:r>
              </a:p>
              <a:p>
                <a:pPr marL="0" indent="0">
                  <a:buNone/>
                </a:pPr>
                <a:endParaRPr lang="en-US" sz="2400" dirty="0">
                  <a:latin typeface="Helvetica" pitchFamily="2" charset="0"/>
                </a:endParaRPr>
              </a:p>
              <a:p>
                <a:endParaRPr lang="en-US" sz="2400" dirty="0"/>
              </a:p>
              <a:p>
                <a:endParaRPr lang="en-US" sz="2400" dirty="0">
                  <a:latin typeface="Helvetica" pitchFamily="2" charset="0"/>
                </a:endParaRPr>
              </a:p>
              <a:p>
                <a:pPr lvl="1"/>
                <a:endParaRPr lang="en-US" sz="2200" dirty="0">
                  <a:latin typeface="Helvetica" pitchFamily="2" charset="0"/>
                </a:endParaRPr>
              </a:p>
              <a:p>
                <a:pPr marL="0" indent="0">
                  <a:buNone/>
                </a:pPr>
                <a:endParaRPr lang="en-US" sz="2200" dirty="0">
                  <a:latin typeface="Helvetica" pitchFamily="2" charset="0"/>
                </a:endParaRP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2" y="2145983"/>
                <a:ext cx="10987087" cy="3849624"/>
              </a:xfrm>
              <a:blipFill>
                <a:blip r:embed="rId3"/>
                <a:stretch>
                  <a:fillRect l="-808" b="-2961"/>
                </a:stretch>
              </a:blipFill>
            </p:spPr>
            <p:txBody>
              <a:bodyPr/>
              <a:lstStyle/>
              <a:p>
                <a:r>
                  <a:rPr lang="en-US">
                    <a:noFill/>
                  </a:rPr>
                  <a:t> </a:t>
                </a:r>
              </a:p>
            </p:txBody>
          </p:sp>
        </mc:Fallback>
      </mc:AlternateContent>
    </p:spTree>
    <p:extLst>
      <p:ext uri="{BB962C8B-B14F-4D97-AF65-F5344CB8AC3E}">
        <p14:creationId xmlns:p14="http://schemas.microsoft.com/office/powerpoint/2010/main" val="17856801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Wumpus SAT -- Proof by Contradiction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10987087" cy="3849624"/>
              </a:xfrm>
            </p:spPr>
            <p:txBody>
              <a:bodyPr>
                <a:normAutofit fontScale="92500"/>
              </a:bodyPr>
              <a:lstStyle/>
              <a:p>
                <a:pPr marL="0" indent="0">
                  <a:buNone/>
                </a:pPr>
                <a:r>
                  <a:rPr lang="en-US" sz="2400" b="1" dirty="0">
                    <a:latin typeface="Helvetica" pitchFamily="2" charset="0"/>
                  </a:rPr>
                  <a:t>Knowledge Base:</a:t>
                </a:r>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𝐵𝐴</m:t>
                    </m:r>
                    <m:r>
                      <a:rPr lang="en-US" sz="2400" i="1">
                        <a:latin typeface="Cambria Math" panose="02040503050406030204" pitchFamily="18" charset="0"/>
                      </a:rPr>
                      <m:t>1∨</m:t>
                    </m:r>
                    <m:r>
                      <a:rPr lang="en-US" sz="2400" i="1">
                        <a:latin typeface="Cambria Math" panose="02040503050406030204" pitchFamily="18" charset="0"/>
                      </a:rPr>
                      <m:t>𝑃𝐴</m:t>
                    </m:r>
                    <m:r>
                      <a:rPr lang="en-US" sz="2400" i="1">
                        <a:latin typeface="Cambria Math" panose="02040503050406030204" pitchFamily="18" charset="0"/>
                      </a:rPr>
                      <m:t>2∨</m:t>
                    </m:r>
                    <m:r>
                      <a:rPr lang="en-US" sz="2400" i="1">
                        <a:latin typeface="Cambria Math" panose="02040503050406030204" pitchFamily="18" charset="0"/>
                      </a:rPr>
                      <m:t>𝑃𝐵</m:t>
                    </m:r>
                    <m:r>
                      <a:rPr lang="en-US" sz="2400" i="1">
                        <a:latin typeface="Cambria Math" panose="02040503050406030204" pitchFamily="18" charset="0"/>
                      </a:rPr>
                      <m:t>1</m:t>
                    </m:r>
                  </m:oMath>
                </a14:m>
                <a:endParaRPr lang="en-US" sz="2400" dirty="0"/>
              </a:p>
              <a:p>
                <a14:m>
                  <m:oMath xmlns:m="http://schemas.openxmlformats.org/officeDocument/2006/math">
                    <m:d>
                      <m:dPr>
                        <m:ctrlPr>
                          <a:rPr lang="en-US" sz="2400" i="1">
                            <a:latin typeface="Cambria Math" panose="02040503050406030204" pitchFamily="18" charset="0"/>
                          </a:rPr>
                        </m:ctrlPr>
                      </m:dPr>
                      <m:e>
                        <m:r>
                          <a:rPr lang="en-US" sz="2400" i="1">
                            <a:latin typeface="Cambria Math" panose="02040503050406030204" pitchFamily="18" charset="0"/>
                          </a:rPr>
                          <m:t>𝐵𝐴</m:t>
                        </m:r>
                        <m:r>
                          <a:rPr lang="en-US" sz="2400" i="1">
                            <a:latin typeface="Cambria Math" panose="02040503050406030204" pitchFamily="18" charset="0"/>
                          </a:rPr>
                          <m:t>1∨¬</m:t>
                        </m:r>
                        <m:r>
                          <a:rPr lang="en-US" sz="2400" i="1">
                            <a:latin typeface="Cambria Math" panose="02040503050406030204" pitchFamily="18" charset="0"/>
                          </a:rPr>
                          <m:t>𝑃𝐴</m:t>
                        </m:r>
                        <m:r>
                          <a:rPr lang="en-US" sz="2400" i="1">
                            <a:latin typeface="Cambria Math" panose="02040503050406030204" pitchFamily="18" charset="0"/>
                          </a:rPr>
                          <m:t>2</m:t>
                        </m:r>
                      </m:e>
                    </m:d>
                    <m:r>
                      <a:rPr lang="en-US" sz="2400" i="1">
                        <a:latin typeface="Cambria Math" panose="02040503050406030204" pitchFamily="18" charset="0"/>
                      </a:rPr>
                      <m:t>∧(</m:t>
                    </m:r>
                    <m:r>
                      <a:rPr lang="en-US" sz="2400" i="1">
                        <a:latin typeface="Cambria Math" panose="02040503050406030204" pitchFamily="18" charset="0"/>
                      </a:rPr>
                      <m:t>𝐵𝐴</m:t>
                    </m:r>
                    <m:r>
                      <a:rPr lang="en-US" sz="2400" i="1">
                        <a:latin typeface="Cambria Math" panose="02040503050406030204" pitchFamily="18" charset="0"/>
                      </a:rPr>
                      <m:t>1∨¬</m:t>
                    </m:r>
                    <m:r>
                      <a:rPr lang="en-US" sz="2400" i="1">
                        <a:latin typeface="Cambria Math" panose="02040503050406030204" pitchFamily="18" charset="0"/>
                      </a:rPr>
                      <m:t>𝑃𝐵</m:t>
                    </m:r>
                    <m:r>
                      <a:rPr lang="en-US" sz="2400" i="1">
                        <a:latin typeface="Cambria Math" panose="02040503050406030204" pitchFamily="18" charset="0"/>
                      </a:rPr>
                      <m:t>1)</m:t>
                    </m:r>
                  </m:oMath>
                </a14:m>
                <a:endParaRPr lang="en-US" sz="2400" dirty="0"/>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𝐵𝐴</m:t>
                    </m:r>
                    <m:r>
                      <a:rPr lang="en-US" sz="2400" i="1">
                        <a:latin typeface="Cambria Math" panose="02040503050406030204" pitchFamily="18" charset="0"/>
                      </a:rPr>
                      <m:t>1</m:t>
                    </m:r>
                  </m:oMath>
                </a14:m>
                <a:endParaRPr lang="en-US" sz="2400" i="1" dirty="0">
                  <a:latin typeface="Cambria Math" panose="02040503050406030204" pitchFamily="18" charset="0"/>
                </a:endParaRPr>
              </a:p>
              <a:p>
                <a14:m>
                  <m:oMath xmlns:m="http://schemas.openxmlformats.org/officeDocument/2006/math">
                    <m:r>
                      <a:rPr lang="en-US" sz="2400" b="1" i="1">
                        <a:latin typeface="Cambria Math" panose="02040503050406030204" pitchFamily="18" charset="0"/>
                      </a:rPr>
                      <m:t>¬</m:t>
                    </m:r>
                    <m:r>
                      <a:rPr lang="en-US" sz="2400" i="1">
                        <a:latin typeface="Cambria Math" panose="02040503050406030204" pitchFamily="18" charset="0"/>
                      </a:rPr>
                      <m:t>𝑃𝐴</m:t>
                    </m:r>
                    <m:r>
                      <a:rPr lang="en-US" sz="2400" i="1">
                        <a:latin typeface="Cambria Math" panose="02040503050406030204" pitchFamily="18" charset="0"/>
                      </a:rPr>
                      <m:t>2</m:t>
                    </m:r>
                  </m:oMath>
                </a14:m>
                <a:endParaRPr lang="en-US" sz="2400" dirty="0"/>
              </a:p>
              <a:p>
                <a:pPr marL="0" indent="0">
                  <a:buNone/>
                </a:pPr>
                <a:endParaRPr lang="en-US" sz="2400" dirty="0">
                  <a:latin typeface="Helvetica" pitchFamily="2" charset="0"/>
                </a:endParaRPr>
              </a:p>
              <a:p>
                <a:pPr marL="0" indent="0">
                  <a:buNone/>
                </a:pPr>
                <a:r>
                  <a:rPr lang="en-US" sz="2400" dirty="0">
                    <a:latin typeface="Helvetica" pitchFamily="2" charset="0"/>
                  </a:rPr>
                  <a:t>We’ll then convert the knowledge base to CNF (have every clause be on its own line)</a:t>
                </a:r>
              </a:p>
              <a:p>
                <a:pPr marL="0" indent="0">
                  <a:buNone/>
                </a:pPr>
                <a:endParaRPr lang="en-US" sz="2400" dirty="0">
                  <a:latin typeface="Helvetica" pitchFamily="2" charset="0"/>
                </a:endParaRPr>
              </a:p>
              <a:p>
                <a:endParaRPr lang="en-US" sz="2400" dirty="0"/>
              </a:p>
              <a:p>
                <a:endParaRPr lang="en-US" sz="2400" dirty="0">
                  <a:latin typeface="Helvetica" pitchFamily="2" charset="0"/>
                </a:endParaRPr>
              </a:p>
              <a:p>
                <a:pPr lvl="1"/>
                <a:endParaRPr lang="en-US" sz="2200" dirty="0">
                  <a:latin typeface="Helvetica" pitchFamily="2" charset="0"/>
                </a:endParaRPr>
              </a:p>
              <a:p>
                <a:pPr marL="0" indent="0">
                  <a:buNone/>
                </a:pPr>
                <a:endParaRPr lang="en-US" sz="2200" dirty="0">
                  <a:latin typeface="Helvetica" pitchFamily="2" charset="0"/>
                </a:endParaRP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2" y="2145983"/>
                <a:ext cx="10987087" cy="3849624"/>
              </a:xfrm>
              <a:blipFill>
                <a:blip r:embed="rId3"/>
                <a:stretch>
                  <a:fillRect l="-693"/>
                </a:stretch>
              </a:blipFill>
            </p:spPr>
            <p:txBody>
              <a:bodyPr/>
              <a:lstStyle/>
              <a:p>
                <a:r>
                  <a:rPr lang="en-US">
                    <a:noFill/>
                  </a:rPr>
                  <a:t> </a:t>
                </a:r>
              </a:p>
            </p:txBody>
          </p:sp>
        </mc:Fallback>
      </mc:AlternateContent>
    </p:spTree>
    <p:extLst>
      <p:ext uri="{BB962C8B-B14F-4D97-AF65-F5344CB8AC3E}">
        <p14:creationId xmlns:p14="http://schemas.microsoft.com/office/powerpoint/2010/main" val="267921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Wumpus SAT -- Proof by Contradiction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10987087" cy="3849624"/>
              </a:xfrm>
            </p:spPr>
            <p:txBody>
              <a:bodyPr>
                <a:normAutofit fontScale="62500" lnSpcReduction="20000"/>
              </a:bodyPr>
              <a:lstStyle/>
              <a:p>
                <a:pPr marL="0" indent="0">
                  <a:buNone/>
                </a:pPr>
                <a:r>
                  <a:rPr lang="en-US" sz="2400" b="1" dirty="0">
                    <a:latin typeface="Helvetica" pitchFamily="2" charset="0"/>
                  </a:rPr>
                  <a:t>Knowledge Base:</a:t>
                </a:r>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𝐵𝐴</m:t>
                    </m:r>
                    <m:r>
                      <a:rPr lang="en-US" sz="2400" i="1">
                        <a:latin typeface="Cambria Math" panose="02040503050406030204" pitchFamily="18" charset="0"/>
                      </a:rPr>
                      <m:t>1∨</m:t>
                    </m:r>
                    <m:r>
                      <a:rPr lang="en-US" sz="2400" i="1">
                        <a:latin typeface="Cambria Math" panose="02040503050406030204" pitchFamily="18" charset="0"/>
                      </a:rPr>
                      <m:t>𝑃𝐴</m:t>
                    </m:r>
                    <m:r>
                      <a:rPr lang="en-US" sz="2400" i="1">
                        <a:latin typeface="Cambria Math" panose="02040503050406030204" pitchFamily="18" charset="0"/>
                      </a:rPr>
                      <m:t>2∨</m:t>
                    </m:r>
                    <m:r>
                      <a:rPr lang="en-US" sz="2400" i="1">
                        <a:latin typeface="Cambria Math" panose="02040503050406030204" pitchFamily="18" charset="0"/>
                      </a:rPr>
                      <m:t>𝑃𝐵</m:t>
                    </m:r>
                    <m:r>
                      <a:rPr lang="en-US" sz="2400" i="1">
                        <a:latin typeface="Cambria Math" panose="02040503050406030204" pitchFamily="18" charset="0"/>
                      </a:rPr>
                      <m:t>1</m:t>
                    </m:r>
                  </m:oMath>
                </a14:m>
                <a:endParaRPr lang="en-US" sz="2400" dirty="0"/>
              </a:p>
              <a:p>
                <a14:m>
                  <m:oMath xmlns:m="http://schemas.openxmlformats.org/officeDocument/2006/math">
                    <m:r>
                      <a:rPr lang="en-US" sz="2400" i="1">
                        <a:latin typeface="Cambria Math" panose="02040503050406030204" pitchFamily="18" charset="0"/>
                      </a:rPr>
                      <m:t>𝐵𝐴</m:t>
                    </m:r>
                    <m:r>
                      <a:rPr lang="en-US" sz="2400" i="1">
                        <a:latin typeface="Cambria Math" panose="02040503050406030204" pitchFamily="18" charset="0"/>
                      </a:rPr>
                      <m:t>1∨¬</m:t>
                    </m:r>
                    <m:r>
                      <a:rPr lang="en-US" sz="2400" i="1">
                        <a:latin typeface="Cambria Math" panose="02040503050406030204" pitchFamily="18" charset="0"/>
                      </a:rPr>
                      <m:t>𝑃𝐴</m:t>
                    </m:r>
                    <m:r>
                      <a:rPr lang="en-US" sz="2400" i="1">
                        <a:latin typeface="Cambria Math" panose="02040503050406030204" pitchFamily="18" charset="0"/>
                      </a:rPr>
                      <m:t>2</m:t>
                    </m:r>
                  </m:oMath>
                </a14:m>
                <a:endParaRPr lang="en-US" sz="2400" dirty="0"/>
              </a:p>
              <a:p>
                <a14:m>
                  <m:oMath xmlns:m="http://schemas.openxmlformats.org/officeDocument/2006/math">
                    <m:r>
                      <a:rPr lang="en-US" sz="2400" i="1">
                        <a:latin typeface="Cambria Math" panose="02040503050406030204" pitchFamily="18" charset="0"/>
                      </a:rPr>
                      <m:t>𝐵𝐴</m:t>
                    </m:r>
                    <m:r>
                      <a:rPr lang="en-US" sz="2400" i="1">
                        <a:latin typeface="Cambria Math" panose="02040503050406030204" pitchFamily="18" charset="0"/>
                      </a:rPr>
                      <m:t>1∨¬</m:t>
                    </m:r>
                    <m:r>
                      <a:rPr lang="en-US" sz="2400" i="1">
                        <a:latin typeface="Cambria Math" panose="02040503050406030204" pitchFamily="18" charset="0"/>
                      </a:rPr>
                      <m:t>𝑃𝐵</m:t>
                    </m:r>
                    <m:r>
                      <a:rPr lang="en-US" sz="2400" i="1">
                        <a:latin typeface="Cambria Math" panose="02040503050406030204" pitchFamily="18" charset="0"/>
                      </a:rPr>
                      <m:t>1</m:t>
                    </m:r>
                  </m:oMath>
                </a14:m>
                <a:endParaRPr lang="en-US" sz="2400" dirty="0"/>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𝐵𝐴</m:t>
                    </m:r>
                    <m:r>
                      <a:rPr lang="en-US" sz="2400" i="1">
                        <a:latin typeface="Cambria Math" panose="02040503050406030204" pitchFamily="18" charset="0"/>
                      </a:rPr>
                      <m:t>1</m:t>
                    </m:r>
                  </m:oMath>
                </a14:m>
                <a:endParaRPr lang="en-US" sz="2400" i="1" dirty="0">
                  <a:latin typeface="Cambria Math" panose="02040503050406030204" pitchFamily="18" charset="0"/>
                </a:endParaRPr>
              </a:p>
              <a:p>
                <a14:m>
                  <m:oMath xmlns:m="http://schemas.openxmlformats.org/officeDocument/2006/math">
                    <m:r>
                      <a:rPr lang="en-US" sz="2400" b="1" i="1">
                        <a:latin typeface="Cambria Math" panose="02040503050406030204" pitchFamily="18" charset="0"/>
                      </a:rPr>
                      <m:t>¬</m:t>
                    </m:r>
                    <m:r>
                      <a:rPr lang="en-US" sz="2400" i="1">
                        <a:latin typeface="Cambria Math" panose="02040503050406030204" pitchFamily="18" charset="0"/>
                      </a:rPr>
                      <m:t>𝑃𝐴</m:t>
                    </m:r>
                    <m:r>
                      <a:rPr lang="en-US" sz="2400" i="1">
                        <a:latin typeface="Cambria Math" panose="02040503050406030204" pitchFamily="18" charset="0"/>
                      </a:rPr>
                      <m:t>2</m:t>
                    </m:r>
                  </m:oMath>
                </a14:m>
                <a:endParaRPr lang="en-US" sz="2400" dirty="0"/>
              </a:p>
              <a:p>
                <a:pPr marL="0" indent="0">
                  <a:buNone/>
                </a:pPr>
                <a:endParaRPr lang="en-US" sz="2400" dirty="0">
                  <a:latin typeface="Helvetica" pitchFamily="2" charset="0"/>
                </a:endParaRPr>
              </a:p>
              <a:p>
                <a:pPr marL="0" indent="0">
                  <a:buNone/>
                </a:pPr>
                <a:r>
                  <a:rPr lang="en-US" sz="2400" dirty="0">
                    <a:latin typeface="Helvetica" pitchFamily="2" charset="0"/>
                  </a:rPr>
                  <a:t>Amazing, we’ve achieved CNF! Now the proof by contradiction begins!</a:t>
                </a:r>
              </a:p>
              <a:p>
                <a:pPr marL="0" indent="0">
                  <a:buNone/>
                </a:pPr>
                <a:r>
                  <a:rPr lang="en-US" sz="2400" dirty="0">
                    <a:latin typeface="Helvetica" pitchFamily="2" charset="0"/>
                  </a:rPr>
                  <a:t>Our goal I to prove that there’s NO model that can possibly exist with this knowledge base.</a:t>
                </a:r>
              </a:p>
              <a:p>
                <a:pPr marL="0" indent="0">
                  <a:buNone/>
                </a:pPr>
                <a:r>
                  <a:rPr lang="en-US" sz="2400" dirty="0">
                    <a:latin typeface="Helvetica" pitchFamily="2" charset="0"/>
                  </a:rPr>
                  <a:t>So we ask ourselves: Are all clauses T? No. Are any clauses full false/empty? No.</a:t>
                </a:r>
              </a:p>
              <a:p>
                <a:pPr marL="0" indent="0">
                  <a:buNone/>
                </a:pPr>
                <a:endParaRPr lang="en-US" sz="2400" dirty="0">
                  <a:latin typeface="Helvetica" pitchFamily="2" charset="0"/>
                </a:endParaRPr>
              </a:p>
              <a:p>
                <a:endParaRPr lang="en-US" sz="2400" dirty="0"/>
              </a:p>
              <a:p>
                <a:endParaRPr lang="en-US" sz="2400" dirty="0">
                  <a:latin typeface="Helvetica" pitchFamily="2" charset="0"/>
                </a:endParaRPr>
              </a:p>
              <a:p>
                <a:pPr lvl="1"/>
                <a:endParaRPr lang="en-US" sz="2200" dirty="0">
                  <a:latin typeface="Helvetica" pitchFamily="2" charset="0"/>
                </a:endParaRPr>
              </a:p>
              <a:p>
                <a:pPr marL="0" indent="0">
                  <a:buNone/>
                </a:pPr>
                <a:endParaRPr lang="en-US" sz="2200" dirty="0">
                  <a:latin typeface="Helvetica" pitchFamily="2" charset="0"/>
                </a:endParaRPr>
              </a:p>
              <a:p>
                <a:pPr marL="0" indent="0">
                  <a:buNone/>
                </a:pPr>
                <a:endParaRPr lang="en-US" sz="2400" dirty="0">
                  <a:latin typeface="Helvetica" pitchFamily="2" charset="0"/>
                </a:endParaRPr>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2" y="2145983"/>
                <a:ext cx="10987087" cy="3849624"/>
              </a:xfrm>
              <a:blipFill>
                <a:blip r:embed="rId3"/>
                <a:stretch>
                  <a:fillRect l="-3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0D76B620-EBB4-5A44-8FD9-0B7B115AC46F}"/>
                  </a:ext>
                </a:extLst>
              </p:cNvPr>
              <p:cNvSpPr txBox="1">
                <a:spLocks/>
              </p:cNvSpPr>
              <p:nvPr/>
            </p:nvSpPr>
            <p:spPr>
              <a:xfrm>
                <a:off x="5977128" y="2145983"/>
                <a:ext cx="482422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Helvetica" pitchFamily="2" charset="0"/>
                  </a:rPr>
                  <a:t>Variables:</a:t>
                </a: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𝐵𝐴</m:t>
                      </m:r>
                      <m:r>
                        <a:rPr lang="en-US" b="0" i="1" smtClean="0">
                          <a:latin typeface="Cambria Math" panose="02040503050406030204" pitchFamily="18" charset="0"/>
                        </a:rPr>
                        <m:t>1=?</m:t>
                      </m:r>
                    </m:oMath>
                  </m:oMathPara>
                </a14:m>
                <a:endParaRPr lang="en-US" b="0" dirty="0">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r>
                        <a:rPr lang="en-US" i="1">
                          <a:latin typeface="Cambria Math" panose="02040503050406030204" pitchFamily="18" charset="0"/>
                        </a:rPr>
                        <m:t>𝐴</m:t>
                      </m:r>
                      <m:r>
                        <a:rPr lang="en-US" b="0" i="1" smtClean="0">
                          <a:latin typeface="Cambria Math" panose="02040503050406030204" pitchFamily="18" charset="0"/>
                        </a:rPr>
                        <m:t>2</m:t>
                      </m:r>
                      <m:r>
                        <a:rPr lang="en-US" i="1">
                          <a:latin typeface="Cambria Math" panose="02040503050406030204" pitchFamily="18" charset="0"/>
                        </a:rPr>
                        <m:t>=?</m:t>
                      </m:r>
                    </m:oMath>
                  </m:oMathPara>
                </a14:m>
                <a:endParaRPr lang="en-US" dirty="0">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𝑃𝐵</m:t>
                      </m:r>
                      <m:r>
                        <a:rPr lang="en-US" i="1">
                          <a:latin typeface="Cambria Math" panose="02040503050406030204" pitchFamily="18" charset="0"/>
                        </a:rPr>
                        <m:t>1=?</m:t>
                      </m:r>
                    </m:oMath>
                  </m:oMathPara>
                </a14:m>
                <a:endParaRPr lang="en-US" dirty="0">
                  <a:latin typeface="Helvetica" pitchFamily="2" charset="0"/>
                </a:endParaRPr>
              </a:p>
              <a:p>
                <a:pPr marL="0" indent="0">
                  <a:buNone/>
                </a:pPr>
                <a:endParaRPr lang="en-US" dirty="0"/>
              </a:p>
              <a:p>
                <a:pPr marL="0" indent="0">
                  <a:buFont typeface="Arial" panose="020B0604020202020204" pitchFamily="34" charset="0"/>
                  <a:buNone/>
                </a:pPr>
                <a:endParaRPr lang="en-US" dirty="0"/>
              </a:p>
            </p:txBody>
          </p:sp>
        </mc:Choice>
        <mc:Fallback xmlns="">
          <p:sp>
            <p:nvSpPr>
              <p:cNvPr id="4" name="Content Placeholder 2">
                <a:extLst>
                  <a:ext uri="{FF2B5EF4-FFF2-40B4-BE49-F238E27FC236}">
                    <a16:creationId xmlns:a16="http://schemas.microsoft.com/office/drawing/2014/main" id="{0D76B620-EBB4-5A44-8FD9-0B7B115AC46F}"/>
                  </a:ext>
                </a:extLst>
              </p:cNvPr>
              <p:cNvSpPr txBox="1">
                <a:spLocks noRot="1" noChangeAspect="1" noMove="1" noResize="1" noEditPoints="1" noAdjustHandles="1" noChangeArrowheads="1" noChangeShapeType="1" noTextEdit="1"/>
              </p:cNvSpPr>
              <p:nvPr/>
            </p:nvSpPr>
            <p:spPr>
              <a:xfrm>
                <a:off x="5977128" y="2145983"/>
                <a:ext cx="4824222" cy="4351338"/>
              </a:xfrm>
              <a:prstGeom prst="rect">
                <a:avLst/>
              </a:prstGeom>
              <a:blipFill>
                <a:blip r:embed="rId4"/>
                <a:stretch>
                  <a:fillRect l="-2625" t="-232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91CC9357-D68E-0FFC-512A-AD333831BD47}"/>
              </a:ext>
            </a:extLst>
          </p:cNvPr>
          <p:cNvSpPr txBox="1"/>
          <p:nvPr/>
        </p:nvSpPr>
        <p:spPr>
          <a:xfrm>
            <a:off x="8389239" y="360679"/>
            <a:ext cx="3640740" cy="1477328"/>
          </a:xfrm>
          <a:prstGeom prst="rect">
            <a:avLst/>
          </a:prstGeom>
          <a:noFill/>
        </p:spPr>
        <p:txBody>
          <a:bodyPr wrap="none" rtlCol="0">
            <a:spAutoFit/>
          </a:bodyPr>
          <a:lstStyle/>
          <a:p>
            <a:pPr marL="0" indent="0">
              <a:buNone/>
            </a:pPr>
            <a:r>
              <a:rPr lang="en-US" sz="1000" dirty="0">
                <a:latin typeface="Consolas" panose="020B0609020204030204" pitchFamily="49" charset="0"/>
                <a:cs typeface="Consolas" panose="020B0609020204030204" pitchFamily="49" charset="0"/>
              </a:rPr>
              <a:t>Begin with every variable’s value unassigned.</a:t>
            </a:r>
          </a:p>
          <a:p>
            <a:pPr marL="0" indent="0">
              <a:buNone/>
            </a:pPr>
            <a:r>
              <a:rPr lang="en-US" sz="1000" dirty="0">
                <a:latin typeface="Consolas" panose="020B0609020204030204" pitchFamily="49" charset="0"/>
                <a:cs typeface="Consolas" panose="020B0609020204030204" pitchFamily="49" charset="0"/>
              </a:rPr>
              <a:t>To find a model which satisfies a CNF expression:</a:t>
            </a:r>
          </a:p>
          <a:p>
            <a:pPr marL="0" indent="0">
              <a:buNone/>
            </a:pPr>
            <a:r>
              <a:rPr lang="en-US" sz="1000" dirty="0">
                <a:latin typeface="Consolas" panose="020B0609020204030204" pitchFamily="49" charset="0"/>
                <a:cs typeface="Consolas" panose="020B0609020204030204" pitchFamily="49" charset="0"/>
              </a:rPr>
              <a:t>    </a:t>
            </a:r>
            <a:r>
              <a:rPr lang="en-US" sz="1000" b="1" dirty="0">
                <a:latin typeface="Consolas" panose="020B0609020204030204" pitchFamily="49" charset="0"/>
                <a:cs typeface="Consolas" panose="020B0609020204030204" pitchFamily="49" charset="0"/>
              </a:rPr>
              <a:t>If every clause is true, return true.</a:t>
            </a:r>
          </a:p>
          <a:p>
            <a:pPr marL="0" indent="0">
              <a:buNone/>
            </a:pPr>
            <a:r>
              <a:rPr lang="en-US" sz="1000" b="1" dirty="0">
                <a:latin typeface="Consolas" panose="020B0609020204030204" pitchFamily="49" charset="0"/>
                <a:cs typeface="Consolas" panose="020B0609020204030204" pitchFamily="49" charset="0"/>
              </a:rPr>
              <a:t>    If any clause is empty, return false.</a:t>
            </a:r>
          </a:p>
          <a:p>
            <a:pPr marL="0" indent="0">
              <a:buNone/>
            </a:pPr>
            <a:r>
              <a:rPr lang="en-US" sz="1000" dirty="0">
                <a:latin typeface="Consolas" panose="020B0609020204030204" pitchFamily="49" charset="0"/>
                <a:cs typeface="Consolas" panose="020B0609020204030204" pitchFamily="49" charset="0"/>
              </a:rPr>
              <a:t>    Choose an unassigned variable V.</a:t>
            </a:r>
          </a:p>
          <a:p>
            <a:pPr marL="0" indent="0">
              <a:buNone/>
            </a:pPr>
            <a:r>
              <a:rPr lang="en-US" sz="1000" dirty="0">
                <a:latin typeface="Consolas" panose="020B0609020204030204" pitchFamily="49" charset="0"/>
                <a:cs typeface="Consolas" panose="020B0609020204030204" pitchFamily="49" charset="0"/>
              </a:rPr>
              <a:t>    Set V=T. Try to find a model that satisfies.</a:t>
            </a:r>
          </a:p>
          <a:p>
            <a:pPr marL="0" indent="0">
              <a:buNone/>
            </a:pPr>
            <a:r>
              <a:rPr lang="en-US" sz="1000" dirty="0">
                <a:latin typeface="Consolas" panose="020B0609020204030204" pitchFamily="49" charset="0"/>
                <a:cs typeface="Consolas" panose="020B0609020204030204" pitchFamily="49" charset="0"/>
              </a:rPr>
              <a:t>    Set V=F. Try to find a model that satisfies.</a:t>
            </a:r>
          </a:p>
          <a:p>
            <a:pPr marL="0" indent="0">
              <a:buNone/>
            </a:pPr>
            <a:r>
              <a:rPr lang="en-US" sz="1000" dirty="0">
                <a:latin typeface="Consolas" panose="020B0609020204030204" pitchFamily="49" charset="0"/>
                <a:cs typeface="Consolas" panose="020B0609020204030204" pitchFamily="49" charset="0"/>
              </a:rPr>
              <a:t>    Return false.</a:t>
            </a:r>
          </a:p>
          <a:p>
            <a:endParaRPr lang="en-US" sz="1000" dirty="0"/>
          </a:p>
        </p:txBody>
      </p:sp>
    </p:spTree>
    <p:extLst>
      <p:ext uri="{BB962C8B-B14F-4D97-AF65-F5344CB8AC3E}">
        <p14:creationId xmlns:p14="http://schemas.microsoft.com/office/powerpoint/2010/main" val="26632869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Wumpus SAT -- Proof by Contradiction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10987087" cy="3849624"/>
              </a:xfrm>
            </p:spPr>
            <p:txBody>
              <a:bodyPr>
                <a:normAutofit fontScale="85000" lnSpcReduction="10000"/>
              </a:bodyPr>
              <a:lstStyle/>
              <a:p>
                <a:pPr marL="0" indent="0">
                  <a:buNone/>
                </a:pPr>
                <a:r>
                  <a:rPr lang="en-US" sz="2400" b="1" dirty="0">
                    <a:latin typeface="Helvetica" pitchFamily="2" charset="0"/>
                  </a:rPr>
                  <a:t>Knowledge Base:</a:t>
                </a:r>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𝐵𝐴</m:t>
                    </m:r>
                    <m:r>
                      <a:rPr lang="en-US" sz="2400" i="1">
                        <a:latin typeface="Cambria Math" panose="02040503050406030204" pitchFamily="18" charset="0"/>
                      </a:rPr>
                      <m:t>1∨</m:t>
                    </m:r>
                    <m:r>
                      <a:rPr lang="en-US" sz="2400" i="1">
                        <a:latin typeface="Cambria Math" panose="02040503050406030204" pitchFamily="18" charset="0"/>
                      </a:rPr>
                      <m:t>𝑃𝐴</m:t>
                    </m:r>
                    <m:r>
                      <a:rPr lang="en-US" sz="2400" i="1">
                        <a:latin typeface="Cambria Math" panose="02040503050406030204" pitchFamily="18" charset="0"/>
                      </a:rPr>
                      <m:t>2∨</m:t>
                    </m:r>
                    <m:r>
                      <a:rPr lang="en-US" sz="2400" i="1">
                        <a:latin typeface="Cambria Math" panose="02040503050406030204" pitchFamily="18" charset="0"/>
                      </a:rPr>
                      <m:t>𝑃𝐵</m:t>
                    </m:r>
                    <m:r>
                      <a:rPr lang="en-US" sz="2400" i="1">
                        <a:latin typeface="Cambria Math" panose="02040503050406030204" pitchFamily="18" charset="0"/>
                      </a:rPr>
                      <m:t>1</m:t>
                    </m:r>
                  </m:oMath>
                </a14:m>
                <a:endParaRPr lang="en-US" sz="2400" dirty="0"/>
              </a:p>
              <a:p>
                <a14:m>
                  <m:oMath xmlns:m="http://schemas.openxmlformats.org/officeDocument/2006/math">
                    <m:r>
                      <a:rPr lang="en-US" sz="2400" i="1">
                        <a:latin typeface="Cambria Math" panose="02040503050406030204" pitchFamily="18" charset="0"/>
                      </a:rPr>
                      <m:t>𝐵𝐴</m:t>
                    </m:r>
                    <m:r>
                      <a:rPr lang="en-US" sz="2400" i="1">
                        <a:latin typeface="Cambria Math" panose="02040503050406030204" pitchFamily="18" charset="0"/>
                      </a:rPr>
                      <m:t>1∨¬</m:t>
                    </m:r>
                    <m:r>
                      <a:rPr lang="en-US" sz="2400" i="1">
                        <a:latin typeface="Cambria Math" panose="02040503050406030204" pitchFamily="18" charset="0"/>
                      </a:rPr>
                      <m:t>𝑃𝐴</m:t>
                    </m:r>
                    <m:r>
                      <a:rPr lang="en-US" sz="2400" i="1">
                        <a:latin typeface="Cambria Math" panose="02040503050406030204" pitchFamily="18" charset="0"/>
                      </a:rPr>
                      <m:t>2</m:t>
                    </m:r>
                  </m:oMath>
                </a14:m>
                <a:endParaRPr lang="en-US" sz="2400" dirty="0"/>
              </a:p>
              <a:p>
                <a14:m>
                  <m:oMath xmlns:m="http://schemas.openxmlformats.org/officeDocument/2006/math">
                    <m:r>
                      <a:rPr lang="en-US" sz="2400" i="1">
                        <a:latin typeface="Cambria Math" panose="02040503050406030204" pitchFamily="18" charset="0"/>
                      </a:rPr>
                      <m:t>𝐵𝐴</m:t>
                    </m:r>
                    <m:r>
                      <a:rPr lang="en-US" sz="2400" i="1">
                        <a:latin typeface="Cambria Math" panose="02040503050406030204" pitchFamily="18" charset="0"/>
                      </a:rPr>
                      <m:t>1∨¬</m:t>
                    </m:r>
                    <m:r>
                      <a:rPr lang="en-US" sz="2400" i="1">
                        <a:latin typeface="Cambria Math" panose="02040503050406030204" pitchFamily="18" charset="0"/>
                      </a:rPr>
                      <m:t>𝑃𝐵</m:t>
                    </m:r>
                    <m:r>
                      <a:rPr lang="en-US" sz="2400" i="1">
                        <a:latin typeface="Cambria Math" panose="02040503050406030204" pitchFamily="18" charset="0"/>
                      </a:rPr>
                      <m:t>1</m:t>
                    </m:r>
                  </m:oMath>
                </a14:m>
                <a:endParaRPr lang="en-US" sz="2400" dirty="0"/>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𝐵𝐴</m:t>
                    </m:r>
                    <m:r>
                      <a:rPr lang="en-US" sz="2400" i="1">
                        <a:latin typeface="Cambria Math" panose="02040503050406030204" pitchFamily="18" charset="0"/>
                      </a:rPr>
                      <m:t>1</m:t>
                    </m:r>
                  </m:oMath>
                </a14:m>
                <a:endParaRPr lang="en-US" sz="2400" i="1" dirty="0">
                  <a:latin typeface="Cambria Math" panose="02040503050406030204" pitchFamily="18" charset="0"/>
                </a:endParaRPr>
              </a:p>
              <a:p>
                <a14:m>
                  <m:oMath xmlns:m="http://schemas.openxmlformats.org/officeDocument/2006/math">
                    <m:r>
                      <a:rPr lang="en-US" sz="2400" b="1" i="1">
                        <a:latin typeface="Cambria Math" panose="02040503050406030204" pitchFamily="18" charset="0"/>
                      </a:rPr>
                      <m:t>¬</m:t>
                    </m:r>
                    <m:r>
                      <a:rPr lang="en-US" sz="2400" i="1">
                        <a:latin typeface="Cambria Math" panose="02040503050406030204" pitchFamily="18" charset="0"/>
                      </a:rPr>
                      <m:t>𝑃𝐴</m:t>
                    </m:r>
                    <m:r>
                      <a:rPr lang="en-US" sz="2400" i="1">
                        <a:latin typeface="Cambria Math" panose="02040503050406030204" pitchFamily="18" charset="0"/>
                      </a:rPr>
                      <m:t>2</m:t>
                    </m:r>
                  </m:oMath>
                </a14:m>
                <a:endParaRPr lang="en-US" sz="2400" dirty="0"/>
              </a:p>
              <a:p>
                <a:pPr marL="0" indent="0">
                  <a:buNone/>
                </a:pPr>
                <a:endParaRPr lang="en-US" sz="2400" dirty="0">
                  <a:latin typeface="Helvetica" pitchFamily="2" charset="0"/>
                </a:endParaRPr>
              </a:p>
              <a:p>
                <a:pPr marL="0" indent="0">
                  <a:buNone/>
                </a:pPr>
                <a:r>
                  <a:rPr lang="en-US" sz="2400" dirty="0">
                    <a:latin typeface="Helvetica" pitchFamily="2" charset="0"/>
                  </a:rPr>
                  <a:t>Choose some unassigned variable, such as BA1…</a:t>
                </a:r>
              </a:p>
              <a:p>
                <a:pPr marL="0" indent="0">
                  <a:buNone/>
                </a:pPr>
                <a:endParaRPr lang="en-US" sz="2400" dirty="0">
                  <a:latin typeface="Helvetica" pitchFamily="2" charset="0"/>
                </a:endParaRPr>
              </a:p>
              <a:p>
                <a:endParaRPr lang="en-US" sz="2400" dirty="0"/>
              </a:p>
              <a:p>
                <a:endParaRPr lang="en-US" sz="2400" dirty="0">
                  <a:latin typeface="Helvetica" pitchFamily="2" charset="0"/>
                </a:endParaRPr>
              </a:p>
              <a:p>
                <a:pPr lvl="1"/>
                <a:endParaRPr lang="en-US" sz="2200" dirty="0">
                  <a:latin typeface="Helvetica" pitchFamily="2" charset="0"/>
                </a:endParaRPr>
              </a:p>
              <a:p>
                <a:pPr marL="0" indent="0">
                  <a:buNone/>
                </a:pPr>
                <a:endParaRPr lang="en-US" sz="2200" dirty="0">
                  <a:latin typeface="Helvetica" pitchFamily="2" charset="0"/>
                </a:endParaRP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2" y="2145983"/>
                <a:ext cx="10987087" cy="3849624"/>
              </a:xfrm>
              <a:blipFill>
                <a:blip r:embed="rId3"/>
                <a:stretch>
                  <a:fillRect l="-5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0D76B620-EBB4-5A44-8FD9-0B7B115AC46F}"/>
                  </a:ext>
                </a:extLst>
              </p:cNvPr>
              <p:cNvSpPr txBox="1">
                <a:spLocks/>
              </p:cNvSpPr>
              <p:nvPr/>
            </p:nvSpPr>
            <p:spPr>
              <a:xfrm>
                <a:off x="5977128" y="2145983"/>
                <a:ext cx="482422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Helvetica" pitchFamily="2" charset="0"/>
                  </a:rPr>
                  <a:t>Variables:</a:t>
                </a: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𝐵𝐴</m:t>
                      </m:r>
                      <m:r>
                        <a:rPr lang="en-US" b="0" i="1" smtClean="0">
                          <a:latin typeface="Cambria Math" panose="02040503050406030204" pitchFamily="18" charset="0"/>
                        </a:rPr>
                        <m:t>1=?</m:t>
                      </m:r>
                    </m:oMath>
                  </m:oMathPara>
                </a14:m>
                <a:endParaRPr lang="en-US" b="0" dirty="0">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r>
                        <a:rPr lang="en-US" i="1">
                          <a:latin typeface="Cambria Math" panose="02040503050406030204" pitchFamily="18" charset="0"/>
                        </a:rPr>
                        <m:t>𝐴</m:t>
                      </m:r>
                      <m:r>
                        <a:rPr lang="en-US" b="0" i="1" smtClean="0">
                          <a:latin typeface="Cambria Math" panose="02040503050406030204" pitchFamily="18" charset="0"/>
                        </a:rPr>
                        <m:t>2</m:t>
                      </m:r>
                      <m:r>
                        <a:rPr lang="en-US" i="1">
                          <a:latin typeface="Cambria Math" panose="02040503050406030204" pitchFamily="18" charset="0"/>
                        </a:rPr>
                        <m:t>=?</m:t>
                      </m:r>
                    </m:oMath>
                  </m:oMathPara>
                </a14:m>
                <a:endParaRPr lang="en-US" dirty="0">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𝑃𝐵</m:t>
                      </m:r>
                      <m:r>
                        <a:rPr lang="en-US" i="1">
                          <a:latin typeface="Cambria Math" panose="02040503050406030204" pitchFamily="18" charset="0"/>
                        </a:rPr>
                        <m:t>1=?</m:t>
                      </m:r>
                    </m:oMath>
                  </m:oMathPara>
                </a14:m>
                <a:endParaRPr lang="en-US" dirty="0">
                  <a:latin typeface="Helvetica" pitchFamily="2" charset="0"/>
                </a:endParaRPr>
              </a:p>
              <a:p>
                <a:pPr marL="0" indent="0">
                  <a:buNone/>
                </a:pPr>
                <a:endParaRPr lang="en-US" dirty="0"/>
              </a:p>
              <a:p>
                <a:pPr marL="0" indent="0">
                  <a:buFont typeface="Arial" panose="020B0604020202020204" pitchFamily="34" charset="0"/>
                  <a:buNone/>
                </a:pPr>
                <a:endParaRPr lang="en-US" dirty="0"/>
              </a:p>
            </p:txBody>
          </p:sp>
        </mc:Choice>
        <mc:Fallback xmlns="">
          <p:sp>
            <p:nvSpPr>
              <p:cNvPr id="4" name="Content Placeholder 2">
                <a:extLst>
                  <a:ext uri="{FF2B5EF4-FFF2-40B4-BE49-F238E27FC236}">
                    <a16:creationId xmlns:a16="http://schemas.microsoft.com/office/drawing/2014/main" id="{0D76B620-EBB4-5A44-8FD9-0B7B115AC46F}"/>
                  </a:ext>
                </a:extLst>
              </p:cNvPr>
              <p:cNvSpPr txBox="1">
                <a:spLocks noRot="1" noChangeAspect="1" noMove="1" noResize="1" noEditPoints="1" noAdjustHandles="1" noChangeArrowheads="1" noChangeShapeType="1" noTextEdit="1"/>
              </p:cNvSpPr>
              <p:nvPr/>
            </p:nvSpPr>
            <p:spPr>
              <a:xfrm>
                <a:off x="5977128" y="2145983"/>
                <a:ext cx="4824222" cy="4351338"/>
              </a:xfrm>
              <a:prstGeom prst="rect">
                <a:avLst/>
              </a:prstGeom>
              <a:blipFill>
                <a:blip r:embed="rId4"/>
                <a:stretch>
                  <a:fillRect l="-2625" t="-232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444823CA-EEDE-E487-4334-FE9A5B2B8D55}"/>
              </a:ext>
            </a:extLst>
          </p:cNvPr>
          <p:cNvSpPr txBox="1"/>
          <p:nvPr/>
        </p:nvSpPr>
        <p:spPr>
          <a:xfrm>
            <a:off x="8389239" y="360679"/>
            <a:ext cx="3640740" cy="1477328"/>
          </a:xfrm>
          <a:prstGeom prst="rect">
            <a:avLst/>
          </a:prstGeom>
          <a:noFill/>
        </p:spPr>
        <p:txBody>
          <a:bodyPr wrap="none" rtlCol="0">
            <a:spAutoFit/>
          </a:bodyPr>
          <a:lstStyle/>
          <a:p>
            <a:pPr marL="0" indent="0">
              <a:buNone/>
            </a:pPr>
            <a:r>
              <a:rPr lang="en-US" sz="1000" dirty="0">
                <a:latin typeface="Consolas" panose="020B0609020204030204" pitchFamily="49" charset="0"/>
                <a:cs typeface="Consolas" panose="020B0609020204030204" pitchFamily="49" charset="0"/>
              </a:rPr>
              <a:t>Begin with every variable’s value unassigned.</a:t>
            </a:r>
          </a:p>
          <a:p>
            <a:pPr marL="0" indent="0">
              <a:buNone/>
            </a:pPr>
            <a:r>
              <a:rPr lang="en-US" sz="1000" dirty="0">
                <a:latin typeface="Consolas" panose="020B0609020204030204" pitchFamily="49" charset="0"/>
                <a:cs typeface="Consolas" panose="020B0609020204030204" pitchFamily="49" charset="0"/>
              </a:rPr>
              <a:t>To find a model which satisfies a CNF expression:</a:t>
            </a:r>
          </a:p>
          <a:p>
            <a:pPr marL="0" indent="0">
              <a:buNone/>
            </a:pPr>
            <a:r>
              <a:rPr lang="en-US" sz="1000" dirty="0">
                <a:latin typeface="Consolas" panose="020B0609020204030204" pitchFamily="49" charset="0"/>
                <a:cs typeface="Consolas" panose="020B0609020204030204" pitchFamily="49" charset="0"/>
              </a:rPr>
              <a:t>    If every clause is true, return true.</a:t>
            </a:r>
          </a:p>
          <a:p>
            <a:pPr marL="0" indent="0">
              <a:buNone/>
            </a:pPr>
            <a:r>
              <a:rPr lang="en-US" sz="1000" dirty="0">
                <a:latin typeface="Consolas" panose="020B0609020204030204" pitchFamily="49" charset="0"/>
                <a:cs typeface="Consolas" panose="020B0609020204030204" pitchFamily="49" charset="0"/>
              </a:rPr>
              <a:t>    If any clause is empty, return false.</a:t>
            </a:r>
          </a:p>
          <a:p>
            <a:pPr marL="0" indent="0">
              <a:buNone/>
            </a:pPr>
            <a:r>
              <a:rPr lang="en-US" sz="1000" dirty="0">
                <a:latin typeface="Consolas" panose="020B0609020204030204" pitchFamily="49" charset="0"/>
                <a:cs typeface="Consolas" panose="020B0609020204030204" pitchFamily="49" charset="0"/>
              </a:rPr>
              <a:t>    </a:t>
            </a:r>
            <a:r>
              <a:rPr lang="en-US" sz="1000" b="1" dirty="0">
                <a:latin typeface="Consolas" panose="020B0609020204030204" pitchFamily="49" charset="0"/>
                <a:cs typeface="Consolas" panose="020B0609020204030204" pitchFamily="49" charset="0"/>
              </a:rPr>
              <a:t>Choose an unassigned variable V.</a:t>
            </a:r>
          </a:p>
          <a:p>
            <a:pPr marL="0" indent="0">
              <a:buNone/>
            </a:pPr>
            <a:r>
              <a:rPr lang="en-US" sz="1000" dirty="0">
                <a:latin typeface="Consolas" panose="020B0609020204030204" pitchFamily="49" charset="0"/>
                <a:cs typeface="Consolas" panose="020B0609020204030204" pitchFamily="49" charset="0"/>
              </a:rPr>
              <a:t>    Set V=T. Try to find a model that satisfies.</a:t>
            </a:r>
          </a:p>
          <a:p>
            <a:pPr marL="0" indent="0">
              <a:buNone/>
            </a:pPr>
            <a:r>
              <a:rPr lang="en-US" sz="1000" dirty="0">
                <a:latin typeface="Consolas" panose="020B0609020204030204" pitchFamily="49" charset="0"/>
                <a:cs typeface="Consolas" panose="020B0609020204030204" pitchFamily="49" charset="0"/>
              </a:rPr>
              <a:t>    Set V=F. Try to find a model that satisfies.</a:t>
            </a:r>
          </a:p>
          <a:p>
            <a:pPr marL="0" indent="0">
              <a:buNone/>
            </a:pPr>
            <a:r>
              <a:rPr lang="en-US" sz="1000" dirty="0">
                <a:latin typeface="Consolas" panose="020B0609020204030204" pitchFamily="49" charset="0"/>
                <a:cs typeface="Consolas" panose="020B0609020204030204" pitchFamily="49" charset="0"/>
              </a:rPr>
              <a:t>    Return false.</a:t>
            </a:r>
          </a:p>
          <a:p>
            <a:endParaRPr lang="en-US" sz="1000" dirty="0"/>
          </a:p>
        </p:txBody>
      </p:sp>
    </p:spTree>
    <p:extLst>
      <p:ext uri="{BB962C8B-B14F-4D97-AF65-F5344CB8AC3E}">
        <p14:creationId xmlns:p14="http://schemas.microsoft.com/office/powerpoint/2010/main" val="18555529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Wumpus SAT -- Proof by Contradiction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10987087" cy="3849624"/>
              </a:xfrm>
            </p:spPr>
            <p:txBody>
              <a:bodyPr>
                <a:normAutofit fontScale="85000" lnSpcReduction="10000"/>
              </a:bodyPr>
              <a:lstStyle/>
              <a:p>
                <a:pPr marL="0" indent="0">
                  <a:buNone/>
                </a:pPr>
                <a:r>
                  <a:rPr lang="en-US" sz="2400" b="1" dirty="0">
                    <a:latin typeface="Helvetica" pitchFamily="2" charset="0"/>
                  </a:rPr>
                  <a:t>Knowledge Base:</a:t>
                </a:r>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𝐵𝐴</m:t>
                    </m:r>
                    <m:r>
                      <a:rPr lang="en-US" sz="2400" i="1">
                        <a:latin typeface="Cambria Math" panose="02040503050406030204" pitchFamily="18" charset="0"/>
                      </a:rPr>
                      <m:t>1∨</m:t>
                    </m:r>
                    <m:r>
                      <a:rPr lang="en-US" sz="2400" i="1">
                        <a:latin typeface="Cambria Math" panose="02040503050406030204" pitchFamily="18" charset="0"/>
                      </a:rPr>
                      <m:t>𝑃𝐴</m:t>
                    </m:r>
                    <m:r>
                      <a:rPr lang="en-US" sz="2400" i="1">
                        <a:latin typeface="Cambria Math" panose="02040503050406030204" pitchFamily="18" charset="0"/>
                      </a:rPr>
                      <m:t>2∨</m:t>
                    </m:r>
                    <m:r>
                      <a:rPr lang="en-US" sz="2400" i="1">
                        <a:latin typeface="Cambria Math" panose="02040503050406030204" pitchFamily="18" charset="0"/>
                      </a:rPr>
                      <m:t>𝑃𝐵</m:t>
                    </m:r>
                    <m:r>
                      <a:rPr lang="en-US" sz="2400" i="1">
                        <a:latin typeface="Cambria Math" panose="02040503050406030204" pitchFamily="18" charset="0"/>
                      </a:rPr>
                      <m:t>1</m:t>
                    </m:r>
                  </m:oMath>
                </a14:m>
                <a:endParaRPr lang="en-US" sz="2400" dirty="0"/>
              </a:p>
              <a:p>
                <a14:m>
                  <m:oMath xmlns:m="http://schemas.openxmlformats.org/officeDocument/2006/math">
                    <m:r>
                      <a:rPr lang="en-US" sz="2400" i="1">
                        <a:latin typeface="Cambria Math" panose="02040503050406030204" pitchFamily="18" charset="0"/>
                      </a:rPr>
                      <m:t>𝐵𝐴</m:t>
                    </m:r>
                    <m:r>
                      <a:rPr lang="en-US" sz="2400" i="1">
                        <a:latin typeface="Cambria Math" panose="02040503050406030204" pitchFamily="18" charset="0"/>
                      </a:rPr>
                      <m:t>1∨¬</m:t>
                    </m:r>
                    <m:r>
                      <a:rPr lang="en-US" sz="2400" i="1">
                        <a:latin typeface="Cambria Math" panose="02040503050406030204" pitchFamily="18" charset="0"/>
                      </a:rPr>
                      <m:t>𝑃𝐴</m:t>
                    </m:r>
                    <m:r>
                      <a:rPr lang="en-US" sz="2400" i="1">
                        <a:latin typeface="Cambria Math" panose="02040503050406030204" pitchFamily="18" charset="0"/>
                      </a:rPr>
                      <m:t>2</m:t>
                    </m:r>
                  </m:oMath>
                </a14:m>
                <a:endParaRPr lang="en-US" sz="2400" dirty="0"/>
              </a:p>
              <a:p>
                <a14:m>
                  <m:oMath xmlns:m="http://schemas.openxmlformats.org/officeDocument/2006/math">
                    <m:r>
                      <a:rPr lang="en-US" sz="2400" i="1">
                        <a:latin typeface="Cambria Math" panose="02040503050406030204" pitchFamily="18" charset="0"/>
                      </a:rPr>
                      <m:t>𝐵𝐴</m:t>
                    </m:r>
                    <m:r>
                      <a:rPr lang="en-US" sz="2400" i="1">
                        <a:latin typeface="Cambria Math" panose="02040503050406030204" pitchFamily="18" charset="0"/>
                      </a:rPr>
                      <m:t>1∨¬</m:t>
                    </m:r>
                    <m:r>
                      <a:rPr lang="en-US" sz="2400" i="1">
                        <a:latin typeface="Cambria Math" panose="02040503050406030204" pitchFamily="18" charset="0"/>
                      </a:rPr>
                      <m:t>𝑃𝐵</m:t>
                    </m:r>
                    <m:r>
                      <a:rPr lang="en-US" sz="2400" i="1">
                        <a:latin typeface="Cambria Math" panose="02040503050406030204" pitchFamily="18" charset="0"/>
                      </a:rPr>
                      <m:t>1</m:t>
                    </m:r>
                  </m:oMath>
                </a14:m>
                <a:endParaRPr lang="en-US" sz="2400" dirty="0"/>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𝐵𝐴</m:t>
                    </m:r>
                    <m:r>
                      <a:rPr lang="en-US" sz="2400" i="1">
                        <a:latin typeface="Cambria Math" panose="02040503050406030204" pitchFamily="18" charset="0"/>
                      </a:rPr>
                      <m:t>1</m:t>
                    </m:r>
                  </m:oMath>
                </a14:m>
                <a:endParaRPr lang="en-US" sz="2400" i="1" dirty="0">
                  <a:latin typeface="Cambria Math" panose="02040503050406030204" pitchFamily="18" charset="0"/>
                </a:endParaRPr>
              </a:p>
              <a:p>
                <a14:m>
                  <m:oMath xmlns:m="http://schemas.openxmlformats.org/officeDocument/2006/math">
                    <m:r>
                      <a:rPr lang="en-US" sz="2400" b="1" i="1">
                        <a:latin typeface="Cambria Math" panose="02040503050406030204" pitchFamily="18" charset="0"/>
                      </a:rPr>
                      <m:t>¬</m:t>
                    </m:r>
                    <m:r>
                      <a:rPr lang="en-US" sz="2400" i="1">
                        <a:latin typeface="Cambria Math" panose="02040503050406030204" pitchFamily="18" charset="0"/>
                      </a:rPr>
                      <m:t>𝑃𝐴</m:t>
                    </m:r>
                    <m:r>
                      <a:rPr lang="en-US" sz="2400" i="1">
                        <a:latin typeface="Cambria Math" panose="02040503050406030204" pitchFamily="18" charset="0"/>
                      </a:rPr>
                      <m:t>2</m:t>
                    </m:r>
                  </m:oMath>
                </a14:m>
                <a:endParaRPr lang="en-US" sz="2400" dirty="0"/>
              </a:p>
              <a:p>
                <a:pPr marL="0" indent="0">
                  <a:buNone/>
                </a:pPr>
                <a:endParaRPr lang="en-US" sz="2400" dirty="0">
                  <a:latin typeface="Helvetica" pitchFamily="2" charset="0"/>
                </a:endParaRPr>
              </a:p>
              <a:p>
                <a:pPr marL="0" indent="0">
                  <a:buNone/>
                </a:pPr>
                <a:r>
                  <a:rPr lang="en-US" sz="2400" dirty="0">
                    <a:latin typeface="Helvetica" pitchFamily="2" charset="0"/>
                  </a:rPr>
                  <a:t>And give it a value. Let’s start with T (as our naïve SAT solver algorithm has us start).</a:t>
                </a:r>
              </a:p>
              <a:p>
                <a:pPr marL="0" indent="0">
                  <a:buNone/>
                </a:pPr>
                <a:endParaRPr lang="en-US" sz="2400" dirty="0">
                  <a:latin typeface="Helvetica" pitchFamily="2" charset="0"/>
                </a:endParaRPr>
              </a:p>
              <a:p>
                <a:endParaRPr lang="en-US" sz="2400" dirty="0"/>
              </a:p>
              <a:p>
                <a:endParaRPr lang="en-US" sz="2400" dirty="0">
                  <a:latin typeface="Helvetica" pitchFamily="2" charset="0"/>
                </a:endParaRPr>
              </a:p>
              <a:p>
                <a:pPr lvl="1"/>
                <a:endParaRPr lang="en-US" sz="2200" dirty="0">
                  <a:latin typeface="Helvetica" pitchFamily="2" charset="0"/>
                </a:endParaRPr>
              </a:p>
              <a:p>
                <a:pPr marL="0" indent="0">
                  <a:buNone/>
                </a:pPr>
                <a:endParaRPr lang="en-US" sz="2200" dirty="0">
                  <a:latin typeface="Helvetica" pitchFamily="2" charset="0"/>
                </a:endParaRP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2" y="2145983"/>
                <a:ext cx="10987087" cy="3849624"/>
              </a:xfrm>
              <a:blipFill>
                <a:blip r:embed="rId3"/>
                <a:stretch>
                  <a:fillRect l="-5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0D76B620-EBB4-5A44-8FD9-0B7B115AC46F}"/>
                  </a:ext>
                </a:extLst>
              </p:cNvPr>
              <p:cNvSpPr txBox="1">
                <a:spLocks/>
              </p:cNvSpPr>
              <p:nvPr/>
            </p:nvSpPr>
            <p:spPr>
              <a:xfrm>
                <a:off x="5977128" y="2145983"/>
                <a:ext cx="482422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Helvetica" pitchFamily="2" charset="0"/>
                  </a:rPr>
                  <a:t>Variables:</a:t>
                </a: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solidFill>
                            <a:srgbClr val="FF0000"/>
                          </a:solidFill>
                          <a:latin typeface="Cambria Math" panose="02040503050406030204" pitchFamily="18" charset="0"/>
                        </a:rPr>
                        <m:t>𝐵𝐴</m:t>
                      </m:r>
                      <m:r>
                        <a:rPr lang="en-US" b="0" i="1" smtClean="0">
                          <a:solidFill>
                            <a:srgbClr val="FF0000"/>
                          </a:solidFill>
                          <a:latin typeface="Cambria Math" panose="02040503050406030204" pitchFamily="18" charset="0"/>
                        </a:rPr>
                        <m:t>1=</m:t>
                      </m:r>
                      <m:r>
                        <a:rPr lang="en-US" b="0" i="1" smtClean="0">
                          <a:solidFill>
                            <a:srgbClr val="FF0000"/>
                          </a:solidFill>
                          <a:latin typeface="Cambria Math" panose="02040503050406030204" pitchFamily="18" charset="0"/>
                        </a:rPr>
                        <m:t>𝑇</m:t>
                      </m:r>
                    </m:oMath>
                  </m:oMathPara>
                </a14:m>
                <a:endParaRPr lang="en-US" b="0" dirty="0">
                  <a:solidFill>
                    <a:srgbClr val="FF0000"/>
                  </a:solidFill>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r>
                        <a:rPr lang="en-US" i="1">
                          <a:latin typeface="Cambria Math" panose="02040503050406030204" pitchFamily="18" charset="0"/>
                        </a:rPr>
                        <m:t>𝐴</m:t>
                      </m:r>
                      <m:r>
                        <a:rPr lang="en-US" b="0" i="1" smtClean="0">
                          <a:latin typeface="Cambria Math" panose="02040503050406030204" pitchFamily="18" charset="0"/>
                        </a:rPr>
                        <m:t>2</m:t>
                      </m:r>
                      <m:r>
                        <a:rPr lang="en-US" i="1">
                          <a:latin typeface="Cambria Math" panose="02040503050406030204" pitchFamily="18" charset="0"/>
                        </a:rPr>
                        <m:t>=?</m:t>
                      </m:r>
                    </m:oMath>
                  </m:oMathPara>
                </a14:m>
                <a:endParaRPr lang="en-US" dirty="0">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𝑃𝐵</m:t>
                      </m:r>
                      <m:r>
                        <a:rPr lang="en-US" i="1">
                          <a:latin typeface="Cambria Math" panose="02040503050406030204" pitchFamily="18" charset="0"/>
                        </a:rPr>
                        <m:t>1=?</m:t>
                      </m:r>
                    </m:oMath>
                  </m:oMathPara>
                </a14:m>
                <a:endParaRPr lang="en-US" dirty="0">
                  <a:latin typeface="Helvetica" pitchFamily="2" charset="0"/>
                </a:endParaRPr>
              </a:p>
              <a:p>
                <a:pPr marL="0" indent="0">
                  <a:buNone/>
                </a:pPr>
                <a:endParaRPr lang="en-US" dirty="0"/>
              </a:p>
              <a:p>
                <a:pPr marL="0" indent="0">
                  <a:buFont typeface="Arial" panose="020B0604020202020204" pitchFamily="34" charset="0"/>
                  <a:buNone/>
                </a:pPr>
                <a:endParaRPr lang="en-US" dirty="0"/>
              </a:p>
            </p:txBody>
          </p:sp>
        </mc:Choice>
        <mc:Fallback xmlns="">
          <p:sp>
            <p:nvSpPr>
              <p:cNvPr id="4" name="Content Placeholder 2">
                <a:extLst>
                  <a:ext uri="{FF2B5EF4-FFF2-40B4-BE49-F238E27FC236}">
                    <a16:creationId xmlns:a16="http://schemas.microsoft.com/office/drawing/2014/main" id="{0D76B620-EBB4-5A44-8FD9-0B7B115AC46F}"/>
                  </a:ext>
                </a:extLst>
              </p:cNvPr>
              <p:cNvSpPr txBox="1">
                <a:spLocks noRot="1" noChangeAspect="1" noMove="1" noResize="1" noEditPoints="1" noAdjustHandles="1" noChangeArrowheads="1" noChangeShapeType="1" noTextEdit="1"/>
              </p:cNvSpPr>
              <p:nvPr/>
            </p:nvSpPr>
            <p:spPr>
              <a:xfrm>
                <a:off x="5977128" y="2145983"/>
                <a:ext cx="4824222" cy="4351338"/>
              </a:xfrm>
              <a:prstGeom prst="rect">
                <a:avLst/>
              </a:prstGeom>
              <a:blipFill>
                <a:blip r:embed="rId4"/>
                <a:stretch>
                  <a:fillRect l="-2625" t="-232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7425CE31-D40E-9051-032C-922E4E338FEC}"/>
              </a:ext>
            </a:extLst>
          </p:cNvPr>
          <p:cNvSpPr txBox="1"/>
          <p:nvPr/>
        </p:nvSpPr>
        <p:spPr>
          <a:xfrm>
            <a:off x="8389239" y="360679"/>
            <a:ext cx="3640740" cy="1477328"/>
          </a:xfrm>
          <a:prstGeom prst="rect">
            <a:avLst/>
          </a:prstGeom>
          <a:noFill/>
        </p:spPr>
        <p:txBody>
          <a:bodyPr wrap="none" rtlCol="0">
            <a:spAutoFit/>
          </a:bodyPr>
          <a:lstStyle/>
          <a:p>
            <a:pPr marL="0" indent="0">
              <a:buNone/>
            </a:pPr>
            <a:r>
              <a:rPr lang="en-US" sz="1000" dirty="0">
                <a:latin typeface="Consolas" panose="020B0609020204030204" pitchFamily="49" charset="0"/>
                <a:cs typeface="Consolas" panose="020B0609020204030204" pitchFamily="49" charset="0"/>
              </a:rPr>
              <a:t>Begin with every variable’s value unassigned.</a:t>
            </a:r>
          </a:p>
          <a:p>
            <a:pPr marL="0" indent="0">
              <a:buNone/>
            </a:pPr>
            <a:r>
              <a:rPr lang="en-US" sz="1000" dirty="0">
                <a:latin typeface="Consolas" panose="020B0609020204030204" pitchFamily="49" charset="0"/>
                <a:cs typeface="Consolas" panose="020B0609020204030204" pitchFamily="49" charset="0"/>
              </a:rPr>
              <a:t>To find a model which satisfies a CNF expression:</a:t>
            </a:r>
          </a:p>
          <a:p>
            <a:pPr marL="0" indent="0">
              <a:buNone/>
            </a:pPr>
            <a:r>
              <a:rPr lang="en-US" sz="1000" dirty="0">
                <a:latin typeface="Consolas" panose="020B0609020204030204" pitchFamily="49" charset="0"/>
                <a:cs typeface="Consolas" panose="020B0609020204030204" pitchFamily="49" charset="0"/>
              </a:rPr>
              <a:t>    If every clause is true, return true.</a:t>
            </a:r>
          </a:p>
          <a:p>
            <a:pPr marL="0" indent="0">
              <a:buNone/>
            </a:pPr>
            <a:r>
              <a:rPr lang="en-US" sz="1000" dirty="0">
                <a:latin typeface="Consolas" panose="020B0609020204030204" pitchFamily="49" charset="0"/>
                <a:cs typeface="Consolas" panose="020B0609020204030204" pitchFamily="49" charset="0"/>
              </a:rPr>
              <a:t>    If any clause is empty, return false.</a:t>
            </a:r>
          </a:p>
          <a:p>
            <a:pPr marL="0" indent="0">
              <a:buNone/>
            </a:pPr>
            <a:r>
              <a:rPr lang="en-US" sz="1000" dirty="0">
                <a:latin typeface="Consolas" panose="020B0609020204030204" pitchFamily="49" charset="0"/>
                <a:cs typeface="Consolas" panose="020B0609020204030204" pitchFamily="49" charset="0"/>
              </a:rPr>
              <a:t>    Choose an unassigned variable V.</a:t>
            </a:r>
          </a:p>
          <a:p>
            <a:pPr marL="0" indent="0">
              <a:buNone/>
            </a:pPr>
            <a:r>
              <a:rPr lang="en-US" sz="1000" dirty="0">
                <a:latin typeface="Consolas" panose="020B0609020204030204" pitchFamily="49" charset="0"/>
                <a:cs typeface="Consolas" panose="020B0609020204030204" pitchFamily="49" charset="0"/>
              </a:rPr>
              <a:t>    </a:t>
            </a:r>
            <a:r>
              <a:rPr lang="en-US" sz="1000" b="1" dirty="0">
                <a:latin typeface="Consolas" panose="020B0609020204030204" pitchFamily="49" charset="0"/>
                <a:cs typeface="Consolas" panose="020B0609020204030204" pitchFamily="49" charset="0"/>
              </a:rPr>
              <a:t>Set V=T. Try to find a model that satisfies.</a:t>
            </a:r>
          </a:p>
          <a:p>
            <a:pPr marL="0" indent="0">
              <a:buNone/>
            </a:pPr>
            <a:r>
              <a:rPr lang="en-US" sz="1000" dirty="0">
                <a:latin typeface="Consolas" panose="020B0609020204030204" pitchFamily="49" charset="0"/>
                <a:cs typeface="Consolas" panose="020B0609020204030204" pitchFamily="49" charset="0"/>
              </a:rPr>
              <a:t>    Set V=F. Try to find a model that satisfies.</a:t>
            </a:r>
          </a:p>
          <a:p>
            <a:pPr marL="0" indent="0">
              <a:buNone/>
            </a:pPr>
            <a:r>
              <a:rPr lang="en-US" sz="1000" dirty="0">
                <a:latin typeface="Consolas" panose="020B0609020204030204" pitchFamily="49" charset="0"/>
                <a:cs typeface="Consolas" panose="020B0609020204030204" pitchFamily="49" charset="0"/>
              </a:rPr>
              <a:t>    Return false.</a:t>
            </a:r>
          </a:p>
          <a:p>
            <a:endParaRPr lang="en-US" sz="1000" dirty="0"/>
          </a:p>
        </p:txBody>
      </p:sp>
    </p:spTree>
    <p:extLst>
      <p:ext uri="{BB962C8B-B14F-4D97-AF65-F5344CB8AC3E}">
        <p14:creationId xmlns:p14="http://schemas.microsoft.com/office/powerpoint/2010/main" val="2192609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 Logic Review Recap -- First Order Logic – Existential Quantifiers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103120"/>
                <a:ext cx="10058400" cy="3849624"/>
              </a:xfrm>
            </p:spPr>
            <p:txBody>
              <a:bodyPr>
                <a:normAutofit fontScale="85000" lnSpcReduction="20000"/>
              </a:bodyPr>
              <a:lstStyle/>
              <a:p>
                <a:r>
                  <a:rPr lang="en-US" sz="2400" dirty="0">
                    <a:latin typeface="Helvetica" pitchFamily="2" charset="0"/>
                  </a:rPr>
                  <a:t>The </a:t>
                </a:r>
                <a:r>
                  <a:rPr lang="en-US" sz="2400" b="1" dirty="0">
                    <a:latin typeface="Helvetica" pitchFamily="2" charset="0"/>
                  </a:rPr>
                  <a:t>Existential Quantifier (</a:t>
                </a:r>
                <a14:m>
                  <m:oMath xmlns:m="http://schemas.openxmlformats.org/officeDocument/2006/math">
                    <m:r>
                      <a:rPr lang="en-US" sz="2400" b="1" i="1">
                        <a:latin typeface="Cambria Math" panose="02040503050406030204" pitchFamily="18" charset="0"/>
                      </a:rPr>
                      <m:t>∃</m:t>
                    </m:r>
                  </m:oMath>
                </a14:m>
                <a:r>
                  <a:rPr lang="en-US" sz="2400" b="1" dirty="0">
                    <a:latin typeface="Helvetica" pitchFamily="2" charset="0"/>
                  </a:rPr>
                  <a:t>)</a:t>
                </a:r>
                <a:r>
                  <a:rPr lang="en-US" sz="2400" dirty="0">
                    <a:latin typeface="Helvetica" pitchFamily="2" charset="0"/>
                  </a:rPr>
                  <a:t> means ”for some” or “there exists”</a:t>
                </a:r>
              </a:p>
              <a:p>
                <a:r>
                  <a:rPr lang="en-US" sz="2400" dirty="0">
                    <a:latin typeface="Helvetica" pitchFamily="2" charset="0"/>
                  </a:rPr>
                  <a:t>Will also use variable terms, e.g.,</a:t>
                </a:r>
              </a:p>
              <a:p>
                <a:pPr marL="0" indent="0">
                  <a:buNone/>
                </a:pPr>
                <a14:m>
                  <m:oMath xmlns:m="http://schemas.openxmlformats.org/officeDocument/2006/math">
                    <m:r>
                      <a:rPr lang="en-US" sz="2400" i="1">
                        <a:latin typeface="Cambria Math" panose="02040503050406030204" pitchFamily="18" charset="0"/>
                      </a:rPr>
                      <m:t>∃</m:t>
                    </m:r>
                  </m:oMath>
                </a14:m>
                <a:r>
                  <a:rPr lang="en-US" sz="2400" i="1" dirty="0">
                    <a:latin typeface="Helvetica" pitchFamily="2" charset="0"/>
                  </a:rPr>
                  <a:t>x Loves(x, John)</a:t>
                </a:r>
              </a:p>
              <a:p>
                <a:pPr marL="0" indent="0">
                  <a:buNone/>
                </a:pPr>
                <a:r>
                  <a:rPr lang="en-US" sz="2400" dirty="0">
                    <a:latin typeface="Helvetica" pitchFamily="2" charset="0"/>
                  </a:rPr>
                  <a:t>“For some x, x loves John”  -- Someone loves John.</a:t>
                </a:r>
              </a:p>
              <a:p>
                <a:pPr marL="0" indent="0">
                  <a:buNone/>
                </a:pPr>
                <a14:m>
                  <m:oMath xmlns:m="http://schemas.openxmlformats.org/officeDocument/2006/math">
                    <m:r>
                      <a:rPr lang="en-US" sz="2400" i="1">
                        <a:latin typeface="Cambria Math" panose="02040503050406030204" pitchFamily="18" charset="0"/>
                      </a:rPr>
                      <m:t>∃</m:t>
                    </m:r>
                  </m:oMath>
                </a14:m>
                <a:r>
                  <a:rPr lang="en-US" sz="2400" i="1" dirty="0">
                    <a:latin typeface="Helvetica" pitchFamily="2" charset="0"/>
                  </a:rPr>
                  <a:t>x Loves(</a:t>
                </a:r>
                <a:r>
                  <a:rPr lang="en-US" sz="2400" i="1" dirty="0" err="1">
                    <a:latin typeface="Helvetica" pitchFamily="2" charset="0"/>
                  </a:rPr>
                  <a:t>John,x</a:t>
                </a:r>
                <a:r>
                  <a:rPr lang="en-US" sz="2400" i="1" dirty="0">
                    <a:latin typeface="Helvetica" pitchFamily="2" charset="0"/>
                  </a:rPr>
                  <a:t>)</a:t>
                </a:r>
              </a:p>
              <a:p>
                <a:pPr marL="0" indent="0">
                  <a:buNone/>
                </a:pPr>
                <a:r>
                  <a:rPr lang="en-US" sz="2400" dirty="0">
                    <a:latin typeface="Helvetica" pitchFamily="2" charset="0"/>
                  </a:rPr>
                  <a:t>“For some x, John loves x” – John loves someone</a:t>
                </a:r>
              </a:p>
              <a:p>
                <a:pPr marL="0" indent="0">
                  <a:buNone/>
                </a:pPr>
                <a:r>
                  <a:rPr lang="en-US" sz="2400" i="1" dirty="0">
                    <a:latin typeface="Helvetica" pitchFamily="2" charset="0"/>
                  </a:rPr>
                  <a:t>∃x Crown(x) ∧ </a:t>
                </a:r>
                <a:r>
                  <a:rPr lang="en-US" sz="2400" i="1" dirty="0" err="1">
                    <a:latin typeface="Helvetica" pitchFamily="2" charset="0"/>
                  </a:rPr>
                  <a:t>OnHead</a:t>
                </a:r>
                <a:r>
                  <a:rPr lang="en-US" sz="2400" i="1" dirty="0">
                    <a:latin typeface="Helvetica" pitchFamily="2" charset="0"/>
                  </a:rPr>
                  <a:t>(x, John)</a:t>
                </a:r>
              </a:p>
              <a:p>
                <a:pPr marL="0" indent="0">
                  <a:buNone/>
                </a:pPr>
                <a:r>
                  <a:rPr lang="en-US" sz="2400" dirty="0">
                    <a:latin typeface="Helvetica" pitchFamily="2" charset="0"/>
                  </a:rPr>
                  <a:t>“There exists an object x that is a crown, and x is on the head of John” </a:t>
                </a:r>
              </a:p>
              <a:p>
                <a:pPr marL="0" indent="0">
                  <a:buNone/>
                </a:pPr>
                <a:r>
                  <a:rPr lang="en-US" sz="2400" dirty="0">
                    <a:latin typeface="Helvetica" pitchFamily="2" charset="0"/>
                  </a:rPr>
                  <a:t>(John’s wearing a crown)</a:t>
                </a: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2103120"/>
                <a:ext cx="10058400" cy="3849624"/>
              </a:xfrm>
              <a:blipFill>
                <a:blip r:embed="rId3"/>
                <a:stretch>
                  <a:fillRect l="-631" t="-329"/>
                </a:stretch>
              </a:blipFill>
            </p:spPr>
            <p:txBody>
              <a:bodyPr/>
              <a:lstStyle/>
              <a:p>
                <a:r>
                  <a:rPr lang="en-US">
                    <a:noFill/>
                  </a:rPr>
                  <a:t> </a:t>
                </a:r>
              </a:p>
            </p:txBody>
          </p:sp>
        </mc:Fallback>
      </mc:AlternateContent>
    </p:spTree>
    <p:extLst>
      <p:ext uri="{BB962C8B-B14F-4D97-AF65-F5344CB8AC3E}">
        <p14:creationId xmlns:p14="http://schemas.microsoft.com/office/powerpoint/2010/main" val="973672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Wumpus SAT -- Proof by Contradiction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10987087" cy="3849624"/>
              </a:xfrm>
            </p:spPr>
            <p:txBody>
              <a:bodyPr>
                <a:normAutofit fontScale="85000" lnSpcReduction="10000"/>
              </a:bodyPr>
              <a:lstStyle/>
              <a:p>
                <a:pPr marL="0" indent="0">
                  <a:buNone/>
                </a:pPr>
                <a:r>
                  <a:rPr lang="en-US" sz="2400" b="1" dirty="0">
                    <a:latin typeface="Helvetica" pitchFamily="2" charset="0"/>
                  </a:rPr>
                  <a:t>Knowledge Base:</a:t>
                </a:r>
              </a:p>
              <a:p>
                <a14:m>
                  <m:oMath xmlns:m="http://schemas.openxmlformats.org/officeDocument/2006/math">
                    <m:r>
                      <a:rPr lang="en-US" sz="2400" i="1">
                        <a:latin typeface="Cambria Math" panose="02040503050406030204" pitchFamily="18" charset="0"/>
                      </a:rPr>
                      <m:t>𝐹</m:t>
                    </m:r>
                    <m:r>
                      <a:rPr lang="en-US" sz="2400" i="1">
                        <a:latin typeface="Cambria Math" panose="02040503050406030204" pitchFamily="18" charset="0"/>
                      </a:rPr>
                      <m:t>∨</m:t>
                    </m:r>
                    <m:r>
                      <a:rPr lang="en-US" sz="2400" i="1">
                        <a:latin typeface="Cambria Math" panose="02040503050406030204" pitchFamily="18" charset="0"/>
                      </a:rPr>
                      <m:t>𝑃𝐴</m:t>
                    </m:r>
                    <m:r>
                      <a:rPr lang="en-US" sz="2400" i="1">
                        <a:latin typeface="Cambria Math" panose="02040503050406030204" pitchFamily="18" charset="0"/>
                      </a:rPr>
                      <m:t>2∨</m:t>
                    </m:r>
                    <m:r>
                      <a:rPr lang="en-US" sz="2400" i="1">
                        <a:latin typeface="Cambria Math" panose="02040503050406030204" pitchFamily="18" charset="0"/>
                      </a:rPr>
                      <m:t>𝑃𝐵</m:t>
                    </m:r>
                    <m:r>
                      <a:rPr lang="en-US" sz="2400" i="1">
                        <a:latin typeface="Cambria Math" panose="02040503050406030204" pitchFamily="18" charset="0"/>
                      </a:rPr>
                      <m:t>1</m:t>
                    </m:r>
                  </m:oMath>
                </a14:m>
                <a:endParaRPr lang="en-US" sz="2400" dirty="0"/>
              </a:p>
              <a:p>
                <a14:m>
                  <m:oMath xmlns:m="http://schemas.openxmlformats.org/officeDocument/2006/math">
                    <m:r>
                      <a:rPr lang="en-US" sz="2400" i="1">
                        <a:latin typeface="Cambria Math" panose="02040503050406030204" pitchFamily="18" charset="0"/>
                      </a:rPr>
                      <m:t>𝑇</m:t>
                    </m:r>
                    <m:r>
                      <a:rPr lang="en-US" sz="2400" i="1">
                        <a:latin typeface="Cambria Math" panose="02040503050406030204" pitchFamily="18" charset="0"/>
                      </a:rPr>
                      <m:t>∨¬</m:t>
                    </m:r>
                    <m:r>
                      <a:rPr lang="en-US" sz="2400" i="1">
                        <a:latin typeface="Cambria Math" panose="02040503050406030204" pitchFamily="18" charset="0"/>
                      </a:rPr>
                      <m:t>𝑃𝐴</m:t>
                    </m:r>
                    <m:r>
                      <a:rPr lang="en-US" sz="2400" i="1">
                        <a:latin typeface="Cambria Math" panose="02040503050406030204" pitchFamily="18" charset="0"/>
                      </a:rPr>
                      <m:t>2</m:t>
                    </m:r>
                  </m:oMath>
                </a14:m>
                <a:endParaRPr lang="en-US" sz="2400" dirty="0"/>
              </a:p>
              <a:p>
                <a14:m>
                  <m:oMath xmlns:m="http://schemas.openxmlformats.org/officeDocument/2006/math">
                    <m:r>
                      <a:rPr lang="en-US" sz="2400" i="1">
                        <a:latin typeface="Cambria Math" panose="02040503050406030204" pitchFamily="18" charset="0"/>
                      </a:rPr>
                      <m:t>𝑇</m:t>
                    </m:r>
                    <m:r>
                      <a:rPr lang="en-US" sz="2400" i="1">
                        <a:latin typeface="Cambria Math" panose="02040503050406030204" pitchFamily="18" charset="0"/>
                      </a:rPr>
                      <m:t>∨¬</m:t>
                    </m:r>
                    <m:r>
                      <a:rPr lang="en-US" sz="2400" i="1">
                        <a:latin typeface="Cambria Math" panose="02040503050406030204" pitchFamily="18" charset="0"/>
                      </a:rPr>
                      <m:t>𝑃𝐵</m:t>
                    </m:r>
                    <m:r>
                      <a:rPr lang="en-US" sz="2400" i="1">
                        <a:latin typeface="Cambria Math" panose="02040503050406030204" pitchFamily="18" charset="0"/>
                      </a:rPr>
                      <m:t>1</m:t>
                    </m:r>
                  </m:oMath>
                </a14:m>
                <a:endParaRPr lang="en-US" sz="2400" dirty="0"/>
              </a:p>
              <a:p>
                <a14:m>
                  <m:oMath xmlns:m="http://schemas.openxmlformats.org/officeDocument/2006/math">
                    <m:r>
                      <a:rPr lang="en-US" sz="2400" i="1">
                        <a:latin typeface="Cambria Math" panose="02040503050406030204" pitchFamily="18" charset="0"/>
                      </a:rPr>
                      <m:t>𝐹</m:t>
                    </m:r>
                  </m:oMath>
                </a14:m>
                <a:endParaRPr lang="en-US" sz="2400" i="1" dirty="0">
                  <a:latin typeface="Cambria Math" panose="02040503050406030204" pitchFamily="18" charset="0"/>
                </a:endParaRPr>
              </a:p>
              <a:p>
                <a14:m>
                  <m:oMath xmlns:m="http://schemas.openxmlformats.org/officeDocument/2006/math">
                    <m:r>
                      <a:rPr lang="en-US" sz="2400" b="1" i="1">
                        <a:latin typeface="Cambria Math" panose="02040503050406030204" pitchFamily="18" charset="0"/>
                      </a:rPr>
                      <m:t>¬</m:t>
                    </m:r>
                    <m:r>
                      <a:rPr lang="en-US" sz="2400" i="1">
                        <a:latin typeface="Cambria Math" panose="02040503050406030204" pitchFamily="18" charset="0"/>
                      </a:rPr>
                      <m:t>𝑃𝐴</m:t>
                    </m:r>
                    <m:r>
                      <a:rPr lang="en-US" sz="2400" i="1">
                        <a:latin typeface="Cambria Math" panose="02040503050406030204" pitchFamily="18" charset="0"/>
                      </a:rPr>
                      <m:t>2</m:t>
                    </m:r>
                  </m:oMath>
                </a14:m>
                <a:endParaRPr lang="en-US" sz="2400" dirty="0"/>
              </a:p>
              <a:p>
                <a:pPr marL="0" indent="0">
                  <a:buNone/>
                </a:pPr>
                <a:endParaRPr lang="en-US" sz="2400" dirty="0">
                  <a:latin typeface="Helvetica" pitchFamily="2" charset="0"/>
                </a:endParaRPr>
              </a:p>
              <a:p>
                <a:pPr marL="0" indent="0">
                  <a:buNone/>
                </a:pPr>
                <a:r>
                  <a:rPr lang="en-US" sz="2400" dirty="0">
                    <a:latin typeface="Helvetica" pitchFamily="2" charset="0"/>
                  </a:rPr>
                  <a:t>We update our clauses based on our current model.</a:t>
                </a:r>
              </a:p>
              <a:p>
                <a:pPr marL="0" indent="0">
                  <a:buNone/>
                </a:pPr>
                <a:endParaRPr lang="en-US" sz="2400" dirty="0">
                  <a:latin typeface="Helvetica" pitchFamily="2" charset="0"/>
                </a:endParaRPr>
              </a:p>
              <a:p>
                <a:endParaRPr lang="en-US" sz="2400" dirty="0"/>
              </a:p>
              <a:p>
                <a:endParaRPr lang="en-US" sz="2400" dirty="0">
                  <a:latin typeface="Helvetica" pitchFamily="2" charset="0"/>
                </a:endParaRPr>
              </a:p>
              <a:p>
                <a:pPr lvl="1"/>
                <a:endParaRPr lang="en-US" sz="2200" dirty="0">
                  <a:latin typeface="Helvetica" pitchFamily="2" charset="0"/>
                </a:endParaRPr>
              </a:p>
              <a:p>
                <a:pPr marL="0" indent="0">
                  <a:buNone/>
                </a:pPr>
                <a:endParaRPr lang="en-US" sz="2200" dirty="0">
                  <a:latin typeface="Helvetica" pitchFamily="2" charset="0"/>
                </a:endParaRP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2" y="2145983"/>
                <a:ext cx="10987087" cy="3849624"/>
              </a:xfrm>
              <a:blipFill>
                <a:blip r:embed="rId3"/>
                <a:stretch>
                  <a:fillRect l="-5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0D76B620-EBB4-5A44-8FD9-0B7B115AC46F}"/>
                  </a:ext>
                </a:extLst>
              </p:cNvPr>
              <p:cNvSpPr txBox="1">
                <a:spLocks/>
              </p:cNvSpPr>
              <p:nvPr/>
            </p:nvSpPr>
            <p:spPr>
              <a:xfrm>
                <a:off x="5977128" y="2145983"/>
                <a:ext cx="482422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Helvetica" pitchFamily="2" charset="0"/>
                  </a:rPr>
                  <a:t>Variables:</a:t>
                </a: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solidFill>
                            <a:srgbClr val="FF0000"/>
                          </a:solidFill>
                          <a:latin typeface="Cambria Math" panose="02040503050406030204" pitchFamily="18" charset="0"/>
                        </a:rPr>
                        <m:t>𝐵𝐴</m:t>
                      </m:r>
                      <m:r>
                        <a:rPr lang="en-US" b="0" i="1" smtClean="0">
                          <a:solidFill>
                            <a:srgbClr val="FF0000"/>
                          </a:solidFill>
                          <a:latin typeface="Cambria Math" panose="02040503050406030204" pitchFamily="18" charset="0"/>
                        </a:rPr>
                        <m:t>1=</m:t>
                      </m:r>
                      <m:r>
                        <a:rPr lang="en-US" b="0" i="1" smtClean="0">
                          <a:solidFill>
                            <a:srgbClr val="FF0000"/>
                          </a:solidFill>
                          <a:latin typeface="Cambria Math" panose="02040503050406030204" pitchFamily="18" charset="0"/>
                        </a:rPr>
                        <m:t>𝑇</m:t>
                      </m:r>
                    </m:oMath>
                  </m:oMathPara>
                </a14:m>
                <a:endParaRPr lang="en-US" b="0" dirty="0">
                  <a:solidFill>
                    <a:srgbClr val="FF0000"/>
                  </a:solidFill>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r>
                        <a:rPr lang="en-US" i="1">
                          <a:latin typeface="Cambria Math" panose="02040503050406030204" pitchFamily="18" charset="0"/>
                        </a:rPr>
                        <m:t>𝐴</m:t>
                      </m:r>
                      <m:r>
                        <a:rPr lang="en-US" b="0" i="1" smtClean="0">
                          <a:latin typeface="Cambria Math" panose="02040503050406030204" pitchFamily="18" charset="0"/>
                        </a:rPr>
                        <m:t>2</m:t>
                      </m:r>
                      <m:r>
                        <a:rPr lang="en-US" i="1">
                          <a:latin typeface="Cambria Math" panose="02040503050406030204" pitchFamily="18" charset="0"/>
                        </a:rPr>
                        <m:t>=?</m:t>
                      </m:r>
                    </m:oMath>
                  </m:oMathPara>
                </a14:m>
                <a:endParaRPr lang="en-US" dirty="0">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𝑃𝐵</m:t>
                      </m:r>
                      <m:r>
                        <a:rPr lang="en-US" i="1">
                          <a:latin typeface="Cambria Math" panose="02040503050406030204" pitchFamily="18" charset="0"/>
                        </a:rPr>
                        <m:t>1=?</m:t>
                      </m:r>
                    </m:oMath>
                  </m:oMathPara>
                </a14:m>
                <a:endParaRPr lang="en-US" dirty="0">
                  <a:latin typeface="Helvetica" pitchFamily="2" charset="0"/>
                </a:endParaRPr>
              </a:p>
              <a:p>
                <a:pPr marL="0" indent="0">
                  <a:buNone/>
                </a:pPr>
                <a:endParaRPr lang="en-US" dirty="0"/>
              </a:p>
              <a:p>
                <a:pPr marL="0" indent="0">
                  <a:buFont typeface="Arial" panose="020B0604020202020204" pitchFamily="34" charset="0"/>
                  <a:buNone/>
                </a:pPr>
                <a:endParaRPr lang="en-US" dirty="0"/>
              </a:p>
            </p:txBody>
          </p:sp>
        </mc:Choice>
        <mc:Fallback xmlns="">
          <p:sp>
            <p:nvSpPr>
              <p:cNvPr id="4" name="Content Placeholder 2">
                <a:extLst>
                  <a:ext uri="{FF2B5EF4-FFF2-40B4-BE49-F238E27FC236}">
                    <a16:creationId xmlns:a16="http://schemas.microsoft.com/office/drawing/2014/main" id="{0D76B620-EBB4-5A44-8FD9-0B7B115AC46F}"/>
                  </a:ext>
                </a:extLst>
              </p:cNvPr>
              <p:cNvSpPr txBox="1">
                <a:spLocks noRot="1" noChangeAspect="1" noMove="1" noResize="1" noEditPoints="1" noAdjustHandles="1" noChangeArrowheads="1" noChangeShapeType="1" noTextEdit="1"/>
              </p:cNvSpPr>
              <p:nvPr/>
            </p:nvSpPr>
            <p:spPr>
              <a:xfrm>
                <a:off x="5977128" y="2145983"/>
                <a:ext cx="4824222" cy="4351338"/>
              </a:xfrm>
              <a:prstGeom prst="rect">
                <a:avLst/>
              </a:prstGeom>
              <a:blipFill>
                <a:blip r:embed="rId4"/>
                <a:stretch>
                  <a:fillRect l="-2625" t="-232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851F2AF6-BE1C-5853-CF6F-572FACC74C3F}"/>
              </a:ext>
            </a:extLst>
          </p:cNvPr>
          <p:cNvSpPr txBox="1"/>
          <p:nvPr/>
        </p:nvSpPr>
        <p:spPr>
          <a:xfrm>
            <a:off x="8389239" y="360679"/>
            <a:ext cx="3640740" cy="1477328"/>
          </a:xfrm>
          <a:prstGeom prst="rect">
            <a:avLst/>
          </a:prstGeom>
          <a:noFill/>
        </p:spPr>
        <p:txBody>
          <a:bodyPr wrap="none" rtlCol="0">
            <a:spAutoFit/>
          </a:bodyPr>
          <a:lstStyle/>
          <a:p>
            <a:pPr marL="0" indent="0">
              <a:buNone/>
            </a:pPr>
            <a:r>
              <a:rPr lang="en-US" sz="1000" dirty="0">
                <a:latin typeface="Consolas" panose="020B0609020204030204" pitchFamily="49" charset="0"/>
                <a:cs typeface="Consolas" panose="020B0609020204030204" pitchFamily="49" charset="0"/>
              </a:rPr>
              <a:t>Begin with every variable’s value unassigned.</a:t>
            </a:r>
          </a:p>
          <a:p>
            <a:pPr marL="0" indent="0">
              <a:buNone/>
            </a:pPr>
            <a:r>
              <a:rPr lang="en-US" sz="1000" dirty="0">
                <a:latin typeface="Consolas" panose="020B0609020204030204" pitchFamily="49" charset="0"/>
                <a:cs typeface="Consolas" panose="020B0609020204030204" pitchFamily="49" charset="0"/>
              </a:rPr>
              <a:t>To find a model which satisfies a CNF expression:</a:t>
            </a:r>
          </a:p>
          <a:p>
            <a:pPr marL="0" indent="0">
              <a:buNone/>
            </a:pPr>
            <a:r>
              <a:rPr lang="en-US" sz="1000" dirty="0">
                <a:latin typeface="Consolas" panose="020B0609020204030204" pitchFamily="49" charset="0"/>
                <a:cs typeface="Consolas" panose="020B0609020204030204" pitchFamily="49" charset="0"/>
              </a:rPr>
              <a:t>    If every clause is true, return true.</a:t>
            </a:r>
          </a:p>
          <a:p>
            <a:pPr marL="0" indent="0">
              <a:buNone/>
            </a:pPr>
            <a:r>
              <a:rPr lang="en-US" sz="1000" dirty="0">
                <a:latin typeface="Consolas" panose="020B0609020204030204" pitchFamily="49" charset="0"/>
                <a:cs typeface="Consolas" panose="020B0609020204030204" pitchFamily="49" charset="0"/>
              </a:rPr>
              <a:t>    If any clause is empty, return false.</a:t>
            </a:r>
          </a:p>
          <a:p>
            <a:pPr marL="0" indent="0">
              <a:buNone/>
            </a:pPr>
            <a:r>
              <a:rPr lang="en-US" sz="1000" dirty="0">
                <a:latin typeface="Consolas" panose="020B0609020204030204" pitchFamily="49" charset="0"/>
                <a:cs typeface="Consolas" panose="020B0609020204030204" pitchFamily="49" charset="0"/>
              </a:rPr>
              <a:t>    Choose an unassigned variable V.</a:t>
            </a:r>
          </a:p>
          <a:p>
            <a:pPr marL="0" indent="0">
              <a:buNone/>
            </a:pPr>
            <a:r>
              <a:rPr lang="en-US" sz="1000" dirty="0">
                <a:latin typeface="Consolas" panose="020B0609020204030204" pitchFamily="49" charset="0"/>
                <a:cs typeface="Consolas" panose="020B0609020204030204" pitchFamily="49" charset="0"/>
              </a:rPr>
              <a:t>    </a:t>
            </a:r>
            <a:r>
              <a:rPr lang="en-US" sz="1000" b="1" dirty="0">
                <a:latin typeface="Consolas" panose="020B0609020204030204" pitchFamily="49" charset="0"/>
                <a:cs typeface="Consolas" panose="020B0609020204030204" pitchFamily="49" charset="0"/>
              </a:rPr>
              <a:t>Set V=T. Try to find a model that satisfies.</a:t>
            </a:r>
          </a:p>
          <a:p>
            <a:pPr marL="0" indent="0">
              <a:buNone/>
            </a:pPr>
            <a:r>
              <a:rPr lang="en-US" sz="1000" dirty="0">
                <a:latin typeface="Consolas" panose="020B0609020204030204" pitchFamily="49" charset="0"/>
                <a:cs typeface="Consolas" panose="020B0609020204030204" pitchFamily="49" charset="0"/>
              </a:rPr>
              <a:t>    Set V=F. Try to find a model that satisfies.</a:t>
            </a:r>
          </a:p>
          <a:p>
            <a:pPr marL="0" indent="0">
              <a:buNone/>
            </a:pPr>
            <a:r>
              <a:rPr lang="en-US" sz="1000" dirty="0">
                <a:latin typeface="Consolas" panose="020B0609020204030204" pitchFamily="49" charset="0"/>
                <a:cs typeface="Consolas" panose="020B0609020204030204" pitchFamily="49" charset="0"/>
              </a:rPr>
              <a:t>    Return false.</a:t>
            </a:r>
          </a:p>
          <a:p>
            <a:endParaRPr lang="en-US" sz="1000" dirty="0"/>
          </a:p>
        </p:txBody>
      </p:sp>
    </p:spTree>
    <p:extLst>
      <p:ext uri="{BB962C8B-B14F-4D97-AF65-F5344CB8AC3E}">
        <p14:creationId xmlns:p14="http://schemas.microsoft.com/office/powerpoint/2010/main" val="9619635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Wumpus SAT -- Proof by Contradiction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10987087" cy="3849624"/>
              </a:xfrm>
            </p:spPr>
            <p:txBody>
              <a:bodyPr>
                <a:normAutofit fontScale="77500" lnSpcReduction="20000"/>
              </a:bodyPr>
              <a:lstStyle/>
              <a:p>
                <a:pPr marL="0" indent="0">
                  <a:buNone/>
                </a:pPr>
                <a:r>
                  <a:rPr lang="en-US" sz="2400" b="1" dirty="0">
                    <a:latin typeface="Helvetica" pitchFamily="2" charset="0"/>
                  </a:rPr>
                  <a:t>Knowledge Base:</a:t>
                </a:r>
              </a:p>
              <a:p>
                <a14:m>
                  <m:oMath xmlns:m="http://schemas.openxmlformats.org/officeDocument/2006/math">
                    <m:r>
                      <a:rPr lang="en-US" sz="2400" i="1">
                        <a:latin typeface="Cambria Math" panose="02040503050406030204" pitchFamily="18" charset="0"/>
                      </a:rPr>
                      <m:t>𝑃𝐴</m:t>
                    </m:r>
                    <m:r>
                      <a:rPr lang="en-US" sz="2400" i="1">
                        <a:latin typeface="Cambria Math" panose="02040503050406030204" pitchFamily="18" charset="0"/>
                      </a:rPr>
                      <m:t>2∨</m:t>
                    </m:r>
                    <m:r>
                      <a:rPr lang="en-US" sz="2400" i="1">
                        <a:latin typeface="Cambria Math" panose="02040503050406030204" pitchFamily="18" charset="0"/>
                      </a:rPr>
                      <m:t>𝑃𝐵</m:t>
                    </m:r>
                    <m:r>
                      <a:rPr lang="en-US" sz="2400" i="1">
                        <a:latin typeface="Cambria Math" panose="02040503050406030204" pitchFamily="18" charset="0"/>
                      </a:rPr>
                      <m:t>1</m:t>
                    </m:r>
                  </m:oMath>
                </a14:m>
                <a:endParaRPr lang="en-US" sz="2400" dirty="0"/>
              </a:p>
              <a:p>
                <a14:m>
                  <m:oMath xmlns:m="http://schemas.openxmlformats.org/officeDocument/2006/math">
                    <m:r>
                      <a:rPr lang="en-US" sz="2400" i="1">
                        <a:latin typeface="Cambria Math" panose="02040503050406030204" pitchFamily="18" charset="0"/>
                      </a:rPr>
                      <m:t>𝑇</m:t>
                    </m:r>
                  </m:oMath>
                </a14:m>
                <a:endParaRPr lang="en-US" sz="2400" dirty="0"/>
              </a:p>
              <a:p>
                <a14:m>
                  <m:oMath xmlns:m="http://schemas.openxmlformats.org/officeDocument/2006/math">
                    <m:r>
                      <a:rPr lang="en-US" sz="2400" i="1">
                        <a:latin typeface="Cambria Math" panose="02040503050406030204" pitchFamily="18" charset="0"/>
                      </a:rPr>
                      <m:t>𝑇</m:t>
                    </m:r>
                  </m:oMath>
                </a14:m>
                <a:endParaRPr lang="en-US" sz="2400" dirty="0"/>
              </a:p>
              <a:p>
                <a14:m>
                  <m:oMath xmlns:m="http://schemas.openxmlformats.org/officeDocument/2006/math">
                    <m:r>
                      <a:rPr lang="en-US" sz="2400" i="1">
                        <a:latin typeface="Cambria Math" panose="02040503050406030204" pitchFamily="18" charset="0"/>
                      </a:rPr>
                      <m:t>𝐹</m:t>
                    </m:r>
                  </m:oMath>
                </a14:m>
                <a:endParaRPr lang="en-US" sz="2400" i="1" dirty="0">
                  <a:latin typeface="Cambria Math" panose="02040503050406030204" pitchFamily="18" charset="0"/>
                </a:endParaRPr>
              </a:p>
              <a:p>
                <a14:m>
                  <m:oMath xmlns:m="http://schemas.openxmlformats.org/officeDocument/2006/math">
                    <m:r>
                      <a:rPr lang="en-US" sz="2400" b="1" i="1">
                        <a:latin typeface="Cambria Math" panose="02040503050406030204" pitchFamily="18" charset="0"/>
                      </a:rPr>
                      <m:t>¬</m:t>
                    </m:r>
                    <m:r>
                      <a:rPr lang="en-US" sz="2400" i="1">
                        <a:latin typeface="Cambria Math" panose="02040503050406030204" pitchFamily="18" charset="0"/>
                      </a:rPr>
                      <m:t>𝑃𝐴</m:t>
                    </m:r>
                    <m:r>
                      <a:rPr lang="en-US" sz="2400" i="1">
                        <a:latin typeface="Cambria Math" panose="02040503050406030204" pitchFamily="18" charset="0"/>
                      </a:rPr>
                      <m:t>2</m:t>
                    </m:r>
                  </m:oMath>
                </a14:m>
                <a:endParaRPr lang="en-US" sz="2400" dirty="0"/>
              </a:p>
              <a:p>
                <a:pPr marL="0" indent="0">
                  <a:buNone/>
                </a:pPr>
                <a:endParaRPr lang="en-US" sz="2400" dirty="0">
                  <a:latin typeface="Helvetica" pitchFamily="2" charset="0"/>
                </a:endParaRPr>
              </a:p>
              <a:p>
                <a:pPr marL="0" indent="0">
                  <a:buNone/>
                </a:pPr>
                <a:r>
                  <a:rPr lang="en-US" sz="2400" dirty="0">
                    <a:latin typeface="Helvetica" pitchFamily="2" charset="0"/>
                  </a:rPr>
                  <a:t>We update our clauses based on our current model. (clause with a T are true, Fs in clauses with unknown literals are removed).</a:t>
                </a:r>
              </a:p>
              <a:p>
                <a:pPr marL="0" indent="0">
                  <a:buNone/>
                </a:pPr>
                <a:endParaRPr lang="en-US" sz="2400" dirty="0">
                  <a:latin typeface="Helvetica" pitchFamily="2" charset="0"/>
                </a:endParaRPr>
              </a:p>
              <a:p>
                <a:endParaRPr lang="en-US" sz="2400" dirty="0"/>
              </a:p>
              <a:p>
                <a:endParaRPr lang="en-US" sz="2400" dirty="0">
                  <a:latin typeface="Helvetica" pitchFamily="2" charset="0"/>
                </a:endParaRPr>
              </a:p>
              <a:p>
                <a:pPr lvl="1"/>
                <a:endParaRPr lang="en-US" sz="2200" dirty="0">
                  <a:latin typeface="Helvetica" pitchFamily="2" charset="0"/>
                </a:endParaRPr>
              </a:p>
              <a:p>
                <a:pPr marL="0" indent="0">
                  <a:buNone/>
                </a:pPr>
                <a:endParaRPr lang="en-US" sz="2200" dirty="0">
                  <a:latin typeface="Helvetica" pitchFamily="2" charset="0"/>
                </a:endParaRP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2" y="2145983"/>
                <a:ext cx="10987087" cy="3849624"/>
              </a:xfrm>
              <a:blipFill>
                <a:blip r:embed="rId3"/>
                <a:stretch>
                  <a:fillRect l="-462" t="-658" b="-9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0D76B620-EBB4-5A44-8FD9-0B7B115AC46F}"/>
                  </a:ext>
                </a:extLst>
              </p:cNvPr>
              <p:cNvSpPr txBox="1">
                <a:spLocks/>
              </p:cNvSpPr>
              <p:nvPr/>
            </p:nvSpPr>
            <p:spPr>
              <a:xfrm>
                <a:off x="5977128" y="2145983"/>
                <a:ext cx="482422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Helvetica" pitchFamily="2" charset="0"/>
                  </a:rPr>
                  <a:t>Variables:</a:t>
                </a: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solidFill>
                            <a:srgbClr val="FF0000"/>
                          </a:solidFill>
                          <a:latin typeface="Cambria Math" panose="02040503050406030204" pitchFamily="18" charset="0"/>
                        </a:rPr>
                        <m:t>𝐵𝐴</m:t>
                      </m:r>
                      <m:r>
                        <a:rPr lang="en-US" b="0" i="1" smtClean="0">
                          <a:solidFill>
                            <a:srgbClr val="FF0000"/>
                          </a:solidFill>
                          <a:latin typeface="Cambria Math" panose="02040503050406030204" pitchFamily="18" charset="0"/>
                        </a:rPr>
                        <m:t>1=</m:t>
                      </m:r>
                      <m:r>
                        <a:rPr lang="en-US" b="0" i="1" smtClean="0">
                          <a:solidFill>
                            <a:srgbClr val="FF0000"/>
                          </a:solidFill>
                          <a:latin typeface="Cambria Math" panose="02040503050406030204" pitchFamily="18" charset="0"/>
                        </a:rPr>
                        <m:t>𝑇</m:t>
                      </m:r>
                    </m:oMath>
                  </m:oMathPara>
                </a14:m>
                <a:endParaRPr lang="en-US" b="0" dirty="0">
                  <a:solidFill>
                    <a:srgbClr val="FF0000"/>
                  </a:solidFill>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r>
                        <a:rPr lang="en-US" i="1">
                          <a:latin typeface="Cambria Math" panose="02040503050406030204" pitchFamily="18" charset="0"/>
                        </a:rPr>
                        <m:t>𝐴</m:t>
                      </m:r>
                      <m:r>
                        <a:rPr lang="en-US" b="0" i="1" smtClean="0">
                          <a:latin typeface="Cambria Math" panose="02040503050406030204" pitchFamily="18" charset="0"/>
                        </a:rPr>
                        <m:t>2</m:t>
                      </m:r>
                      <m:r>
                        <a:rPr lang="en-US" i="1">
                          <a:latin typeface="Cambria Math" panose="02040503050406030204" pitchFamily="18" charset="0"/>
                        </a:rPr>
                        <m:t>=?</m:t>
                      </m:r>
                    </m:oMath>
                  </m:oMathPara>
                </a14:m>
                <a:endParaRPr lang="en-US" dirty="0">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𝑃𝐵</m:t>
                      </m:r>
                      <m:r>
                        <a:rPr lang="en-US" i="1">
                          <a:latin typeface="Cambria Math" panose="02040503050406030204" pitchFamily="18" charset="0"/>
                        </a:rPr>
                        <m:t>1=?</m:t>
                      </m:r>
                    </m:oMath>
                  </m:oMathPara>
                </a14:m>
                <a:endParaRPr lang="en-US" dirty="0">
                  <a:latin typeface="Helvetica" pitchFamily="2" charset="0"/>
                </a:endParaRPr>
              </a:p>
              <a:p>
                <a:pPr marL="0" indent="0">
                  <a:buNone/>
                </a:pPr>
                <a:endParaRPr lang="en-US" dirty="0"/>
              </a:p>
              <a:p>
                <a:pPr marL="0" indent="0">
                  <a:buFont typeface="Arial" panose="020B0604020202020204" pitchFamily="34" charset="0"/>
                  <a:buNone/>
                </a:pPr>
                <a:endParaRPr lang="en-US" dirty="0"/>
              </a:p>
            </p:txBody>
          </p:sp>
        </mc:Choice>
        <mc:Fallback xmlns="">
          <p:sp>
            <p:nvSpPr>
              <p:cNvPr id="4" name="Content Placeholder 2">
                <a:extLst>
                  <a:ext uri="{FF2B5EF4-FFF2-40B4-BE49-F238E27FC236}">
                    <a16:creationId xmlns:a16="http://schemas.microsoft.com/office/drawing/2014/main" id="{0D76B620-EBB4-5A44-8FD9-0B7B115AC46F}"/>
                  </a:ext>
                </a:extLst>
              </p:cNvPr>
              <p:cNvSpPr txBox="1">
                <a:spLocks noRot="1" noChangeAspect="1" noMove="1" noResize="1" noEditPoints="1" noAdjustHandles="1" noChangeArrowheads="1" noChangeShapeType="1" noTextEdit="1"/>
              </p:cNvSpPr>
              <p:nvPr/>
            </p:nvSpPr>
            <p:spPr>
              <a:xfrm>
                <a:off x="5977128" y="2145983"/>
                <a:ext cx="4824222" cy="4351338"/>
              </a:xfrm>
              <a:prstGeom prst="rect">
                <a:avLst/>
              </a:prstGeom>
              <a:blipFill>
                <a:blip r:embed="rId4"/>
                <a:stretch>
                  <a:fillRect l="-2625" t="-232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48BB389-5731-22EA-C3C5-49556565F6A9}"/>
              </a:ext>
            </a:extLst>
          </p:cNvPr>
          <p:cNvSpPr txBox="1"/>
          <p:nvPr/>
        </p:nvSpPr>
        <p:spPr>
          <a:xfrm>
            <a:off x="8389239" y="360679"/>
            <a:ext cx="3640740" cy="1477328"/>
          </a:xfrm>
          <a:prstGeom prst="rect">
            <a:avLst/>
          </a:prstGeom>
          <a:noFill/>
        </p:spPr>
        <p:txBody>
          <a:bodyPr wrap="none" rtlCol="0">
            <a:spAutoFit/>
          </a:bodyPr>
          <a:lstStyle/>
          <a:p>
            <a:pPr marL="0" indent="0">
              <a:buNone/>
            </a:pPr>
            <a:r>
              <a:rPr lang="en-US" sz="1000" dirty="0">
                <a:latin typeface="Consolas" panose="020B0609020204030204" pitchFamily="49" charset="0"/>
                <a:cs typeface="Consolas" panose="020B0609020204030204" pitchFamily="49" charset="0"/>
              </a:rPr>
              <a:t>Begin with every variable’s value unassigned.</a:t>
            </a:r>
          </a:p>
          <a:p>
            <a:pPr marL="0" indent="0">
              <a:buNone/>
            </a:pPr>
            <a:r>
              <a:rPr lang="en-US" sz="1000" dirty="0">
                <a:latin typeface="Consolas" panose="020B0609020204030204" pitchFamily="49" charset="0"/>
                <a:cs typeface="Consolas" panose="020B0609020204030204" pitchFamily="49" charset="0"/>
              </a:rPr>
              <a:t>To find a model which satisfies a CNF expression:</a:t>
            </a:r>
          </a:p>
          <a:p>
            <a:pPr marL="0" indent="0">
              <a:buNone/>
            </a:pPr>
            <a:r>
              <a:rPr lang="en-US" sz="1000" dirty="0">
                <a:latin typeface="Consolas" panose="020B0609020204030204" pitchFamily="49" charset="0"/>
                <a:cs typeface="Consolas" panose="020B0609020204030204" pitchFamily="49" charset="0"/>
              </a:rPr>
              <a:t>    If every clause is true, return true.</a:t>
            </a:r>
          </a:p>
          <a:p>
            <a:pPr marL="0" indent="0">
              <a:buNone/>
            </a:pPr>
            <a:r>
              <a:rPr lang="en-US" sz="1000" dirty="0">
                <a:latin typeface="Consolas" panose="020B0609020204030204" pitchFamily="49" charset="0"/>
                <a:cs typeface="Consolas" panose="020B0609020204030204" pitchFamily="49" charset="0"/>
              </a:rPr>
              <a:t>    If any clause is empty, return false.</a:t>
            </a:r>
          </a:p>
          <a:p>
            <a:pPr marL="0" indent="0">
              <a:buNone/>
            </a:pPr>
            <a:r>
              <a:rPr lang="en-US" sz="1000" dirty="0">
                <a:latin typeface="Consolas" panose="020B0609020204030204" pitchFamily="49" charset="0"/>
                <a:cs typeface="Consolas" panose="020B0609020204030204" pitchFamily="49" charset="0"/>
              </a:rPr>
              <a:t>    Choose an unassigned variable V.</a:t>
            </a:r>
          </a:p>
          <a:p>
            <a:pPr marL="0" indent="0">
              <a:buNone/>
            </a:pPr>
            <a:r>
              <a:rPr lang="en-US" sz="1000" dirty="0">
                <a:latin typeface="Consolas" panose="020B0609020204030204" pitchFamily="49" charset="0"/>
                <a:cs typeface="Consolas" panose="020B0609020204030204" pitchFamily="49" charset="0"/>
              </a:rPr>
              <a:t>    </a:t>
            </a:r>
            <a:r>
              <a:rPr lang="en-US" sz="1000" b="1" dirty="0">
                <a:latin typeface="Consolas" panose="020B0609020204030204" pitchFamily="49" charset="0"/>
                <a:cs typeface="Consolas" panose="020B0609020204030204" pitchFamily="49" charset="0"/>
              </a:rPr>
              <a:t>Set V=T. Try to find a model that satisfies.</a:t>
            </a:r>
          </a:p>
          <a:p>
            <a:pPr marL="0" indent="0">
              <a:buNone/>
            </a:pPr>
            <a:r>
              <a:rPr lang="en-US" sz="1000" dirty="0">
                <a:latin typeface="Consolas" panose="020B0609020204030204" pitchFamily="49" charset="0"/>
                <a:cs typeface="Consolas" panose="020B0609020204030204" pitchFamily="49" charset="0"/>
              </a:rPr>
              <a:t>    Set V=F. Try to find a model that satisfies.</a:t>
            </a:r>
          </a:p>
          <a:p>
            <a:pPr marL="0" indent="0">
              <a:buNone/>
            </a:pPr>
            <a:r>
              <a:rPr lang="en-US" sz="1000" dirty="0">
                <a:latin typeface="Consolas" panose="020B0609020204030204" pitchFamily="49" charset="0"/>
                <a:cs typeface="Consolas" panose="020B0609020204030204" pitchFamily="49" charset="0"/>
              </a:rPr>
              <a:t>    Return false.</a:t>
            </a:r>
          </a:p>
          <a:p>
            <a:endParaRPr lang="en-US" sz="1000" dirty="0"/>
          </a:p>
        </p:txBody>
      </p:sp>
    </p:spTree>
    <p:extLst>
      <p:ext uri="{BB962C8B-B14F-4D97-AF65-F5344CB8AC3E}">
        <p14:creationId xmlns:p14="http://schemas.microsoft.com/office/powerpoint/2010/main" val="10653521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Wumpus SAT -- Proof by Contradiction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10987087" cy="3849624"/>
              </a:xfrm>
            </p:spPr>
            <p:txBody>
              <a:bodyPr>
                <a:normAutofit fontScale="70000" lnSpcReduction="20000"/>
              </a:bodyPr>
              <a:lstStyle/>
              <a:p>
                <a:pPr marL="0" indent="0">
                  <a:buNone/>
                </a:pPr>
                <a:r>
                  <a:rPr lang="en-US" sz="2400" b="1" dirty="0">
                    <a:latin typeface="Helvetica" pitchFamily="2" charset="0"/>
                  </a:rPr>
                  <a:t>Knowledge Base:</a:t>
                </a:r>
              </a:p>
              <a:p>
                <a14:m>
                  <m:oMath xmlns:m="http://schemas.openxmlformats.org/officeDocument/2006/math">
                    <m:r>
                      <a:rPr lang="en-US" sz="2400" i="1">
                        <a:latin typeface="Cambria Math" panose="02040503050406030204" pitchFamily="18" charset="0"/>
                      </a:rPr>
                      <m:t>𝑃𝐴</m:t>
                    </m:r>
                    <m:r>
                      <a:rPr lang="en-US" sz="2400" i="1">
                        <a:latin typeface="Cambria Math" panose="02040503050406030204" pitchFamily="18" charset="0"/>
                      </a:rPr>
                      <m:t>2∨</m:t>
                    </m:r>
                    <m:r>
                      <a:rPr lang="en-US" sz="2400" i="1">
                        <a:latin typeface="Cambria Math" panose="02040503050406030204" pitchFamily="18" charset="0"/>
                      </a:rPr>
                      <m:t>𝑃𝐵</m:t>
                    </m:r>
                    <m:r>
                      <a:rPr lang="en-US" sz="2400" i="1">
                        <a:latin typeface="Cambria Math" panose="02040503050406030204" pitchFamily="18" charset="0"/>
                      </a:rPr>
                      <m:t>1</m:t>
                    </m:r>
                  </m:oMath>
                </a14:m>
                <a:endParaRPr lang="en-US" sz="2400" dirty="0"/>
              </a:p>
              <a:p>
                <a14:m>
                  <m:oMath xmlns:m="http://schemas.openxmlformats.org/officeDocument/2006/math">
                    <m:r>
                      <a:rPr lang="en-US" sz="2400" i="1">
                        <a:latin typeface="Cambria Math" panose="02040503050406030204" pitchFamily="18" charset="0"/>
                      </a:rPr>
                      <m:t>𝑇</m:t>
                    </m:r>
                  </m:oMath>
                </a14:m>
                <a:endParaRPr lang="en-US" sz="2400" dirty="0"/>
              </a:p>
              <a:p>
                <a14:m>
                  <m:oMath xmlns:m="http://schemas.openxmlformats.org/officeDocument/2006/math">
                    <m:r>
                      <a:rPr lang="en-US" sz="2400" i="1">
                        <a:latin typeface="Cambria Math" panose="02040503050406030204" pitchFamily="18" charset="0"/>
                      </a:rPr>
                      <m:t>𝑇</m:t>
                    </m:r>
                  </m:oMath>
                </a14:m>
                <a:endParaRPr lang="en-US" sz="2400" dirty="0"/>
              </a:p>
              <a:p>
                <a14:m>
                  <m:oMath xmlns:m="http://schemas.openxmlformats.org/officeDocument/2006/math">
                    <m:r>
                      <a:rPr lang="en-US" sz="2400" i="1" smtClean="0">
                        <a:solidFill>
                          <a:srgbClr val="FF0000"/>
                        </a:solidFill>
                        <a:latin typeface="Cambria Math" panose="02040503050406030204" pitchFamily="18" charset="0"/>
                      </a:rPr>
                      <m:t>𝐹</m:t>
                    </m:r>
                  </m:oMath>
                </a14:m>
                <a:endParaRPr lang="en-US" sz="2400" i="1" dirty="0">
                  <a:solidFill>
                    <a:srgbClr val="FF0000"/>
                  </a:solidFill>
                  <a:latin typeface="Cambria Math" panose="02040503050406030204" pitchFamily="18" charset="0"/>
                </a:endParaRPr>
              </a:p>
              <a:p>
                <a14:m>
                  <m:oMath xmlns:m="http://schemas.openxmlformats.org/officeDocument/2006/math">
                    <m:r>
                      <a:rPr lang="en-US" sz="2400" b="1" i="1">
                        <a:latin typeface="Cambria Math" panose="02040503050406030204" pitchFamily="18" charset="0"/>
                      </a:rPr>
                      <m:t>¬</m:t>
                    </m:r>
                    <m:r>
                      <a:rPr lang="en-US" sz="2400" i="1">
                        <a:latin typeface="Cambria Math" panose="02040503050406030204" pitchFamily="18" charset="0"/>
                      </a:rPr>
                      <m:t>𝑃𝐴</m:t>
                    </m:r>
                    <m:r>
                      <a:rPr lang="en-US" sz="2400" i="1">
                        <a:latin typeface="Cambria Math" panose="02040503050406030204" pitchFamily="18" charset="0"/>
                      </a:rPr>
                      <m:t>2</m:t>
                    </m:r>
                  </m:oMath>
                </a14:m>
                <a:endParaRPr lang="en-US" sz="2400" dirty="0"/>
              </a:p>
              <a:p>
                <a:pPr marL="0" indent="0">
                  <a:buNone/>
                </a:pPr>
                <a:endParaRPr lang="en-US" sz="2400" dirty="0">
                  <a:latin typeface="Helvetica" pitchFamily="2" charset="0"/>
                </a:endParaRPr>
              </a:p>
              <a:p>
                <a:pPr marL="0" indent="0">
                  <a:buNone/>
                </a:pPr>
                <a:r>
                  <a:rPr lang="en-US" sz="2400" dirty="0">
                    <a:latin typeface="Helvetica" pitchFamily="2" charset="0"/>
                  </a:rPr>
                  <a:t>And now this is basically a recursive call! Where we start at the beginning again but with this new model.</a:t>
                </a:r>
              </a:p>
              <a:p>
                <a:pPr marL="0" indent="0">
                  <a:buNone/>
                </a:pPr>
                <a:r>
                  <a:rPr lang="en-US" sz="2400" dirty="0">
                    <a:latin typeface="Helvetica" pitchFamily="2" charset="0"/>
                  </a:rPr>
                  <a:t>All Clauses T? No. Some clause F? </a:t>
                </a:r>
                <a:r>
                  <a:rPr lang="en-US" sz="2400" dirty="0">
                    <a:solidFill>
                      <a:srgbClr val="FF0000"/>
                    </a:solidFill>
                    <a:latin typeface="Helvetica" pitchFamily="2" charset="0"/>
                  </a:rPr>
                  <a:t>YES</a:t>
                </a:r>
                <a:r>
                  <a:rPr lang="en-US" sz="2400" dirty="0">
                    <a:latin typeface="Helvetica" pitchFamily="2" charset="0"/>
                  </a:rPr>
                  <a:t>.</a:t>
                </a:r>
              </a:p>
              <a:p>
                <a:pPr marL="0" indent="0">
                  <a:buNone/>
                </a:pPr>
                <a:endParaRPr lang="en-US" sz="2400" dirty="0">
                  <a:latin typeface="Helvetica" pitchFamily="2" charset="0"/>
                </a:endParaRPr>
              </a:p>
              <a:p>
                <a:endParaRPr lang="en-US" sz="2400" dirty="0"/>
              </a:p>
              <a:p>
                <a:endParaRPr lang="en-US" sz="2400" dirty="0">
                  <a:latin typeface="Helvetica" pitchFamily="2" charset="0"/>
                </a:endParaRPr>
              </a:p>
              <a:p>
                <a:pPr lvl="1"/>
                <a:endParaRPr lang="en-US" sz="2200" dirty="0">
                  <a:latin typeface="Helvetica" pitchFamily="2" charset="0"/>
                </a:endParaRPr>
              </a:p>
              <a:p>
                <a:pPr marL="0" indent="0">
                  <a:buNone/>
                </a:pPr>
                <a:endParaRPr lang="en-US" sz="2200" dirty="0">
                  <a:latin typeface="Helvetica" pitchFamily="2" charset="0"/>
                </a:endParaRPr>
              </a:p>
              <a:p>
                <a:pPr marL="0" indent="0">
                  <a:buNone/>
                </a:pPr>
                <a:endParaRPr lang="en-US" sz="2400" dirty="0">
                  <a:latin typeface="Helvetica" pitchFamily="2" charset="0"/>
                </a:endParaRPr>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2" y="2145983"/>
                <a:ext cx="10987087" cy="3849624"/>
              </a:xfrm>
              <a:blipFill>
                <a:blip r:embed="rId3"/>
                <a:stretch>
                  <a:fillRect l="-462" t="-3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0D76B620-EBB4-5A44-8FD9-0B7B115AC46F}"/>
                  </a:ext>
                </a:extLst>
              </p:cNvPr>
              <p:cNvSpPr txBox="1">
                <a:spLocks/>
              </p:cNvSpPr>
              <p:nvPr/>
            </p:nvSpPr>
            <p:spPr>
              <a:xfrm>
                <a:off x="5977128" y="2145983"/>
                <a:ext cx="482422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Helvetica" pitchFamily="2" charset="0"/>
                  </a:rPr>
                  <a:t>Variables:</a:t>
                </a: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solidFill>
                            <a:srgbClr val="FF0000"/>
                          </a:solidFill>
                          <a:latin typeface="Cambria Math" panose="02040503050406030204" pitchFamily="18" charset="0"/>
                        </a:rPr>
                        <m:t>𝐵𝐴</m:t>
                      </m:r>
                      <m:r>
                        <a:rPr lang="en-US" b="0" i="1" smtClean="0">
                          <a:solidFill>
                            <a:srgbClr val="FF0000"/>
                          </a:solidFill>
                          <a:latin typeface="Cambria Math" panose="02040503050406030204" pitchFamily="18" charset="0"/>
                        </a:rPr>
                        <m:t>1=</m:t>
                      </m:r>
                      <m:r>
                        <a:rPr lang="en-US" b="0" i="1" smtClean="0">
                          <a:solidFill>
                            <a:srgbClr val="FF0000"/>
                          </a:solidFill>
                          <a:latin typeface="Cambria Math" panose="02040503050406030204" pitchFamily="18" charset="0"/>
                        </a:rPr>
                        <m:t>𝑇</m:t>
                      </m:r>
                    </m:oMath>
                  </m:oMathPara>
                </a14:m>
                <a:endParaRPr lang="en-US" b="0" dirty="0">
                  <a:solidFill>
                    <a:srgbClr val="FF0000"/>
                  </a:solidFill>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r>
                        <a:rPr lang="en-US" i="1">
                          <a:latin typeface="Cambria Math" panose="02040503050406030204" pitchFamily="18" charset="0"/>
                        </a:rPr>
                        <m:t>𝐴</m:t>
                      </m:r>
                      <m:r>
                        <a:rPr lang="en-US" b="0" i="1" smtClean="0">
                          <a:latin typeface="Cambria Math" panose="02040503050406030204" pitchFamily="18" charset="0"/>
                        </a:rPr>
                        <m:t>2</m:t>
                      </m:r>
                      <m:r>
                        <a:rPr lang="en-US" i="1">
                          <a:latin typeface="Cambria Math" panose="02040503050406030204" pitchFamily="18" charset="0"/>
                        </a:rPr>
                        <m:t>=?</m:t>
                      </m:r>
                    </m:oMath>
                  </m:oMathPara>
                </a14:m>
                <a:endParaRPr lang="en-US" dirty="0">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𝑃𝐵</m:t>
                      </m:r>
                      <m:r>
                        <a:rPr lang="en-US" i="1">
                          <a:latin typeface="Cambria Math" panose="02040503050406030204" pitchFamily="18" charset="0"/>
                        </a:rPr>
                        <m:t>1=?</m:t>
                      </m:r>
                    </m:oMath>
                  </m:oMathPara>
                </a14:m>
                <a:endParaRPr lang="en-US" dirty="0">
                  <a:latin typeface="Helvetica" pitchFamily="2" charset="0"/>
                </a:endParaRPr>
              </a:p>
              <a:p>
                <a:pPr marL="0" indent="0">
                  <a:buNone/>
                </a:pPr>
                <a:endParaRPr lang="en-US" dirty="0"/>
              </a:p>
              <a:p>
                <a:pPr marL="0" indent="0">
                  <a:buFont typeface="Arial" panose="020B0604020202020204" pitchFamily="34" charset="0"/>
                  <a:buNone/>
                </a:pPr>
                <a:endParaRPr lang="en-US" dirty="0"/>
              </a:p>
            </p:txBody>
          </p:sp>
        </mc:Choice>
        <mc:Fallback xmlns="">
          <p:sp>
            <p:nvSpPr>
              <p:cNvPr id="4" name="Content Placeholder 2">
                <a:extLst>
                  <a:ext uri="{FF2B5EF4-FFF2-40B4-BE49-F238E27FC236}">
                    <a16:creationId xmlns:a16="http://schemas.microsoft.com/office/drawing/2014/main" id="{0D76B620-EBB4-5A44-8FD9-0B7B115AC46F}"/>
                  </a:ext>
                </a:extLst>
              </p:cNvPr>
              <p:cNvSpPr txBox="1">
                <a:spLocks noRot="1" noChangeAspect="1" noMove="1" noResize="1" noEditPoints="1" noAdjustHandles="1" noChangeArrowheads="1" noChangeShapeType="1" noTextEdit="1"/>
              </p:cNvSpPr>
              <p:nvPr/>
            </p:nvSpPr>
            <p:spPr>
              <a:xfrm>
                <a:off x="5977128" y="2145983"/>
                <a:ext cx="4824222" cy="4351338"/>
              </a:xfrm>
              <a:prstGeom prst="rect">
                <a:avLst/>
              </a:prstGeom>
              <a:blipFill>
                <a:blip r:embed="rId4"/>
                <a:stretch>
                  <a:fillRect l="-2625" t="-232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3C940BC9-B310-A9D8-F1FF-A9EC521E3315}"/>
              </a:ext>
            </a:extLst>
          </p:cNvPr>
          <p:cNvSpPr txBox="1"/>
          <p:nvPr/>
        </p:nvSpPr>
        <p:spPr>
          <a:xfrm>
            <a:off x="8389239" y="360679"/>
            <a:ext cx="3640740" cy="1477328"/>
          </a:xfrm>
          <a:prstGeom prst="rect">
            <a:avLst/>
          </a:prstGeom>
          <a:noFill/>
        </p:spPr>
        <p:txBody>
          <a:bodyPr wrap="none" rtlCol="0">
            <a:spAutoFit/>
          </a:bodyPr>
          <a:lstStyle/>
          <a:p>
            <a:pPr marL="0" indent="0">
              <a:buNone/>
            </a:pPr>
            <a:r>
              <a:rPr lang="en-US" sz="1000" dirty="0">
                <a:latin typeface="Consolas" panose="020B0609020204030204" pitchFamily="49" charset="0"/>
                <a:cs typeface="Consolas" panose="020B0609020204030204" pitchFamily="49" charset="0"/>
              </a:rPr>
              <a:t>Begin with every variable’s value unassigned.</a:t>
            </a:r>
          </a:p>
          <a:p>
            <a:pPr marL="0" indent="0">
              <a:buNone/>
            </a:pPr>
            <a:r>
              <a:rPr lang="en-US" sz="1000" dirty="0">
                <a:latin typeface="Consolas" panose="020B0609020204030204" pitchFamily="49" charset="0"/>
                <a:cs typeface="Consolas" panose="020B0609020204030204" pitchFamily="49" charset="0"/>
              </a:rPr>
              <a:t>To find a model which satisfies a CNF expression:</a:t>
            </a:r>
          </a:p>
          <a:p>
            <a:pPr marL="0" indent="0">
              <a:buNone/>
            </a:pPr>
            <a:r>
              <a:rPr lang="en-US" sz="1000" dirty="0">
                <a:latin typeface="Consolas" panose="020B0609020204030204" pitchFamily="49" charset="0"/>
                <a:cs typeface="Consolas" panose="020B0609020204030204" pitchFamily="49" charset="0"/>
              </a:rPr>
              <a:t>    </a:t>
            </a:r>
            <a:r>
              <a:rPr lang="en-US" sz="1000" b="1" dirty="0">
                <a:latin typeface="Consolas" panose="020B0609020204030204" pitchFamily="49" charset="0"/>
                <a:cs typeface="Consolas" panose="020B0609020204030204" pitchFamily="49" charset="0"/>
              </a:rPr>
              <a:t>If every clause is true, return true.</a:t>
            </a:r>
          </a:p>
          <a:p>
            <a:pPr marL="0" indent="0">
              <a:buNone/>
            </a:pPr>
            <a:r>
              <a:rPr lang="en-US" sz="1000" b="1" dirty="0">
                <a:latin typeface="Consolas" panose="020B0609020204030204" pitchFamily="49" charset="0"/>
                <a:cs typeface="Consolas" panose="020B0609020204030204" pitchFamily="49" charset="0"/>
              </a:rPr>
              <a:t>    If any clause is empty, return false</a:t>
            </a:r>
            <a:r>
              <a:rPr lang="en-US" sz="1000" dirty="0">
                <a:latin typeface="Consolas" panose="020B0609020204030204" pitchFamily="49" charset="0"/>
                <a:cs typeface="Consolas" panose="020B0609020204030204" pitchFamily="49" charset="0"/>
              </a:rPr>
              <a:t>.</a:t>
            </a:r>
          </a:p>
          <a:p>
            <a:pPr marL="0" indent="0">
              <a:buNone/>
            </a:pPr>
            <a:r>
              <a:rPr lang="en-US" sz="1000" dirty="0">
                <a:latin typeface="Consolas" panose="020B0609020204030204" pitchFamily="49" charset="0"/>
                <a:cs typeface="Consolas" panose="020B0609020204030204" pitchFamily="49" charset="0"/>
              </a:rPr>
              <a:t>    Choose an unassigned variable V.</a:t>
            </a:r>
          </a:p>
          <a:p>
            <a:pPr marL="0" indent="0">
              <a:buNone/>
            </a:pPr>
            <a:r>
              <a:rPr lang="en-US" sz="1000" dirty="0">
                <a:latin typeface="Consolas" panose="020B0609020204030204" pitchFamily="49" charset="0"/>
                <a:cs typeface="Consolas" panose="020B0609020204030204" pitchFamily="49" charset="0"/>
              </a:rPr>
              <a:t>    Set V=T. Try to find a model that satisfies</a:t>
            </a:r>
            <a:r>
              <a:rPr lang="en-US" sz="1000" b="1" dirty="0">
                <a:latin typeface="Consolas" panose="020B0609020204030204" pitchFamily="49" charset="0"/>
                <a:cs typeface="Consolas" panose="020B0609020204030204" pitchFamily="49" charset="0"/>
              </a:rPr>
              <a:t>.</a:t>
            </a:r>
          </a:p>
          <a:p>
            <a:pPr marL="0" indent="0">
              <a:buNone/>
            </a:pPr>
            <a:r>
              <a:rPr lang="en-US" sz="1000" dirty="0">
                <a:latin typeface="Consolas" panose="020B0609020204030204" pitchFamily="49" charset="0"/>
                <a:cs typeface="Consolas" panose="020B0609020204030204" pitchFamily="49" charset="0"/>
              </a:rPr>
              <a:t>    Set V=F. Try to find a model that satisfies.</a:t>
            </a:r>
          </a:p>
          <a:p>
            <a:pPr marL="0" indent="0">
              <a:buNone/>
            </a:pPr>
            <a:r>
              <a:rPr lang="en-US" sz="1000" dirty="0">
                <a:latin typeface="Consolas" panose="020B0609020204030204" pitchFamily="49" charset="0"/>
                <a:cs typeface="Consolas" panose="020B0609020204030204" pitchFamily="49" charset="0"/>
              </a:rPr>
              <a:t>    Return false.</a:t>
            </a:r>
          </a:p>
          <a:p>
            <a:endParaRPr lang="en-US" sz="1000" dirty="0"/>
          </a:p>
        </p:txBody>
      </p:sp>
    </p:spTree>
    <p:extLst>
      <p:ext uri="{BB962C8B-B14F-4D97-AF65-F5344CB8AC3E}">
        <p14:creationId xmlns:p14="http://schemas.microsoft.com/office/powerpoint/2010/main" val="18424384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Wumpus SAT -- Proof by Contradiction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10987087" cy="3849624"/>
              </a:xfrm>
            </p:spPr>
            <p:txBody>
              <a:bodyPr>
                <a:normAutofit fontScale="85000" lnSpcReduction="10000"/>
              </a:bodyPr>
              <a:lstStyle/>
              <a:p>
                <a:pPr marL="0" indent="0">
                  <a:buNone/>
                </a:pPr>
                <a:r>
                  <a:rPr lang="en-US" sz="2400" b="1" dirty="0">
                    <a:latin typeface="Helvetica" pitchFamily="2" charset="0"/>
                  </a:rPr>
                  <a:t>Knowledge Base:</a:t>
                </a:r>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𝐵𝐴</m:t>
                    </m:r>
                    <m:r>
                      <a:rPr lang="en-US" sz="2400" i="1">
                        <a:latin typeface="Cambria Math" panose="02040503050406030204" pitchFamily="18" charset="0"/>
                      </a:rPr>
                      <m:t>1∨</m:t>
                    </m:r>
                    <m:r>
                      <a:rPr lang="en-US" sz="2400" i="1">
                        <a:latin typeface="Cambria Math" panose="02040503050406030204" pitchFamily="18" charset="0"/>
                      </a:rPr>
                      <m:t>𝑃𝐴</m:t>
                    </m:r>
                    <m:r>
                      <a:rPr lang="en-US" sz="2400" i="1">
                        <a:latin typeface="Cambria Math" panose="02040503050406030204" pitchFamily="18" charset="0"/>
                      </a:rPr>
                      <m:t>2∨</m:t>
                    </m:r>
                    <m:r>
                      <a:rPr lang="en-US" sz="2400" i="1">
                        <a:latin typeface="Cambria Math" panose="02040503050406030204" pitchFamily="18" charset="0"/>
                      </a:rPr>
                      <m:t>𝑃𝐵</m:t>
                    </m:r>
                    <m:r>
                      <a:rPr lang="en-US" sz="2400" i="1">
                        <a:latin typeface="Cambria Math" panose="02040503050406030204" pitchFamily="18" charset="0"/>
                      </a:rPr>
                      <m:t>1</m:t>
                    </m:r>
                  </m:oMath>
                </a14:m>
                <a:endParaRPr lang="en-US" sz="2400" dirty="0"/>
              </a:p>
              <a:p>
                <a14:m>
                  <m:oMath xmlns:m="http://schemas.openxmlformats.org/officeDocument/2006/math">
                    <m:r>
                      <a:rPr lang="en-US" sz="2400" i="1">
                        <a:latin typeface="Cambria Math" panose="02040503050406030204" pitchFamily="18" charset="0"/>
                      </a:rPr>
                      <m:t>𝐵𝐴</m:t>
                    </m:r>
                    <m:r>
                      <a:rPr lang="en-US" sz="2400" i="1">
                        <a:latin typeface="Cambria Math" panose="02040503050406030204" pitchFamily="18" charset="0"/>
                      </a:rPr>
                      <m:t>1∨¬</m:t>
                    </m:r>
                    <m:r>
                      <a:rPr lang="en-US" sz="2400" i="1">
                        <a:latin typeface="Cambria Math" panose="02040503050406030204" pitchFamily="18" charset="0"/>
                      </a:rPr>
                      <m:t>𝑃𝐴</m:t>
                    </m:r>
                    <m:r>
                      <a:rPr lang="en-US" sz="2400" i="1">
                        <a:latin typeface="Cambria Math" panose="02040503050406030204" pitchFamily="18" charset="0"/>
                      </a:rPr>
                      <m:t>2</m:t>
                    </m:r>
                  </m:oMath>
                </a14:m>
                <a:endParaRPr lang="en-US" sz="2400" dirty="0"/>
              </a:p>
              <a:p>
                <a14:m>
                  <m:oMath xmlns:m="http://schemas.openxmlformats.org/officeDocument/2006/math">
                    <m:r>
                      <a:rPr lang="en-US" sz="2400" i="1">
                        <a:latin typeface="Cambria Math" panose="02040503050406030204" pitchFamily="18" charset="0"/>
                      </a:rPr>
                      <m:t>𝐵𝐴</m:t>
                    </m:r>
                    <m:r>
                      <a:rPr lang="en-US" sz="2400" i="1">
                        <a:latin typeface="Cambria Math" panose="02040503050406030204" pitchFamily="18" charset="0"/>
                      </a:rPr>
                      <m:t>1∨¬</m:t>
                    </m:r>
                    <m:r>
                      <a:rPr lang="en-US" sz="2400" i="1">
                        <a:latin typeface="Cambria Math" panose="02040503050406030204" pitchFamily="18" charset="0"/>
                      </a:rPr>
                      <m:t>𝑃𝐵</m:t>
                    </m:r>
                    <m:r>
                      <a:rPr lang="en-US" sz="2400" i="1">
                        <a:latin typeface="Cambria Math" panose="02040503050406030204" pitchFamily="18" charset="0"/>
                      </a:rPr>
                      <m:t>1</m:t>
                    </m:r>
                  </m:oMath>
                </a14:m>
                <a:endParaRPr lang="en-US" sz="2400" dirty="0"/>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𝐵𝐴</m:t>
                    </m:r>
                    <m:r>
                      <a:rPr lang="en-US" sz="2400" i="1">
                        <a:latin typeface="Cambria Math" panose="02040503050406030204" pitchFamily="18" charset="0"/>
                      </a:rPr>
                      <m:t>1</m:t>
                    </m:r>
                  </m:oMath>
                </a14:m>
                <a:endParaRPr lang="en-US" sz="2400" i="1" dirty="0">
                  <a:latin typeface="Cambria Math" panose="02040503050406030204" pitchFamily="18" charset="0"/>
                </a:endParaRPr>
              </a:p>
              <a:p>
                <a14:m>
                  <m:oMath xmlns:m="http://schemas.openxmlformats.org/officeDocument/2006/math">
                    <m:r>
                      <a:rPr lang="en-US" sz="2400" b="1" i="1">
                        <a:latin typeface="Cambria Math" panose="02040503050406030204" pitchFamily="18" charset="0"/>
                      </a:rPr>
                      <m:t>¬</m:t>
                    </m:r>
                    <m:r>
                      <a:rPr lang="en-US" sz="2400" i="1">
                        <a:latin typeface="Cambria Math" panose="02040503050406030204" pitchFamily="18" charset="0"/>
                      </a:rPr>
                      <m:t>𝑃𝐴</m:t>
                    </m:r>
                    <m:r>
                      <a:rPr lang="en-US" sz="2400" i="1">
                        <a:latin typeface="Cambria Math" panose="02040503050406030204" pitchFamily="18" charset="0"/>
                      </a:rPr>
                      <m:t>2</m:t>
                    </m:r>
                  </m:oMath>
                </a14:m>
                <a:endParaRPr lang="en-US" sz="2400" dirty="0"/>
              </a:p>
              <a:p>
                <a:pPr marL="0" indent="0">
                  <a:buNone/>
                </a:pPr>
                <a:endParaRPr lang="en-US" sz="2400" dirty="0">
                  <a:latin typeface="Helvetica" pitchFamily="2" charset="0"/>
                </a:endParaRPr>
              </a:p>
              <a:p>
                <a:pPr marL="0" indent="0">
                  <a:buNone/>
                </a:pPr>
                <a:r>
                  <a:rPr lang="en-US" sz="2400" dirty="0">
                    <a:latin typeface="Helvetica" pitchFamily="2" charset="0"/>
                  </a:rPr>
                  <a:t>So we need to backtrack.</a:t>
                </a:r>
              </a:p>
              <a:p>
                <a:pPr marL="0" indent="0">
                  <a:buNone/>
                </a:pPr>
                <a:endParaRPr lang="en-US" sz="2400" dirty="0">
                  <a:latin typeface="Helvetica" pitchFamily="2" charset="0"/>
                </a:endParaRPr>
              </a:p>
              <a:p>
                <a:endParaRPr lang="en-US" sz="2400" dirty="0"/>
              </a:p>
              <a:p>
                <a:endParaRPr lang="en-US" sz="2400" dirty="0">
                  <a:latin typeface="Helvetica" pitchFamily="2" charset="0"/>
                </a:endParaRPr>
              </a:p>
              <a:p>
                <a:pPr lvl="1"/>
                <a:endParaRPr lang="en-US" sz="2200" dirty="0">
                  <a:latin typeface="Helvetica" pitchFamily="2" charset="0"/>
                </a:endParaRPr>
              </a:p>
              <a:p>
                <a:pPr marL="0" indent="0">
                  <a:buNone/>
                </a:pPr>
                <a:endParaRPr lang="en-US" sz="2200" dirty="0">
                  <a:latin typeface="Helvetica" pitchFamily="2" charset="0"/>
                </a:endParaRP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2" y="2145983"/>
                <a:ext cx="10987087" cy="3849624"/>
              </a:xfrm>
              <a:blipFill>
                <a:blip r:embed="rId3"/>
                <a:stretch>
                  <a:fillRect l="-5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0D76B620-EBB4-5A44-8FD9-0B7B115AC46F}"/>
                  </a:ext>
                </a:extLst>
              </p:cNvPr>
              <p:cNvSpPr txBox="1">
                <a:spLocks/>
              </p:cNvSpPr>
              <p:nvPr/>
            </p:nvSpPr>
            <p:spPr>
              <a:xfrm>
                <a:off x="5977128" y="2145983"/>
                <a:ext cx="482422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Helvetica" pitchFamily="2" charset="0"/>
                  </a:rPr>
                  <a:t>Variables:</a:t>
                </a: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rPr>
                        <m:t>𝐵𝐴</m:t>
                      </m:r>
                      <m:r>
                        <a:rPr lang="en-US" b="0" i="1" smtClean="0">
                          <a:solidFill>
                            <a:schemeClr val="tx1"/>
                          </a:solidFill>
                          <a:latin typeface="Cambria Math" panose="02040503050406030204" pitchFamily="18" charset="0"/>
                        </a:rPr>
                        <m:t>1=?</m:t>
                      </m:r>
                    </m:oMath>
                  </m:oMathPara>
                </a14:m>
                <a:endParaRPr lang="en-US" b="0" dirty="0">
                  <a:solidFill>
                    <a:schemeClr val="tx1"/>
                  </a:solidFill>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r>
                        <a:rPr lang="en-US" i="1">
                          <a:latin typeface="Cambria Math" panose="02040503050406030204" pitchFamily="18" charset="0"/>
                        </a:rPr>
                        <m:t>𝐴</m:t>
                      </m:r>
                      <m:r>
                        <a:rPr lang="en-US" b="0" i="1" smtClean="0">
                          <a:latin typeface="Cambria Math" panose="02040503050406030204" pitchFamily="18" charset="0"/>
                        </a:rPr>
                        <m:t>2</m:t>
                      </m:r>
                      <m:r>
                        <a:rPr lang="en-US" i="1">
                          <a:latin typeface="Cambria Math" panose="02040503050406030204" pitchFamily="18" charset="0"/>
                        </a:rPr>
                        <m:t>=?</m:t>
                      </m:r>
                    </m:oMath>
                  </m:oMathPara>
                </a14:m>
                <a:endParaRPr lang="en-US" dirty="0">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𝑃𝐵</m:t>
                      </m:r>
                      <m:r>
                        <a:rPr lang="en-US" i="1">
                          <a:latin typeface="Cambria Math" panose="02040503050406030204" pitchFamily="18" charset="0"/>
                        </a:rPr>
                        <m:t>1=?</m:t>
                      </m:r>
                    </m:oMath>
                  </m:oMathPara>
                </a14:m>
                <a:endParaRPr lang="en-US" dirty="0">
                  <a:latin typeface="Helvetica" pitchFamily="2" charset="0"/>
                </a:endParaRPr>
              </a:p>
              <a:p>
                <a:pPr marL="0" indent="0">
                  <a:buNone/>
                </a:pPr>
                <a:endParaRPr lang="en-US" dirty="0"/>
              </a:p>
              <a:p>
                <a:pPr marL="0" indent="0">
                  <a:buFont typeface="Arial" panose="020B0604020202020204" pitchFamily="34" charset="0"/>
                  <a:buNone/>
                </a:pPr>
                <a:endParaRPr lang="en-US" dirty="0"/>
              </a:p>
            </p:txBody>
          </p:sp>
        </mc:Choice>
        <mc:Fallback xmlns="">
          <p:sp>
            <p:nvSpPr>
              <p:cNvPr id="4" name="Content Placeholder 2">
                <a:extLst>
                  <a:ext uri="{FF2B5EF4-FFF2-40B4-BE49-F238E27FC236}">
                    <a16:creationId xmlns:a16="http://schemas.microsoft.com/office/drawing/2014/main" id="{0D76B620-EBB4-5A44-8FD9-0B7B115AC46F}"/>
                  </a:ext>
                </a:extLst>
              </p:cNvPr>
              <p:cNvSpPr txBox="1">
                <a:spLocks noRot="1" noChangeAspect="1" noMove="1" noResize="1" noEditPoints="1" noAdjustHandles="1" noChangeArrowheads="1" noChangeShapeType="1" noTextEdit="1"/>
              </p:cNvSpPr>
              <p:nvPr/>
            </p:nvSpPr>
            <p:spPr>
              <a:xfrm>
                <a:off x="5977128" y="2145983"/>
                <a:ext cx="4824222" cy="4351338"/>
              </a:xfrm>
              <a:prstGeom prst="rect">
                <a:avLst/>
              </a:prstGeom>
              <a:blipFill>
                <a:blip r:embed="rId4"/>
                <a:stretch>
                  <a:fillRect l="-2625" t="-232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33950CAC-C687-842D-35DC-85F5B5D7D1AC}"/>
              </a:ext>
            </a:extLst>
          </p:cNvPr>
          <p:cNvSpPr txBox="1"/>
          <p:nvPr/>
        </p:nvSpPr>
        <p:spPr>
          <a:xfrm>
            <a:off x="8389239" y="360679"/>
            <a:ext cx="3640740" cy="1477328"/>
          </a:xfrm>
          <a:prstGeom prst="rect">
            <a:avLst/>
          </a:prstGeom>
          <a:noFill/>
        </p:spPr>
        <p:txBody>
          <a:bodyPr wrap="none" rtlCol="0">
            <a:spAutoFit/>
          </a:bodyPr>
          <a:lstStyle/>
          <a:p>
            <a:pPr marL="0" indent="0">
              <a:buNone/>
            </a:pPr>
            <a:r>
              <a:rPr lang="en-US" sz="1000" dirty="0">
                <a:latin typeface="Consolas" panose="020B0609020204030204" pitchFamily="49" charset="0"/>
                <a:cs typeface="Consolas" panose="020B0609020204030204" pitchFamily="49" charset="0"/>
              </a:rPr>
              <a:t>Begin with every variable’s value unassigned.</a:t>
            </a:r>
          </a:p>
          <a:p>
            <a:pPr marL="0" indent="0">
              <a:buNone/>
            </a:pPr>
            <a:r>
              <a:rPr lang="en-US" sz="1000" dirty="0">
                <a:latin typeface="Consolas" panose="020B0609020204030204" pitchFamily="49" charset="0"/>
                <a:cs typeface="Consolas" panose="020B0609020204030204" pitchFamily="49" charset="0"/>
              </a:rPr>
              <a:t>To find a model which satisfies a CNF expression:</a:t>
            </a:r>
          </a:p>
          <a:p>
            <a:pPr marL="0" indent="0">
              <a:buNone/>
            </a:pPr>
            <a:r>
              <a:rPr lang="en-US" sz="1000" dirty="0">
                <a:latin typeface="Consolas" panose="020B0609020204030204" pitchFamily="49" charset="0"/>
                <a:cs typeface="Consolas" panose="020B0609020204030204" pitchFamily="49" charset="0"/>
              </a:rPr>
              <a:t>    If every clause is true, return true.</a:t>
            </a:r>
          </a:p>
          <a:p>
            <a:pPr marL="0" indent="0">
              <a:buNone/>
            </a:pPr>
            <a:r>
              <a:rPr lang="en-US" sz="1000" dirty="0">
                <a:latin typeface="Consolas" panose="020B0609020204030204" pitchFamily="49" charset="0"/>
                <a:cs typeface="Consolas" panose="020B0609020204030204" pitchFamily="49" charset="0"/>
              </a:rPr>
              <a:t>    </a:t>
            </a:r>
            <a:r>
              <a:rPr lang="en-US" sz="1000" b="1" dirty="0">
                <a:latin typeface="Consolas" panose="020B0609020204030204" pitchFamily="49" charset="0"/>
                <a:cs typeface="Consolas" panose="020B0609020204030204" pitchFamily="49" charset="0"/>
              </a:rPr>
              <a:t>If any clause is empty, </a:t>
            </a:r>
            <a:r>
              <a:rPr lang="en-US" sz="1000" b="1" dirty="0">
                <a:solidFill>
                  <a:srgbClr val="FF0000"/>
                </a:solidFill>
                <a:latin typeface="Consolas" panose="020B0609020204030204" pitchFamily="49" charset="0"/>
                <a:cs typeface="Consolas" panose="020B0609020204030204" pitchFamily="49" charset="0"/>
              </a:rPr>
              <a:t>return false</a:t>
            </a:r>
            <a:r>
              <a:rPr lang="en-US" sz="1000" b="1" dirty="0">
                <a:latin typeface="Consolas" panose="020B0609020204030204" pitchFamily="49" charset="0"/>
                <a:cs typeface="Consolas" panose="020B0609020204030204" pitchFamily="49" charset="0"/>
              </a:rPr>
              <a:t>.</a:t>
            </a:r>
          </a:p>
          <a:p>
            <a:pPr marL="0" indent="0">
              <a:buNone/>
            </a:pPr>
            <a:r>
              <a:rPr lang="en-US" sz="1000" dirty="0">
                <a:latin typeface="Consolas" panose="020B0609020204030204" pitchFamily="49" charset="0"/>
                <a:cs typeface="Consolas" panose="020B0609020204030204" pitchFamily="49" charset="0"/>
              </a:rPr>
              <a:t>    Choose an unassigned variable V.</a:t>
            </a:r>
          </a:p>
          <a:p>
            <a:pPr marL="0" indent="0">
              <a:buNone/>
            </a:pPr>
            <a:r>
              <a:rPr lang="en-US" sz="1000" dirty="0">
                <a:latin typeface="Consolas" panose="020B0609020204030204" pitchFamily="49" charset="0"/>
                <a:cs typeface="Consolas" panose="020B0609020204030204" pitchFamily="49" charset="0"/>
              </a:rPr>
              <a:t>    </a:t>
            </a:r>
            <a:r>
              <a:rPr lang="en-US" sz="1000" b="1" dirty="0">
                <a:latin typeface="Consolas" panose="020B0609020204030204" pitchFamily="49" charset="0"/>
                <a:cs typeface="Consolas" panose="020B0609020204030204" pitchFamily="49" charset="0"/>
              </a:rPr>
              <a:t>Set V=T. Try to find a model that satisfies.</a:t>
            </a:r>
          </a:p>
          <a:p>
            <a:pPr marL="0" indent="0">
              <a:buNone/>
            </a:pPr>
            <a:r>
              <a:rPr lang="en-US" sz="1000" dirty="0">
                <a:latin typeface="Consolas" panose="020B0609020204030204" pitchFamily="49" charset="0"/>
                <a:cs typeface="Consolas" panose="020B0609020204030204" pitchFamily="49" charset="0"/>
              </a:rPr>
              <a:t>    Set V=F. Try to find a model that satisfies.</a:t>
            </a:r>
          </a:p>
          <a:p>
            <a:pPr marL="0" indent="0">
              <a:buNone/>
            </a:pPr>
            <a:r>
              <a:rPr lang="en-US" sz="1000" dirty="0">
                <a:latin typeface="Consolas" panose="020B0609020204030204" pitchFamily="49" charset="0"/>
                <a:cs typeface="Consolas" panose="020B0609020204030204" pitchFamily="49" charset="0"/>
              </a:rPr>
              <a:t>    Return false.</a:t>
            </a:r>
          </a:p>
          <a:p>
            <a:endParaRPr lang="en-US" sz="1000" dirty="0"/>
          </a:p>
        </p:txBody>
      </p:sp>
    </p:spTree>
    <p:extLst>
      <p:ext uri="{BB962C8B-B14F-4D97-AF65-F5344CB8AC3E}">
        <p14:creationId xmlns:p14="http://schemas.microsoft.com/office/powerpoint/2010/main" val="33559457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Wumpus SAT -- Proof by Contradiction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10987087" cy="3849624"/>
              </a:xfrm>
            </p:spPr>
            <p:txBody>
              <a:bodyPr>
                <a:normAutofit fontScale="85000" lnSpcReduction="10000"/>
              </a:bodyPr>
              <a:lstStyle/>
              <a:p>
                <a:pPr marL="0" indent="0">
                  <a:buNone/>
                </a:pPr>
                <a:r>
                  <a:rPr lang="en-US" sz="2400" b="1" dirty="0">
                    <a:latin typeface="Helvetica" pitchFamily="2" charset="0"/>
                  </a:rPr>
                  <a:t>Knowledge Base:</a:t>
                </a:r>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𝐵𝐴</m:t>
                    </m:r>
                    <m:r>
                      <a:rPr lang="en-US" sz="2400" i="1">
                        <a:latin typeface="Cambria Math" panose="02040503050406030204" pitchFamily="18" charset="0"/>
                      </a:rPr>
                      <m:t>1∨</m:t>
                    </m:r>
                    <m:r>
                      <a:rPr lang="en-US" sz="2400" i="1">
                        <a:latin typeface="Cambria Math" panose="02040503050406030204" pitchFamily="18" charset="0"/>
                      </a:rPr>
                      <m:t>𝑃𝐴</m:t>
                    </m:r>
                    <m:r>
                      <a:rPr lang="en-US" sz="2400" i="1">
                        <a:latin typeface="Cambria Math" panose="02040503050406030204" pitchFamily="18" charset="0"/>
                      </a:rPr>
                      <m:t>2∨</m:t>
                    </m:r>
                    <m:r>
                      <a:rPr lang="en-US" sz="2400" i="1">
                        <a:latin typeface="Cambria Math" panose="02040503050406030204" pitchFamily="18" charset="0"/>
                      </a:rPr>
                      <m:t>𝑃𝐵</m:t>
                    </m:r>
                    <m:r>
                      <a:rPr lang="en-US" sz="2400" i="1">
                        <a:latin typeface="Cambria Math" panose="02040503050406030204" pitchFamily="18" charset="0"/>
                      </a:rPr>
                      <m:t>1</m:t>
                    </m:r>
                  </m:oMath>
                </a14:m>
                <a:endParaRPr lang="en-US" sz="2400" dirty="0"/>
              </a:p>
              <a:p>
                <a14:m>
                  <m:oMath xmlns:m="http://schemas.openxmlformats.org/officeDocument/2006/math">
                    <m:r>
                      <a:rPr lang="en-US" sz="2400" i="1">
                        <a:latin typeface="Cambria Math" panose="02040503050406030204" pitchFamily="18" charset="0"/>
                      </a:rPr>
                      <m:t>𝐵𝐴</m:t>
                    </m:r>
                    <m:r>
                      <a:rPr lang="en-US" sz="2400" i="1">
                        <a:latin typeface="Cambria Math" panose="02040503050406030204" pitchFamily="18" charset="0"/>
                      </a:rPr>
                      <m:t>1∨¬</m:t>
                    </m:r>
                    <m:r>
                      <a:rPr lang="en-US" sz="2400" i="1">
                        <a:latin typeface="Cambria Math" panose="02040503050406030204" pitchFamily="18" charset="0"/>
                      </a:rPr>
                      <m:t>𝑃𝐴</m:t>
                    </m:r>
                    <m:r>
                      <a:rPr lang="en-US" sz="2400" i="1">
                        <a:latin typeface="Cambria Math" panose="02040503050406030204" pitchFamily="18" charset="0"/>
                      </a:rPr>
                      <m:t>2</m:t>
                    </m:r>
                  </m:oMath>
                </a14:m>
                <a:endParaRPr lang="en-US" sz="2400" dirty="0"/>
              </a:p>
              <a:p>
                <a14:m>
                  <m:oMath xmlns:m="http://schemas.openxmlformats.org/officeDocument/2006/math">
                    <m:r>
                      <a:rPr lang="en-US" sz="2400" i="1">
                        <a:latin typeface="Cambria Math" panose="02040503050406030204" pitchFamily="18" charset="0"/>
                      </a:rPr>
                      <m:t>𝐵𝐴</m:t>
                    </m:r>
                    <m:r>
                      <a:rPr lang="en-US" sz="2400" i="1">
                        <a:latin typeface="Cambria Math" panose="02040503050406030204" pitchFamily="18" charset="0"/>
                      </a:rPr>
                      <m:t>1∨¬</m:t>
                    </m:r>
                    <m:r>
                      <a:rPr lang="en-US" sz="2400" i="1">
                        <a:latin typeface="Cambria Math" panose="02040503050406030204" pitchFamily="18" charset="0"/>
                      </a:rPr>
                      <m:t>𝑃𝐵</m:t>
                    </m:r>
                    <m:r>
                      <a:rPr lang="en-US" sz="2400" i="1">
                        <a:latin typeface="Cambria Math" panose="02040503050406030204" pitchFamily="18" charset="0"/>
                      </a:rPr>
                      <m:t>1</m:t>
                    </m:r>
                  </m:oMath>
                </a14:m>
                <a:endParaRPr lang="en-US" sz="2400" dirty="0"/>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𝐵𝐴</m:t>
                    </m:r>
                    <m:r>
                      <a:rPr lang="en-US" sz="2400" i="1">
                        <a:latin typeface="Cambria Math" panose="02040503050406030204" pitchFamily="18" charset="0"/>
                      </a:rPr>
                      <m:t>1</m:t>
                    </m:r>
                  </m:oMath>
                </a14:m>
                <a:endParaRPr lang="en-US" sz="2400" i="1" dirty="0">
                  <a:latin typeface="Cambria Math" panose="02040503050406030204" pitchFamily="18" charset="0"/>
                </a:endParaRPr>
              </a:p>
              <a:p>
                <a14:m>
                  <m:oMath xmlns:m="http://schemas.openxmlformats.org/officeDocument/2006/math">
                    <m:r>
                      <a:rPr lang="en-US" sz="2400" b="1" i="1">
                        <a:latin typeface="Cambria Math" panose="02040503050406030204" pitchFamily="18" charset="0"/>
                      </a:rPr>
                      <m:t>¬</m:t>
                    </m:r>
                    <m:r>
                      <a:rPr lang="en-US" sz="2400" i="1">
                        <a:latin typeface="Cambria Math" panose="02040503050406030204" pitchFamily="18" charset="0"/>
                      </a:rPr>
                      <m:t>𝑃𝐴</m:t>
                    </m:r>
                    <m:r>
                      <a:rPr lang="en-US" sz="2400" i="1">
                        <a:latin typeface="Cambria Math" panose="02040503050406030204" pitchFamily="18" charset="0"/>
                      </a:rPr>
                      <m:t>2</m:t>
                    </m:r>
                  </m:oMath>
                </a14:m>
                <a:endParaRPr lang="en-US" sz="2400" dirty="0"/>
              </a:p>
              <a:p>
                <a:pPr marL="0" indent="0">
                  <a:buNone/>
                </a:pPr>
                <a:endParaRPr lang="en-US" sz="2400" dirty="0">
                  <a:latin typeface="Helvetica" pitchFamily="2" charset="0"/>
                </a:endParaRPr>
              </a:p>
              <a:p>
                <a:pPr marL="0" indent="0">
                  <a:buNone/>
                </a:pPr>
                <a:r>
                  <a:rPr lang="en-US" sz="2400" dirty="0">
                    <a:latin typeface="Helvetica" pitchFamily="2" charset="0"/>
                  </a:rPr>
                  <a:t>The algorithm wants us to try BA1 as F now.</a:t>
                </a:r>
              </a:p>
              <a:p>
                <a:pPr marL="0" indent="0">
                  <a:buNone/>
                </a:pPr>
                <a:endParaRPr lang="en-US" sz="2400" dirty="0">
                  <a:latin typeface="Helvetica" pitchFamily="2" charset="0"/>
                </a:endParaRPr>
              </a:p>
              <a:p>
                <a:endParaRPr lang="en-US" sz="2400" dirty="0"/>
              </a:p>
              <a:p>
                <a:endParaRPr lang="en-US" sz="2400" dirty="0">
                  <a:latin typeface="Helvetica" pitchFamily="2" charset="0"/>
                </a:endParaRPr>
              </a:p>
              <a:p>
                <a:pPr lvl="1"/>
                <a:endParaRPr lang="en-US" sz="2200" dirty="0">
                  <a:latin typeface="Helvetica" pitchFamily="2" charset="0"/>
                </a:endParaRPr>
              </a:p>
              <a:p>
                <a:pPr marL="0" indent="0">
                  <a:buNone/>
                </a:pPr>
                <a:endParaRPr lang="en-US" sz="2200" dirty="0">
                  <a:latin typeface="Helvetica" pitchFamily="2" charset="0"/>
                </a:endParaRP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2" y="2145983"/>
                <a:ext cx="10987087" cy="3849624"/>
              </a:xfrm>
              <a:blipFill>
                <a:blip r:embed="rId3"/>
                <a:stretch>
                  <a:fillRect l="-5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0D76B620-EBB4-5A44-8FD9-0B7B115AC46F}"/>
                  </a:ext>
                </a:extLst>
              </p:cNvPr>
              <p:cNvSpPr txBox="1">
                <a:spLocks/>
              </p:cNvSpPr>
              <p:nvPr/>
            </p:nvSpPr>
            <p:spPr>
              <a:xfrm>
                <a:off x="5977128" y="2145983"/>
                <a:ext cx="482422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Helvetica" pitchFamily="2" charset="0"/>
                  </a:rPr>
                  <a:t>Variables:</a:t>
                </a: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rPr>
                        <m:t>𝐵𝐴</m:t>
                      </m:r>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𝐹</m:t>
                      </m:r>
                    </m:oMath>
                  </m:oMathPara>
                </a14:m>
                <a:endParaRPr lang="en-US" b="0" dirty="0">
                  <a:solidFill>
                    <a:schemeClr val="tx1"/>
                  </a:solidFill>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r>
                        <a:rPr lang="en-US" i="1">
                          <a:latin typeface="Cambria Math" panose="02040503050406030204" pitchFamily="18" charset="0"/>
                        </a:rPr>
                        <m:t>𝐴</m:t>
                      </m:r>
                      <m:r>
                        <a:rPr lang="en-US" b="0" i="1" smtClean="0">
                          <a:latin typeface="Cambria Math" panose="02040503050406030204" pitchFamily="18" charset="0"/>
                        </a:rPr>
                        <m:t>2</m:t>
                      </m:r>
                      <m:r>
                        <a:rPr lang="en-US" i="1">
                          <a:latin typeface="Cambria Math" panose="02040503050406030204" pitchFamily="18" charset="0"/>
                        </a:rPr>
                        <m:t>=?</m:t>
                      </m:r>
                    </m:oMath>
                  </m:oMathPara>
                </a14:m>
                <a:endParaRPr lang="en-US" dirty="0">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𝑃𝐵</m:t>
                      </m:r>
                      <m:r>
                        <a:rPr lang="en-US" i="1">
                          <a:latin typeface="Cambria Math" panose="02040503050406030204" pitchFamily="18" charset="0"/>
                        </a:rPr>
                        <m:t>1=?</m:t>
                      </m:r>
                    </m:oMath>
                  </m:oMathPara>
                </a14:m>
                <a:endParaRPr lang="en-US" dirty="0">
                  <a:latin typeface="Helvetica" pitchFamily="2" charset="0"/>
                </a:endParaRPr>
              </a:p>
              <a:p>
                <a:pPr marL="0" indent="0">
                  <a:buNone/>
                </a:pPr>
                <a:endParaRPr lang="en-US" dirty="0"/>
              </a:p>
              <a:p>
                <a:pPr marL="0" indent="0">
                  <a:buFont typeface="Arial" panose="020B0604020202020204" pitchFamily="34" charset="0"/>
                  <a:buNone/>
                </a:pPr>
                <a:endParaRPr lang="en-US" dirty="0"/>
              </a:p>
            </p:txBody>
          </p:sp>
        </mc:Choice>
        <mc:Fallback xmlns="">
          <p:sp>
            <p:nvSpPr>
              <p:cNvPr id="4" name="Content Placeholder 2">
                <a:extLst>
                  <a:ext uri="{FF2B5EF4-FFF2-40B4-BE49-F238E27FC236}">
                    <a16:creationId xmlns:a16="http://schemas.microsoft.com/office/drawing/2014/main" id="{0D76B620-EBB4-5A44-8FD9-0B7B115AC46F}"/>
                  </a:ext>
                </a:extLst>
              </p:cNvPr>
              <p:cNvSpPr txBox="1">
                <a:spLocks noRot="1" noChangeAspect="1" noMove="1" noResize="1" noEditPoints="1" noAdjustHandles="1" noChangeArrowheads="1" noChangeShapeType="1" noTextEdit="1"/>
              </p:cNvSpPr>
              <p:nvPr/>
            </p:nvSpPr>
            <p:spPr>
              <a:xfrm>
                <a:off x="5977128" y="2145983"/>
                <a:ext cx="4824222" cy="4351338"/>
              </a:xfrm>
              <a:prstGeom prst="rect">
                <a:avLst/>
              </a:prstGeom>
              <a:blipFill>
                <a:blip r:embed="rId4"/>
                <a:stretch>
                  <a:fillRect l="-2625" t="-232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5D5B5B12-5275-E184-87AE-E7F6BD36360C}"/>
              </a:ext>
            </a:extLst>
          </p:cNvPr>
          <p:cNvSpPr txBox="1"/>
          <p:nvPr/>
        </p:nvSpPr>
        <p:spPr>
          <a:xfrm>
            <a:off x="8389239" y="360679"/>
            <a:ext cx="3640740" cy="1477328"/>
          </a:xfrm>
          <a:prstGeom prst="rect">
            <a:avLst/>
          </a:prstGeom>
          <a:noFill/>
        </p:spPr>
        <p:txBody>
          <a:bodyPr wrap="none" rtlCol="0">
            <a:spAutoFit/>
          </a:bodyPr>
          <a:lstStyle/>
          <a:p>
            <a:pPr marL="0" indent="0">
              <a:buNone/>
            </a:pPr>
            <a:r>
              <a:rPr lang="en-US" sz="1000" dirty="0">
                <a:latin typeface="Consolas" panose="020B0609020204030204" pitchFamily="49" charset="0"/>
                <a:cs typeface="Consolas" panose="020B0609020204030204" pitchFamily="49" charset="0"/>
              </a:rPr>
              <a:t>Begin with every variable’s value unassigned.</a:t>
            </a:r>
          </a:p>
          <a:p>
            <a:pPr marL="0" indent="0">
              <a:buNone/>
            </a:pPr>
            <a:r>
              <a:rPr lang="en-US" sz="1000" dirty="0">
                <a:latin typeface="Consolas" panose="020B0609020204030204" pitchFamily="49" charset="0"/>
                <a:cs typeface="Consolas" panose="020B0609020204030204" pitchFamily="49" charset="0"/>
              </a:rPr>
              <a:t>To find a model which satisfies a CNF expression:</a:t>
            </a:r>
          </a:p>
          <a:p>
            <a:pPr marL="0" indent="0">
              <a:buNone/>
            </a:pPr>
            <a:r>
              <a:rPr lang="en-US" sz="1000" dirty="0">
                <a:latin typeface="Consolas" panose="020B0609020204030204" pitchFamily="49" charset="0"/>
                <a:cs typeface="Consolas" panose="020B0609020204030204" pitchFamily="49" charset="0"/>
              </a:rPr>
              <a:t>    If every clause is true, return true.</a:t>
            </a:r>
          </a:p>
          <a:p>
            <a:pPr marL="0" indent="0">
              <a:buNone/>
            </a:pPr>
            <a:r>
              <a:rPr lang="en-US" sz="1000" dirty="0">
                <a:latin typeface="Consolas" panose="020B0609020204030204" pitchFamily="49" charset="0"/>
                <a:cs typeface="Consolas" panose="020B0609020204030204" pitchFamily="49" charset="0"/>
              </a:rPr>
              <a:t>    If any clause is empty, return false.</a:t>
            </a:r>
          </a:p>
          <a:p>
            <a:pPr marL="0" indent="0">
              <a:buNone/>
            </a:pPr>
            <a:r>
              <a:rPr lang="en-US" sz="1000" dirty="0">
                <a:latin typeface="Consolas" panose="020B0609020204030204" pitchFamily="49" charset="0"/>
                <a:cs typeface="Consolas" panose="020B0609020204030204" pitchFamily="49" charset="0"/>
              </a:rPr>
              <a:t>    Choose an unassigned variable V.</a:t>
            </a:r>
          </a:p>
          <a:p>
            <a:pPr marL="0" indent="0">
              <a:buNone/>
            </a:pPr>
            <a:r>
              <a:rPr lang="en-US" sz="1000" dirty="0">
                <a:latin typeface="Consolas" panose="020B0609020204030204" pitchFamily="49" charset="0"/>
                <a:cs typeface="Consolas" panose="020B0609020204030204" pitchFamily="49" charset="0"/>
              </a:rPr>
              <a:t>    Set V=T. Try to find a model that satisfies.</a:t>
            </a:r>
          </a:p>
          <a:p>
            <a:pPr marL="0" indent="0">
              <a:buNone/>
            </a:pPr>
            <a:r>
              <a:rPr lang="en-US" sz="1000" dirty="0">
                <a:latin typeface="Consolas" panose="020B0609020204030204" pitchFamily="49" charset="0"/>
                <a:cs typeface="Consolas" panose="020B0609020204030204" pitchFamily="49" charset="0"/>
              </a:rPr>
              <a:t>    </a:t>
            </a:r>
            <a:r>
              <a:rPr lang="en-US" sz="1000" b="1" dirty="0">
                <a:latin typeface="Consolas" panose="020B0609020204030204" pitchFamily="49" charset="0"/>
                <a:cs typeface="Consolas" panose="020B0609020204030204" pitchFamily="49" charset="0"/>
              </a:rPr>
              <a:t>Set V=F. Try to find a model that satisfies.</a:t>
            </a:r>
          </a:p>
          <a:p>
            <a:pPr marL="0" indent="0">
              <a:buNone/>
            </a:pPr>
            <a:r>
              <a:rPr lang="en-US" sz="1000" dirty="0">
                <a:latin typeface="Consolas" panose="020B0609020204030204" pitchFamily="49" charset="0"/>
                <a:cs typeface="Consolas" panose="020B0609020204030204" pitchFamily="49" charset="0"/>
              </a:rPr>
              <a:t>    Return false.</a:t>
            </a:r>
          </a:p>
          <a:p>
            <a:endParaRPr lang="en-US" sz="1000" dirty="0"/>
          </a:p>
        </p:txBody>
      </p:sp>
    </p:spTree>
    <p:extLst>
      <p:ext uri="{BB962C8B-B14F-4D97-AF65-F5344CB8AC3E}">
        <p14:creationId xmlns:p14="http://schemas.microsoft.com/office/powerpoint/2010/main" val="2247428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Wumpus SAT -- Proof by Contradiction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10987087" cy="3849624"/>
              </a:xfrm>
            </p:spPr>
            <p:txBody>
              <a:bodyPr>
                <a:normAutofit fontScale="85000" lnSpcReduction="10000"/>
              </a:bodyPr>
              <a:lstStyle/>
              <a:p>
                <a:pPr marL="0" indent="0">
                  <a:buNone/>
                </a:pPr>
                <a:r>
                  <a:rPr lang="en-US" sz="2400" b="1" dirty="0">
                    <a:latin typeface="Helvetica" pitchFamily="2" charset="0"/>
                  </a:rPr>
                  <a:t>Knowledge Base:</a:t>
                </a:r>
              </a:p>
              <a:p>
                <a14:m>
                  <m:oMath xmlns:m="http://schemas.openxmlformats.org/officeDocument/2006/math">
                    <m:r>
                      <a:rPr lang="en-US" sz="2400" i="1">
                        <a:latin typeface="Cambria Math" panose="02040503050406030204" pitchFamily="18" charset="0"/>
                      </a:rPr>
                      <m:t>𝑇</m:t>
                    </m:r>
                  </m:oMath>
                </a14:m>
                <a:endParaRPr lang="en-US" sz="2400" dirty="0"/>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𝑃𝐴</m:t>
                    </m:r>
                    <m:r>
                      <a:rPr lang="en-US" sz="2400" i="1">
                        <a:latin typeface="Cambria Math" panose="02040503050406030204" pitchFamily="18" charset="0"/>
                      </a:rPr>
                      <m:t>2</m:t>
                    </m:r>
                  </m:oMath>
                </a14:m>
                <a:endParaRPr lang="en-US" sz="2400" dirty="0"/>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𝑃𝐵</m:t>
                    </m:r>
                    <m:r>
                      <a:rPr lang="en-US" sz="2400" i="1">
                        <a:latin typeface="Cambria Math" panose="02040503050406030204" pitchFamily="18" charset="0"/>
                      </a:rPr>
                      <m:t>1</m:t>
                    </m:r>
                  </m:oMath>
                </a14:m>
                <a:endParaRPr lang="en-US" sz="2400" dirty="0"/>
              </a:p>
              <a:p>
                <a14:m>
                  <m:oMath xmlns:m="http://schemas.openxmlformats.org/officeDocument/2006/math">
                    <m:r>
                      <a:rPr lang="en-US" sz="2400" i="1">
                        <a:latin typeface="Cambria Math" panose="02040503050406030204" pitchFamily="18" charset="0"/>
                      </a:rPr>
                      <m:t>𝑇</m:t>
                    </m:r>
                  </m:oMath>
                </a14:m>
                <a:endParaRPr lang="en-US" sz="2400" i="1" dirty="0">
                  <a:latin typeface="Cambria Math" panose="02040503050406030204" pitchFamily="18" charset="0"/>
                </a:endParaRPr>
              </a:p>
              <a:p>
                <a14:m>
                  <m:oMath xmlns:m="http://schemas.openxmlformats.org/officeDocument/2006/math">
                    <m:r>
                      <a:rPr lang="en-US" sz="2400" b="1" i="1">
                        <a:latin typeface="Cambria Math" panose="02040503050406030204" pitchFamily="18" charset="0"/>
                      </a:rPr>
                      <m:t>¬</m:t>
                    </m:r>
                    <m:r>
                      <a:rPr lang="en-US" sz="2400" i="1">
                        <a:latin typeface="Cambria Math" panose="02040503050406030204" pitchFamily="18" charset="0"/>
                      </a:rPr>
                      <m:t>𝑃𝐴</m:t>
                    </m:r>
                    <m:r>
                      <a:rPr lang="en-US" sz="2400" i="1">
                        <a:latin typeface="Cambria Math" panose="02040503050406030204" pitchFamily="18" charset="0"/>
                      </a:rPr>
                      <m:t>2</m:t>
                    </m:r>
                  </m:oMath>
                </a14:m>
                <a:endParaRPr lang="en-US" sz="2400" dirty="0"/>
              </a:p>
              <a:p>
                <a:pPr marL="0" indent="0">
                  <a:buNone/>
                </a:pPr>
                <a:endParaRPr lang="en-US" sz="2400" dirty="0">
                  <a:latin typeface="Helvetica" pitchFamily="2" charset="0"/>
                </a:endParaRPr>
              </a:p>
              <a:p>
                <a:pPr marL="0" indent="0">
                  <a:buNone/>
                </a:pPr>
                <a:r>
                  <a:rPr lang="en-US" sz="2400" dirty="0">
                    <a:latin typeface="Helvetica" pitchFamily="2" charset="0"/>
                  </a:rPr>
                  <a:t>We go through the similar reduction process…</a:t>
                </a:r>
              </a:p>
              <a:p>
                <a:pPr marL="0" indent="0">
                  <a:buNone/>
                </a:pPr>
                <a:endParaRPr lang="en-US" sz="2400" dirty="0">
                  <a:latin typeface="Helvetica" pitchFamily="2" charset="0"/>
                </a:endParaRPr>
              </a:p>
              <a:p>
                <a:endParaRPr lang="en-US" sz="2400" dirty="0"/>
              </a:p>
              <a:p>
                <a:endParaRPr lang="en-US" sz="2400" dirty="0">
                  <a:latin typeface="Helvetica" pitchFamily="2" charset="0"/>
                </a:endParaRPr>
              </a:p>
              <a:p>
                <a:pPr lvl="1"/>
                <a:endParaRPr lang="en-US" sz="2200" dirty="0">
                  <a:latin typeface="Helvetica" pitchFamily="2" charset="0"/>
                </a:endParaRPr>
              </a:p>
              <a:p>
                <a:pPr marL="0" indent="0">
                  <a:buNone/>
                </a:pPr>
                <a:endParaRPr lang="en-US" sz="2200" dirty="0">
                  <a:latin typeface="Helvetica" pitchFamily="2" charset="0"/>
                </a:endParaRP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2" y="2145983"/>
                <a:ext cx="10987087" cy="3849624"/>
              </a:xfrm>
              <a:blipFill>
                <a:blip r:embed="rId3"/>
                <a:stretch>
                  <a:fillRect l="-5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0D76B620-EBB4-5A44-8FD9-0B7B115AC46F}"/>
                  </a:ext>
                </a:extLst>
              </p:cNvPr>
              <p:cNvSpPr txBox="1">
                <a:spLocks/>
              </p:cNvSpPr>
              <p:nvPr/>
            </p:nvSpPr>
            <p:spPr>
              <a:xfrm>
                <a:off x="5977128" y="2145983"/>
                <a:ext cx="482422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Helvetica" pitchFamily="2" charset="0"/>
                  </a:rPr>
                  <a:t>Variables:</a:t>
                </a: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rPr>
                        <m:t>𝐵𝐴</m:t>
                      </m:r>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𝐹</m:t>
                      </m:r>
                    </m:oMath>
                  </m:oMathPara>
                </a14:m>
                <a:endParaRPr lang="en-US" b="0" dirty="0">
                  <a:solidFill>
                    <a:schemeClr val="tx1"/>
                  </a:solidFill>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r>
                        <a:rPr lang="en-US" i="1">
                          <a:latin typeface="Cambria Math" panose="02040503050406030204" pitchFamily="18" charset="0"/>
                        </a:rPr>
                        <m:t>𝐴</m:t>
                      </m:r>
                      <m:r>
                        <a:rPr lang="en-US" b="0" i="1" smtClean="0">
                          <a:latin typeface="Cambria Math" panose="02040503050406030204" pitchFamily="18" charset="0"/>
                        </a:rPr>
                        <m:t>2</m:t>
                      </m:r>
                      <m:r>
                        <a:rPr lang="en-US" i="1">
                          <a:latin typeface="Cambria Math" panose="02040503050406030204" pitchFamily="18" charset="0"/>
                        </a:rPr>
                        <m:t>=?</m:t>
                      </m:r>
                    </m:oMath>
                  </m:oMathPara>
                </a14:m>
                <a:endParaRPr lang="en-US" dirty="0">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𝑃𝐵</m:t>
                      </m:r>
                      <m:r>
                        <a:rPr lang="en-US" i="1">
                          <a:latin typeface="Cambria Math" panose="02040503050406030204" pitchFamily="18" charset="0"/>
                        </a:rPr>
                        <m:t>1=?</m:t>
                      </m:r>
                    </m:oMath>
                  </m:oMathPara>
                </a14:m>
                <a:endParaRPr lang="en-US" dirty="0">
                  <a:latin typeface="Helvetica" pitchFamily="2" charset="0"/>
                </a:endParaRPr>
              </a:p>
              <a:p>
                <a:pPr marL="0" indent="0">
                  <a:buNone/>
                </a:pPr>
                <a:endParaRPr lang="en-US" dirty="0"/>
              </a:p>
              <a:p>
                <a:pPr marL="0" indent="0">
                  <a:buFont typeface="Arial" panose="020B0604020202020204" pitchFamily="34" charset="0"/>
                  <a:buNone/>
                </a:pPr>
                <a:endParaRPr lang="en-US" dirty="0"/>
              </a:p>
            </p:txBody>
          </p:sp>
        </mc:Choice>
        <mc:Fallback xmlns="">
          <p:sp>
            <p:nvSpPr>
              <p:cNvPr id="4" name="Content Placeholder 2">
                <a:extLst>
                  <a:ext uri="{FF2B5EF4-FFF2-40B4-BE49-F238E27FC236}">
                    <a16:creationId xmlns:a16="http://schemas.microsoft.com/office/drawing/2014/main" id="{0D76B620-EBB4-5A44-8FD9-0B7B115AC46F}"/>
                  </a:ext>
                </a:extLst>
              </p:cNvPr>
              <p:cNvSpPr txBox="1">
                <a:spLocks noRot="1" noChangeAspect="1" noMove="1" noResize="1" noEditPoints="1" noAdjustHandles="1" noChangeArrowheads="1" noChangeShapeType="1" noTextEdit="1"/>
              </p:cNvSpPr>
              <p:nvPr/>
            </p:nvSpPr>
            <p:spPr>
              <a:xfrm>
                <a:off x="5977128" y="2145983"/>
                <a:ext cx="4824222" cy="4351338"/>
              </a:xfrm>
              <a:prstGeom prst="rect">
                <a:avLst/>
              </a:prstGeom>
              <a:blipFill>
                <a:blip r:embed="rId4"/>
                <a:stretch>
                  <a:fillRect l="-2625" t="-232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1D2B67BB-FDDD-FA8C-4513-F8BA0A17D977}"/>
              </a:ext>
            </a:extLst>
          </p:cNvPr>
          <p:cNvSpPr txBox="1"/>
          <p:nvPr/>
        </p:nvSpPr>
        <p:spPr>
          <a:xfrm>
            <a:off x="8389239" y="360679"/>
            <a:ext cx="3640740" cy="1477328"/>
          </a:xfrm>
          <a:prstGeom prst="rect">
            <a:avLst/>
          </a:prstGeom>
          <a:noFill/>
        </p:spPr>
        <p:txBody>
          <a:bodyPr wrap="none" rtlCol="0">
            <a:spAutoFit/>
          </a:bodyPr>
          <a:lstStyle/>
          <a:p>
            <a:pPr marL="0" indent="0">
              <a:buNone/>
            </a:pPr>
            <a:r>
              <a:rPr lang="en-US" sz="1000" dirty="0">
                <a:latin typeface="Consolas" panose="020B0609020204030204" pitchFamily="49" charset="0"/>
                <a:cs typeface="Consolas" panose="020B0609020204030204" pitchFamily="49" charset="0"/>
              </a:rPr>
              <a:t>Begin with every variable’s value unassigned.</a:t>
            </a:r>
          </a:p>
          <a:p>
            <a:pPr marL="0" indent="0">
              <a:buNone/>
            </a:pPr>
            <a:r>
              <a:rPr lang="en-US" sz="1000" dirty="0">
                <a:latin typeface="Consolas" panose="020B0609020204030204" pitchFamily="49" charset="0"/>
                <a:cs typeface="Consolas" panose="020B0609020204030204" pitchFamily="49" charset="0"/>
              </a:rPr>
              <a:t>To find a model which satisfies a CNF expression:</a:t>
            </a:r>
          </a:p>
          <a:p>
            <a:pPr marL="0" indent="0">
              <a:buNone/>
            </a:pPr>
            <a:r>
              <a:rPr lang="en-US" sz="1000" dirty="0">
                <a:latin typeface="Consolas" panose="020B0609020204030204" pitchFamily="49" charset="0"/>
                <a:cs typeface="Consolas" panose="020B0609020204030204" pitchFamily="49" charset="0"/>
              </a:rPr>
              <a:t>    If every clause is true, return true.</a:t>
            </a:r>
          </a:p>
          <a:p>
            <a:pPr marL="0" indent="0">
              <a:buNone/>
            </a:pPr>
            <a:r>
              <a:rPr lang="en-US" sz="1000" dirty="0">
                <a:latin typeface="Consolas" panose="020B0609020204030204" pitchFamily="49" charset="0"/>
                <a:cs typeface="Consolas" panose="020B0609020204030204" pitchFamily="49" charset="0"/>
              </a:rPr>
              <a:t>    If any clause is empty, return false.</a:t>
            </a:r>
          </a:p>
          <a:p>
            <a:pPr marL="0" indent="0">
              <a:buNone/>
            </a:pPr>
            <a:r>
              <a:rPr lang="en-US" sz="1000" dirty="0">
                <a:latin typeface="Consolas" panose="020B0609020204030204" pitchFamily="49" charset="0"/>
                <a:cs typeface="Consolas" panose="020B0609020204030204" pitchFamily="49" charset="0"/>
              </a:rPr>
              <a:t>    Choose an unassigned variable V.</a:t>
            </a:r>
          </a:p>
          <a:p>
            <a:pPr marL="0" indent="0">
              <a:buNone/>
            </a:pPr>
            <a:r>
              <a:rPr lang="en-US" sz="1000" dirty="0">
                <a:latin typeface="Consolas" panose="020B0609020204030204" pitchFamily="49" charset="0"/>
                <a:cs typeface="Consolas" panose="020B0609020204030204" pitchFamily="49" charset="0"/>
              </a:rPr>
              <a:t>    </a:t>
            </a:r>
            <a:r>
              <a:rPr lang="en-US" sz="1000" b="1" dirty="0">
                <a:latin typeface="Consolas" panose="020B0609020204030204" pitchFamily="49" charset="0"/>
                <a:cs typeface="Consolas" panose="020B0609020204030204" pitchFamily="49" charset="0"/>
              </a:rPr>
              <a:t>Set V=T. Try to find a model that satisfies.</a:t>
            </a:r>
          </a:p>
          <a:p>
            <a:pPr marL="0" indent="0">
              <a:buNone/>
            </a:pPr>
            <a:r>
              <a:rPr lang="en-US" sz="1000" dirty="0">
                <a:latin typeface="Consolas" panose="020B0609020204030204" pitchFamily="49" charset="0"/>
                <a:cs typeface="Consolas" panose="020B0609020204030204" pitchFamily="49" charset="0"/>
              </a:rPr>
              <a:t>    Set V=F. Try to find a model that satisfies.</a:t>
            </a:r>
          </a:p>
          <a:p>
            <a:pPr marL="0" indent="0">
              <a:buNone/>
            </a:pPr>
            <a:r>
              <a:rPr lang="en-US" sz="1000" dirty="0">
                <a:latin typeface="Consolas" panose="020B0609020204030204" pitchFamily="49" charset="0"/>
                <a:cs typeface="Consolas" panose="020B0609020204030204" pitchFamily="49" charset="0"/>
              </a:rPr>
              <a:t>    Return false.</a:t>
            </a:r>
          </a:p>
          <a:p>
            <a:endParaRPr lang="en-US" sz="1000" dirty="0"/>
          </a:p>
        </p:txBody>
      </p:sp>
    </p:spTree>
    <p:extLst>
      <p:ext uri="{BB962C8B-B14F-4D97-AF65-F5344CB8AC3E}">
        <p14:creationId xmlns:p14="http://schemas.microsoft.com/office/powerpoint/2010/main" val="9771827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Wumpus SAT -- Proof by Contradiction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10987087" cy="3849624"/>
              </a:xfrm>
            </p:spPr>
            <p:txBody>
              <a:bodyPr>
                <a:normAutofit fontScale="85000" lnSpcReduction="10000"/>
              </a:bodyPr>
              <a:lstStyle/>
              <a:p>
                <a:pPr marL="0" indent="0">
                  <a:buNone/>
                </a:pPr>
                <a:r>
                  <a:rPr lang="en-US" sz="2400" b="1" dirty="0">
                    <a:latin typeface="Helvetica" pitchFamily="2" charset="0"/>
                  </a:rPr>
                  <a:t>Knowledge Base:</a:t>
                </a:r>
              </a:p>
              <a:p>
                <a14:m>
                  <m:oMath xmlns:m="http://schemas.openxmlformats.org/officeDocument/2006/math">
                    <m:r>
                      <a:rPr lang="en-US" sz="2400" i="1">
                        <a:latin typeface="Cambria Math" panose="02040503050406030204" pitchFamily="18" charset="0"/>
                      </a:rPr>
                      <m:t>𝑇</m:t>
                    </m:r>
                  </m:oMath>
                </a14:m>
                <a:endParaRPr lang="en-US" sz="2400" dirty="0"/>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𝑃𝐴</m:t>
                    </m:r>
                    <m:r>
                      <a:rPr lang="en-US" sz="2400" i="1">
                        <a:latin typeface="Cambria Math" panose="02040503050406030204" pitchFamily="18" charset="0"/>
                      </a:rPr>
                      <m:t>2</m:t>
                    </m:r>
                  </m:oMath>
                </a14:m>
                <a:endParaRPr lang="en-US" sz="2400" dirty="0"/>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𝑃𝐵</m:t>
                    </m:r>
                    <m:r>
                      <a:rPr lang="en-US" sz="2400" i="1">
                        <a:latin typeface="Cambria Math" panose="02040503050406030204" pitchFamily="18" charset="0"/>
                      </a:rPr>
                      <m:t>1</m:t>
                    </m:r>
                  </m:oMath>
                </a14:m>
                <a:endParaRPr lang="en-US" sz="2400" dirty="0"/>
              </a:p>
              <a:p>
                <a14:m>
                  <m:oMath xmlns:m="http://schemas.openxmlformats.org/officeDocument/2006/math">
                    <m:r>
                      <a:rPr lang="en-US" sz="2400" i="1">
                        <a:latin typeface="Cambria Math" panose="02040503050406030204" pitchFamily="18" charset="0"/>
                      </a:rPr>
                      <m:t>𝑇</m:t>
                    </m:r>
                  </m:oMath>
                </a14:m>
                <a:endParaRPr lang="en-US" sz="2400" i="1" dirty="0">
                  <a:latin typeface="Cambria Math" panose="02040503050406030204" pitchFamily="18" charset="0"/>
                </a:endParaRPr>
              </a:p>
              <a:p>
                <a14:m>
                  <m:oMath xmlns:m="http://schemas.openxmlformats.org/officeDocument/2006/math">
                    <m:r>
                      <a:rPr lang="en-US" sz="2400" b="1" i="1">
                        <a:latin typeface="Cambria Math" panose="02040503050406030204" pitchFamily="18" charset="0"/>
                      </a:rPr>
                      <m:t>¬</m:t>
                    </m:r>
                    <m:r>
                      <a:rPr lang="en-US" sz="2400" i="1">
                        <a:latin typeface="Cambria Math" panose="02040503050406030204" pitchFamily="18" charset="0"/>
                      </a:rPr>
                      <m:t>𝑃𝐴</m:t>
                    </m:r>
                    <m:r>
                      <a:rPr lang="en-US" sz="2400" i="1">
                        <a:latin typeface="Cambria Math" panose="02040503050406030204" pitchFamily="18" charset="0"/>
                      </a:rPr>
                      <m:t>2</m:t>
                    </m:r>
                  </m:oMath>
                </a14:m>
                <a:endParaRPr lang="en-US" sz="2400" dirty="0"/>
              </a:p>
              <a:p>
                <a:pPr marL="0" indent="0">
                  <a:buNone/>
                </a:pPr>
                <a:endParaRPr lang="en-US" sz="2400" dirty="0">
                  <a:latin typeface="Helvetica" pitchFamily="2" charset="0"/>
                </a:endParaRPr>
              </a:p>
              <a:p>
                <a:pPr marL="0" indent="0">
                  <a:buNone/>
                </a:pPr>
                <a:r>
                  <a:rPr lang="en-US" sz="2400" dirty="0">
                    <a:latin typeface="Helvetica" pitchFamily="2" charset="0"/>
                  </a:rPr>
                  <a:t>All clauses T? No. Some class F? No. That means keep going!</a:t>
                </a:r>
              </a:p>
              <a:p>
                <a:pPr marL="0" indent="0">
                  <a:buNone/>
                </a:pPr>
                <a:endParaRPr lang="en-US" sz="2400" dirty="0">
                  <a:latin typeface="Helvetica" pitchFamily="2" charset="0"/>
                </a:endParaRPr>
              </a:p>
              <a:p>
                <a:pPr marL="0" indent="0">
                  <a:buNone/>
                </a:pPr>
                <a:endParaRPr lang="en-US" sz="2400" dirty="0">
                  <a:latin typeface="Helvetica" pitchFamily="2" charset="0"/>
                </a:endParaRPr>
              </a:p>
              <a:p>
                <a:endParaRPr lang="en-US" sz="2400" dirty="0"/>
              </a:p>
              <a:p>
                <a:endParaRPr lang="en-US" sz="2400" dirty="0">
                  <a:latin typeface="Helvetica" pitchFamily="2" charset="0"/>
                </a:endParaRPr>
              </a:p>
              <a:p>
                <a:pPr lvl="1"/>
                <a:endParaRPr lang="en-US" sz="2200" dirty="0">
                  <a:latin typeface="Helvetica" pitchFamily="2" charset="0"/>
                </a:endParaRPr>
              </a:p>
              <a:p>
                <a:pPr marL="0" indent="0">
                  <a:buNone/>
                </a:pPr>
                <a:endParaRPr lang="en-US" sz="2200" dirty="0">
                  <a:latin typeface="Helvetica" pitchFamily="2" charset="0"/>
                </a:endParaRP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2" y="2145983"/>
                <a:ext cx="10987087" cy="3849624"/>
              </a:xfrm>
              <a:blipFill>
                <a:blip r:embed="rId3"/>
                <a:stretch>
                  <a:fillRect l="-610" t="-6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0D76B620-EBB4-5A44-8FD9-0B7B115AC46F}"/>
                  </a:ext>
                </a:extLst>
              </p:cNvPr>
              <p:cNvSpPr txBox="1">
                <a:spLocks/>
              </p:cNvSpPr>
              <p:nvPr/>
            </p:nvSpPr>
            <p:spPr>
              <a:xfrm>
                <a:off x="5977128" y="2145983"/>
                <a:ext cx="482422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Helvetica" pitchFamily="2" charset="0"/>
                  </a:rPr>
                  <a:t>Variables:</a:t>
                </a: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rPr>
                        <m:t>𝐵𝐴</m:t>
                      </m:r>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𝐹</m:t>
                      </m:r>
                    </m:oMath>
                  </m:oMathPara>
                </a14:m>
                <a:endParaRPr lang="en-US" b="0" dirty="0">
                  <a:solidFill>
                    <a:schemeClr val="tx1"/>
                  </a:solidFill>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r>
                        <a:rPr lang="en-US" i="1">
                          <a:latin typeface="Cambria Math" panose="02040503050406030204" pitchFamily="18" charset="0"/>
                        </a:rPr>
                        <m:t>𝐴</m:t>
                      </m:r>
                      <m:r>
                        <a:rPr lang="en-US" b="0" i="1" smtClean="0">
                          <a:latin typeface="Cambria Math" panose="02040503050406030204" pitchFamily="18" charset="0"/>
                        </a:rPr>
                        <m:t>2</m:t>
                      </m:r>
                      <m:r>
                        <a:rPr lang="en-US" i="1">
                          <a:latin typeface="Cambria Math" panose="02040503050406030204" pitchFamily="18" charset="0"/>
                        </a:rPr>
                        <m:t>=?</m:t>
                      </m:r>
                    </m:oMath>
                  </m:oMathPara>
                </a14:m>
                <a:endParaRPr lang="en-US" dirty="0">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𝑃𝐵</m:t>
                      </m:r>
                      <m:r>
                        <a:rPr lang="en-US" i="1">
                          <a:latin typeface="Cambria Math" panose="02040503050406030204" pitchFamily="18" charset="0"/>
                        </a:rPr>
                        <m:t>1=?</m:t>
                      </m:r>
                    </m:oMath>
                  </m:oMathPara>
                </a14:m>
                <a:endParaRPr lang="en-US" dirty="0">
                  <a:latin typeface="Helvetica" pitchFamily="2" charset="0"/>
                </a:endParaRPr>
              </a:p>
              <a:p>
                <a:pPr marL="0" indent="0">
                  <a:buNone/>
                </a:pPr>
                <a:endParaRPr lang="en-US" dirty="0"/>
              </a:p>
              <a:p>
                <a:pPr marL="0" indent="0">
                  <a:buFont typeface="Arial" panose="020B0604020202020204" pitchFamily="34" charset="0"/>
                  <a:buNone/>
                </a:pPr>
                <a:endParaRPr lang="en-US" dirty="0"/>
              </a:p>
            </p:txBody>
          </p:sp>
        </mc:Choice>
        <mc:Fallback xmlns="">
          <p:sp>
            <p:nvSpPr>
              <p:cNvPr id="4" name="Content Placeholder 2">
                <a:extLst>
                  <a:ext uri="{FF2B5EF4-FFF2-40B4-BE49-F238E27FC236}">
                    <a16:creationId xmlns:a16="http://schemas.microsoft.com/office/drawing/2014/main" id="{0D76B620-EBB4-5A44-8FD9-0B7B115AC46F}"/>
                  </a:ext>
                </a:extLst>
              </p:cNvPr>
              <p:cNvSpPr txBox="1">
                <a:spLocks noRot="1" noChangeAspect="1" noMove="1" noResize="1" noEditPoints="1" noAdjustHandles="1" noChangeArrowheads="1" noChangeShapeType="1" noTextEdit="1"/>
              </p:cNvSpPr>
              <p:nvPr/>
            </p:nvSpPr>
            <p:spPr>
              <a:xfrm>
                <a:off x="5977128" y="2145983"/>
                <a:ext cx="4824222" cy="4351338"/>
              </a:xfrm>
              <a:prstGeom prst="rect">
                <a:avLst/>
              </a:prstGeom>
              <a:blipFill>
                <a:blip r:embed="rId4"/>
                <a:stretch>
                  <a:fillRect l="-2625" t="-232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1E101B3-D1DE-A06D-6757-BE1DA1A51885}"/>
              </a:ext>
            </a:extLst>
          </p:cNvPr>
          <p:cNvSpPr txBox="1"/>
          <p:nvPr/>
        </p:nvSpPr>
        <p:spPr>
          <a:xfrm>
            <a:off x="8389239" y="360679"/>
            <a:ext cx="3640740" cy="1477328"/>
          </a:xfrm>
          <a:prstGeom prst="rect">
            <a:avLst/>
          </a:prstGeom>
          <a:noFill/>
        </p:spPr>
        <p:txBody>
          <a:bodyPr wrap="none" rtlCol="0">
            <a:spAutoFit/>
          </a:bodyPr>
          <a:lstStyle/>
          <a:p>
            <a:pPr marL="0" indent="0">
              <a:buNone/>
            </a:pPr>
            <a:r>
              <a:rPr lang="en-US" sz="1000" dirty="0">
                <a:latin typeface="Consolas" panose="020B0609020204030204" pitchFamily="49" charset="0"/>
                <a:cs typeface="Consolas" panose="020B0609020204030204" pitchFamily="49" charset="0"/>
              </a:rPr>
              <a:t>Begin with every variable’s value unassigned.</a:t>
            </a:r>
          </a:p>
          <a:p>
            <a:pPr marL="0" indent="0">
              <a:buNone/>
            </a:pPr>
            <a:r>
              <a:rPr lang="en-US" sz="1000" dirty="0">
                <a:latin typeface="Consolas" panose="020B0609020204030204" pitchFamily="49" charset="0"/>
                <a:cs typeface="Consolas" panose="020B0609020204030204" pitchFamily="49" charset="0"/>
              </a:rPr>
              <a:t>To find a model which satisfies a CNF expression:</a:t>
            </a:r>
          </a:p>
          <a:p>
            <a:pPr marL="0" indent="0">
              <a:buNone/>
            </a:pPr>
            <a:r>
              <a:rPr lang="en-US" sz="1000" dirty="0">
                <a:latin typeface="Consolas" panose="020B0609020204030204" pitchFamily="49" charset="0"/>
                <a:cs typeface="Consolas" panose="020B0609020204030204" pitchFamily="49" charset="0"/>
              </a:rPr>
              <a:t>    </a:t>
            </a:r>
            <a:r>
              <a:rPr lang="en-US" sz="1000" b="1" dirty="0">
                <a:latin typeface="Consolas" panose="020B0609020204030204" pitchFamily="49" charset="0"/>
                <a:cs typeface="Consolas" panose="020B0609020204030204" pitchFamily="49" charset="0"/>
              </a:rPr>
              <a:t>If every clause is true, return true.</a:t>
            </a:r>
          </a:p>
          <a:p>
            <a:pPr marL="0" indent="0">
              <a:buNone/>
            </a:pPr>
            <a:r>
              <a:rPr lang="en-US" sz="1000" b="1" dirty="0">
                <a:latin typeface="Consolas" panose="020B0609020204030204" pitchFamily="49" charset="0"/>
                <a:cs typeface="Consolas" panose="020B0609020204030204" pitchFamily="49" charset="0"/>
              </a:rPr>
              <a:t>    If any clause is empty, return false.</a:t>
            </a:r>
          </a:p>
          <a:p>
            <a:pPr marL="0" indent="0">
              <a:buNone/>
            </a:pPr>
            <a:r>
              <a:rPr lang="en-US" sz="1000" dirty="0">
                <a:latin typeface="Consolas" panose="020B0609020204030204" pitchFamily="49" charset="0"/>
                <a:cs typeface="Consolas" panose="020B0609020204030204" pitchFamily="49" charset="0"/>
              </a:rPr>
              <a:t>    Choose an unassigned variable V.</a:t>
            </a:r>
          </a:p>
          <a:p>
            <a:pPr marL="0" indent="0">
              <a:buNone/>
            </a:pPr>
            <a:r>
              <a:rPr lang="en-US" sz="1000" dirty="0">
                <a:latin typeface="Consolas" panose="020B0609020204030204" pitchFamily="49" charset="0"/>
                <a:cs typeface="Consolas" panose="020B0609020204030204" pitchFamily="49" charset="0"/>
              </a:rPr>
              <a:t>    Set V=T. Try to find a model that satisfies.</a:t>
            </a:r>
          </a:p>
          <a:p>
            <a:pPr marL="0" indent="0">
              <a:buNone/>
            </a:pPr>
            <a:r>
              <a:rPr lang="en-US" sz="1000" dirty="0">
                <a:latin typeface="Consolas" panose="020B0609020204030204" pitchFamily="49" charset="0"/>
                <a:cs typeface="Consolas" panose="020B0609020204030204" pitchFamily="49" charset="0"/>
              </a:rPr>
              <a:t>    Set V=F. Try to find a model that satisfies.</a:t>
            </a:r>
          </a:p>
          <a:p>
            <a:pPr marL="0" indent="0">
              <a:buNone/>
            </a:pPr>
            <a:r>
              <a:rPr lang="en-US" sz="1000" dirty="0">
                <a:latin typeface="Consolas" panose="020B0609020204030204" pitchFamily="49" charset="0"/>
                <a:cs typeface="Consolas" panose="020B0609020204030204" pitchFamily="49" charset="0"/>
              </a:rPr>
              <a:t>    Return false.</a:t>
            </a:r>
          </a:p>
          <a:p>
            <a:endParaRPr lang="en-US" sz="1000" dirty="0"/>
          </a:p>
        </p:txBody>
      </p:sp>
    </p:spTree>
    <p:extLst>
      <p:ext uri="{BB962C8B-B14F-4D97-AF65-F5344CB8AC3E}">
        <p14:creationId xmlns:p14="http://schemas.microsoft.com/office/powerpoint/2010/main" val="38830882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Wumpus SAT -- Proof by Contradiction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10987087" cy="3849624"/>
              </a:xfrm>
            </p:spPr>
            <p:txBody>
              <a:bodyPr>
                <a:normAutofit fontScale="85000" lnSpcReduction="10000"/>
              </a:bodyPr>
              <a:lstStyle/>
              <a:p>
                <a:pPr marL="0" indent="0">
                  <a:buNone/>
                </a:pPr>
                <a:r>
                  <a:rPr lang="en-US" sz="2400" b="1" dirty="0">
                    <a:latin typeface="Helvetica" pitchFamily="2" charset="0"/>
                  </a:rPr>
                  <a:t>Knowledge Base:</a:t>
                </a:r>
              </a:p>
              <a:p>
                <a14:m>
                  <m:oMath xmlns:m="http://schemas.openxmlformats.org/officeDocument/2006/math">
                    <m:r>
                      <a:rPr lang="en-US" sz="2400" i="1">
                        <a:latin typeface="Cambria Math" panose="02040503050406030204" pitchFamily="18" charset="0"/>
                      </a:rPr>
                      <m:t>𝑇</m:t>
                    </m:r>
                  </m:oMath>
                </a14:m>
                <a:endParaRPr lang="en-US" sz="2400" dirty="0"/>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𝑃𝐴</m:t>
                    </m:r>
                    <m:r>
                      <a:rPr lang="en-US" sz="2400" i="1">
                        <a:latin typeface="Cambria Math" panose="02040503050406030204" pitchFamily="18" charset="0"/>
                      </a:rPr>
                      <m:t>2</m:t>
                    </m:r>
                  </m:oMath>
                </a14:m>
                <a:endParaRPr lang="en-US" sz="2400" dirty="0"/>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𝑃𝐵</m:t>
                    </m:r>
                    <m:r>
                      <a:rPr lang="en-US" sz="2400" i="1">
                        <a:latin typeface="Cambria Math" panose="02040503050406030204" pitchFamily="18" charset="0"/>
                      </a:rPr>
                      <m:t>1</m:t>
                    </m:r>
                  </m:oMath>
                </a14:m>
                <a:endParaRPr lang="en-US" sz="2400" dirty="0"/>
              </a:p>
              <a:p>
                <a14:m>
                  <m:oMath xmlns:m="http://schemas.openxmlformats.org/officeDocument/2006/math">
                    <m:r>
                      <a:rPr lang="en-US" sz="2400" i="1">
                        <a:latin typeface="Cambria Math" panose="02040503050406030204" pitchFamily="18" charset="0"/>
                      </a:rPr>
                      <m:t>𝑇</m:t>
                    </m:r>
                  </m:oMath>
                </a14:m>
                <a:endParaRPr lang="en-US" sz="2400" i="1" dirty="0">
                  <a:latin typeface="Cambria Math" panose="02040503050406030204" pitchFamily="18" charset="0"/>
                </a:endParaRPr>
              </a:p>
              <a:p>
                <a14:m>
                  <m:oMath xmlns:m="http://schemas.openxmlformats.org/officeDocument/2006/math">
                    <m:r>
                      <a:rPr lang="en-US" sz="2400" b="1" i="1">
                        <a:latin typeface="Cambria Math" panose="02040503050406030204" pitchFamily="18" charset="0"/>
                      </a:rPr>
                      <m:t>¬</m:t>
                    </m:r>
                    <m:r>
                      <a:rPr lang="en-US" sz="2400" i="1">
                        <a:latin typeface="Cambria Math" panose="02040503050406030204" pitchFamily="18" charset="0"/>
                      </a:rPr>
                      <m:t>𝑃𝐴</m:t>
                    </m:r>
                    <m:r>
                      <a:rPr lang="en-US" sz="2400" i="1">
                        <a:latin typeface="Cambria Math" panose="02040503050406030204" pitchFamily="18" charset="0"/>
                      </a:rPr>
                      <m:t>2</m:t>
                    </m:r>
                  </m:oMath>
                </a14:m>
                <a:endParaRPr lang="en-US" sz="2400" dirty="0"/>
              </a:p>
              <a:p>
                <a:pPr marL="0" indent="0">
                  <a:buNone/>
                </a:pPr>
                <a:endParaRPr lang="en-US" sz="2400" dirty="0">
                  <a:latin typeface="Helvetica" pitchFamily="2" charset="0"/>
                </a:endParaRPr>
              </a:p>
              <a:p>
                <a:pPr marL="0" indent="0">
                  <a:buNone/>
                </a:pPr>
                <a:r>
                  <a:rPr lang="en-US" sz="2400" dirty="0">
                    <a:latin typeface="Helvetica" pitchFamily="2" charset="0"/>
                  </a:rPr>
                  <a:t>Choose some unassigned variable, such as PA2.</a:t>
                </a:r>
              </a:p>
              <a:p>
                <a:pPr marL="0" indent="0">
                  <a:buNone/>
                </a:pPr>
                <a:endParaRPr lang="en-US" sz="2400" dirty="0">
                  <a:latin typeface="Helvetica" pitchFamily="2" charset="0"/>
                </a:endParaRPr>
              </a:p>
              <a:p>
                <a:endParaRPr lang="en-US" sz="2400" dirty="0"/>
              </a:p>
              <a:p>
                <a:endParaRPr lang="en-US" sz="2400" dirty="0">
                  <a:latin typeface="Helvetica" pitchFamily="2" charset="0"/>
                </a:endParaRPr>
              </a:p>
              <a:p>
                <a:pPr lvl="1"/>
                <a:endParaRPr lang="en-US" sz="2200" dirty="0">
                  <a:latin typeface="Helvetica" pitchFamily="2" charset="0"/>
                </a:endParaRPr>
              </a:p>
              <a:p>
                <a:pPr marL="0" indent="0">
                  <a:buNone/>
                </a:pPr>
                <a:endParaRPr lang="en-US" sz="2200" dirty="0">
                  <a:latin typeface="Helvetica" pitchFamily="2" charset="0"/>
                </a:endParaRP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2" y="2145983"/>
                <a:ext cx="10987087" cy="3849624"/>
              </a:xfrm>
              <a:blipFill>
                <a:blip r:embed="rId3"/>
                <a:stretch>
                  <a:fillRect l="-5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0D76B620-EBB4-5A44-8FD9-0B7B115AC46F}"/>
                  </a:ext>
                </a:extLst>
              </p:cNvPr>
              <p:cNvSpPr txBox="1">
                <a:spLocks/>
              </p:cNvSpPr>
              <p:nvPr/>
            </p:nvSpPr>
            <p:spPr>
              <a:xfrm>
                <a:off x="5977128" y="2145983"/>
                <a:ext cx="482422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Helvetica" pitchFamily="2" charset="0"/>
                  </a:rPr>
                  <a:t>Variables:</a:t>
                </a: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rPr>
                        <m:t>𝐵𝐴</m:t>
                      </m:r>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𝐹</m:t>
                      </m:r>
                    </m:oMath>
                  </m:oMathPara>
                </a14:m>
                <a:endParaRPr lang="en-US" b="0" dirty="0">
                  <a:solidFill>
                    <a:schemeClr val="tx1"/>
                  </a:solidFill>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r>
                        <a:rPr lang="en-US" i="1">
                          <a:latin typeface="Cambria Math" panose="02040503050406030204" pitchFamily="18" charset="0"/>
                        </a:rPr>
                        <m:t>𝐴</m:t>
                      </m:r>
                      <m:r>
                        <a:rPr lang="en-US" b="0" i="1" smtClean="0">
                          <a:latin typeface="Cambria Math" panose="02040503050406030204" pitchFamily="18" charset="0"/>
                        </a:rPr>
                        <m:t>2</m:t>
                      </m:r>
                      <m:r>
                        <a:rPr lang="en-US" i="1">
                          <a:latin typeface="Cambria Math" panose="02040503050406030204" pitchFamily="18" charset="0"/>
                        </a:rPr>
                        <m:t>=?</m:t>
                      </m:r>
                    </m:oMath>
                  </m:oMathPara>
                </a14:m>
                <a:endParaRPr lang="en-US" dirty="0">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𝑃𝐵</m:t>
                      </m:r>
                      <m:r>
                        <a:rPr lang="en-US" i="1">
                          <a:latin typeface="Cambria Math" panose="02040503050406030204" pitchFamily="18" charset="0"/>
                        </a:rPr>
                        <m:t>1=?</m:t>
                      </m:r>
                    </m:oMath>
                  </m:oMathPara>
                </a14:m>
                <a:endParaRPr lang="en-US" dirty="0">
                  <a:latin typeface="Helvetica" pitchFamily="2" charset="0"/>
                </a:endParaRPr>
              </a:p>
              <a:p>
                <a:pPr marL="0" indent="0">
                  <a:buNone/>
                </a:pPr>
                <a:endParaRPr lang="en-US" dirty="0"/>
              </a:p>
              <a:p>
                <a:pPr marL="0" indent="0">
                  <a:buFont typeface="Arial" panose="020B0604020202020204" pitchFamily="34" charset="0"/>
                  <a:buNone/>
                </a:pPr>
                <a:endParaRPr lang="en-US" dirty="0"/>
              </a:p>
            </p:txBody>
          </p:sp>
        </mc:Choice>
        <mc:Fallback xmlns="">
          <p:sp>
            <p:nvSpPr>
              <p:cNvPr id="4" name="Content Placeholder 2">
                <a:extLst>
                  <a:ext uri="{FF2B5EF4-FFF2-40B4-BE49-F238E27FC236}">
                    <a16:creationId xmlns:a16="http://schemas.microsoft.com/office/drawing/2014/main" id="{0D76B620-EBB4-5A44-8FD9-0B7B115AC46F}"/>
                  </a:ext>
                </a:extLst>
              </p:cNvPr>
              <p:cNvSpPr txBox="1">
                <a:spLocks noRot="1" noChangeAspect="1" noMove="1" noResize="1" noEditPoints="1" noAdjustHandles="1" noChangeArrowheads="1" noChangeShapeType="1" noTextEdit="1"/>
              </p:cNvSpPr>
              <p:nvPr/>
            </p:nvSpPr>
            <p:spPr>
              <a:xfrm>
                <a:off x="5977128" y="2145983"/>
                <a:ext cx="4824222" cy="4351338"/>
              </a:xfrm>
              <a:prstGeom prst="rect">
                <a:avLst/>
              </a:prstGeom>
              <a:blipFill>
                <a:blip r:embed="rId4"/>
                <a:stretch>
                  <a:fillRect l="-2625" t="-232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4E4F6319-462D-F994-C0E4-E3170830AE43}"/>
              </a:ext>
            </a:extLst>
          </p:cNvPr>
          <p:cNvSpPr txBox="1"/>
          <p:nvPr/>
        </p:nvSpPr>
        <p:spPr>
          <a:xfrm>
            <a:off x="8389239" y="360679"/>
            <a:ext cx="3640740" cy="1477328"/>
          </a:xfrm>
          <a:prstGeom prst="rect">
            <a:avLst/>
          </a:prstGeom>
          <a:noFill/>
        </p:spPr>
        <p:txBody>
          <a:bodyPr wrap="none" rtlCol="0">
            <a:spAutoFit/>
          </a:bodyPr>
          <a:lstStyle/>
          <a:p>
            <a:pPr marL="0" indent="0">
              <a:buNone/>
            </a:pPr>
            <a:r>
              <a:rPr lang="en-US" sz="1000" dirty="0">
                <a:latin typeface="Consolas" panose="020B0609020204030204" pitchFamily="49" charset="0"/>
                <a:cs typeface="Consolas" panose="020B0609020204030204" pitchFamily="49" charset="0"/>
              </a:rPr>
              <a:t>Begin with every variable’s value unassigned.</a:t>
            </a:r>
          </a:p>
          <a:p>
            <a:pPr marL="0" indent="0">
              <a:buNone/>
            </a:pPr>
            <a:r>
              <a:rPr lang="en-US" sz="1000" dirty="0">
                <a:latin typeface="Consolas" panose="020B0609020204030204" pitchFamily="49" charset="0"/>
                <a:cs typeface="Consolas" panose="020B0609020204030204" pitchFamily="49" charset="0"/>
              </a:rPr>
              <a:t>To find a model which satisfies a CNF expression:</a:t>
            </a:r>
          </a:p>
          <a:p>
            <a:pPr marL="0" indent="0">
              <a:buNone/>
            </a:pPr>
            <a:r>
              <a:rPr lang="en-US" sz="1000" dirty="0">
                <a:latin typeface="Consolas" panose="020B0609020204030204" pitchFamily="49" charset="0"/>
                <a:cs typeface="Consolas" panose="020B0609020204030204" pitchFamily="49" charset="0"/>
              </a:rPr>
              <a:t>    If every clause is true, return true.</a:t>
            </a:r>
          </a:p>
          <a:p>
            <a:pPr marL="0" indent="0">
              <a:buNone/>
            </a:pPr>
            <a:r>
              <a:rPr lang="en-US" sz="1000" dirty="0">
                <a:latin typeface="Consolas" panose="020B0609020204030204" pitchFamily="49" charset="0"/>
                <a:cs typeface="Consolas" panose="020B0609020204030204" pitchFamily="49" charset="0"/>
              </a:rPr>
              <a:t>    If any clause is empty, return false.</a:t>
            </a:r>
          </a:p>
          <a:p>
            <a:pPr marL="0" indent="0">
              <a:buNone/>
            </a:pPr>
            <a:r>
              <a:rPr lang="en-US" sz="1000" dirty="0">
                <a:latin typeface="Consolas" panose="020B0609020204030204" pitchFamily="49" charset="0"/>
                <a:cs typeface="Consolas" panose="020B0609020204030204" pitchFamily="49" charset="0"/>
              </a:rPr>
              <a:t>    </a:t>
            </a:r>
            <a:r>
              <a:rPr lang="en-US" sz="1000" b="1" dirty="0">
                <a:latin typeface="Consolas" panose="020B0609020204030204" pitchFamily="49" charset="0"/>
                <a:cs typeface="Consolas" panose="020B0609020204030204" pitchFamily="49" charset="0"/>
              </a:rPr>
              <a:t>Choose an unassigned variable V.</a:t>
            </a:r>
          </a:p>
          <a:p>
            <a:pPr marL="0" indent="0">
              <a:buNone/>
            </a:pPr>
            <a:r>
              <a:rPr lang="en-US" sz="1000" dirty="0">
                <a:latin typeface="Consolas" panose="020B0609020204030204" pitchFamily="49" charset="0"/>
                <a:cs typeface="Consolas" panose="020B0609020204030204" pitchFamily="49" charset="0"/>
              </a:rPr>
              <a:t>    Set V=T. Try to find a model that satisfies.</a:t>
            </a:r>
          </a:p>
          <a:p>
            <a:pPr marL="0" indent="0">
              <a:buNone/>
            </a:pPr>
            <a:r>
              <a:rPr lang="en-US" sz="1000" dirty="0">
                <a:latin typeface="Consolas" panose="020B0609020204030204" pitchFamily="49" charset="0"/>
                <a:cs typeface="Consolas" panose="020B0609020204030204" pitchFamily="49" charset="0"/>
              </a:rPr>
              <a:t>    Set V=F. Try to find a model that satisfies.</a:t>
            </a:r>
          </a:p>
          <a:p>
            <a:pPr marL="0" indent="0">
              <a:buNone/>
            </a:pPr>
            <a:r>
              <a:rPr lang="en-US" sz="1000" dirty="0">
                <a:latin typeface="Consolas" panose="020B0609020204030204" pitchFamily="49" charset="0"/>
                <a:cs typeface="Consolas" panose="020B0609020204030204" pitchFamily="49" charset="0"/>
              </a:rPr>
              <a:t>    Return false.</a:t>
            </a:r>
          </a:p>
          <a:p>
            <a:endParaRPr lang="en-US" sz="1000" dirty="0"/>
          </a:p>
        </p:txBody>
      </p:sp>
    </p:spTree>
    <p:extLst>
      <p:ext uri="{BB962C8B-B14F-4D97-AF65-F5344CB8AC3E}">
        <p14:creationId xmlns:p14="http://schemas.microsoft.com/office/powerpoint/2010/main" val="11661537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Wumpus SAT -- Proof by Contradiction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10987087" cy="3849624"/>
              </a:xfrm>
            </p:spPr>
            <p:txBody>
              <a:bodyPr>
                <a:normAutofit fontScale="85000" lnSpcReduction="10000"/>
              </a:bodyPr>
              <a:lstStyle/>
              <a:p>
                <a:pPr marL="0" indent="0">
                  <a:buNone/>
                </a:pPr>
                <a:r>
                  <a:rPr lang="en-US" sz="2400" b="1" dirty="0">
                    <a:latin typeface="Helvetica" pitchFamily="2" charset="0"/>
                  </a:rPr>
                  <a:t>Knowledge Base:</a:t>
                </a:r>
              </a:p>
              <a:p>
                <a14:m>
                  <m:oMath xmlns:m="http://schemas.openxmlformats.org/officeDocument/2006/math">
                    <m:r>
                      <a:rPr lang="en-US" sz="2400" i="1">
                        <a:latin typeface="Cambria Math" panose="02040503050406030204" pitchFamily="18" charset="0"/>
                      </a:rPr>
                      <m:t>𝑇</m:t>
                    </m:r>
                  </m:oMath>
                </a14:m>
                <a:endParaRPr lang="en-US" sz="2400" dirty="0"/>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𝑇</m:t>
                    </m:r>
                  </m:oMath>
                </a14:m>
                <a:endParaRPr lang="en-US" sz="2400" dirty="0"/>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𝑃𝐵</m:t>
                    </m:r>
                    <m:r>
                      <a:rPr lang="en-US" sz="2400" i="1">
                        <a:latin typeface="Cambria Math" panose="02040503050406030204" pitchFamily="18" charset="0"/>
                      </a:rPr>
                      <m:t>1</m:t>
                    </m:r>
                  </m:oMath>
                </a14:m>
                <a:endParaRPr lang="en-US" sz="2400" dirty="0"/>
              </a:p>
              <a:p>
                <a14:m>
                  <m:oMath xmlns:m="http://schemas.openxmlformats.org/officeDocument/2006/math">
                    <m:r>
                      <a:rPr lang="en-US" sz="2400" i="1">
                        <a:latin typeface="Cambria Math" panose="02040503050406030204" pitchFamily="18" charset="0"/>
                      </a:rPr>
                      <m:t>𝑇</m:t>
                    </m:r>
                  </m:oMath>
                </a14:m>
                <a:endParaRPr lang="en-US" sz="2400" i="1" dirty="0">
                  <a:latin typeface="Cambria Math" panose="02040503050406030204" pitchFamily="18" charset="0"/>
                </a:endParaRPr>
              </a:p>
              <a:p>
                <a14:m>
                  <m:oMath xmlns:m="http://schemas.openxmlformats.org/officeDocument/2006/math">
                    <m:r>
                      <a:rPr lang="en-US" sz="2400" b="1" i="1">
                        <a:latin typeface="Cambria Math" panose="02040503050406030204" pitchFamily="18" charset="0"/>
                      </a:rPr>
                      <m:t>¬</m:t>
                    </m:r>
                    <m:r>
                      <a:rPr lang="en-US" sz="2400" i="1">
                        <a:latin typeface="Cambria Math" panose="02040503050406030204" pitchFamily="18" charset="0"/>
                      </a:rPr>
                      <m:t>𝑇</m:t>
                    </m:r>
                  </m:oMath>
                </a14:m>
                <a:endParaRPr lang="en-US" sz="2400" dirty="0"/>
              </a:p>
              <a:p>
                <a:pPr marL="0" indent="0">
                  <a:buNone/>
                </a:pPr>
                <a:endParaRPr lang="en-US" sz="2400" dirty="0">
                  <a:latin typeface="Helvetica" pitchFamily="2" charset="0"/>
                </a:endParaRPr>
              </a:p>
              <a:p>
                <a:pPr marL="0" indent="0">
                  <a:buNone/>
                </a:pPr>
                <a:r>
                  <a:rPr lang="en-US" sz="2400" dirty="0">
                    <a:latin typeface="Helvetica" pitchFamily="2" charset="0"/>
                  </a:rPr>
                  <a:t>Set it to T…</a:t>
                </a:r>
              </a:p>
              <a:p>
                <a:pPr marL="0" indent="0">
                  <a:buNone/>
                </a:pPr>
                <a:endParaRPr lang="en-US" sz="2400" dirty="0">
                  <a:latin typeface="Helvetica" pitchFamily="2" charset="0"/>
                </a:endParaRPr>
              </a:p>
              <a:p>
                <a:endParaRPr lang="en-US" sz="2400" dirty="0"/>
              </a:p>
              <a:p>
                <a:endParaRPr lang="en-US" sz="2400" dirty="0">
                  <a:latin typeface="Helvetica" pitchFamily="2" charset="0"/>
                </a:endParaRPr>
              </a:p>
              <a:p>
                <a:pPr lvl="1"/>
                <a:endParaRPr lang="en-US" sz="2200" dirty="0">
                  <a:latin typeface="Helvetica" pitchFamily="2" charset="0"/>
                </a:endParaRPr>
              </a:p>
              <a:p>
                <a:pPr marL="0" indent="0">
                  <a:buNone/>
                </a:pPr>
                <a:endParaRPr lang="en-US" sz="2200" dirty="0">
                  <a:latin typeface="Helvetica" pitchFamily="2" charset="0"/>
                </a:endParaRP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2" y="2145983"/>
                <a:ext cx="10987087" cy="3849624"/>
              </a:xfrm>
              <a:blipFill>
                <a:blip r:embed="rId3"/>
                <a:stretch>
                  <a:fillRect l="-5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0D76B620-EBB4-5A44-8FD9-0B7B115AC46F}"/>
                  </a:ext>
                </a:extLst>
              </p:cNvPr>
              <p:cNvSpPr txBox="1">
                <a:spLocks/>
              </p:cNvSpPr>
              <p:nvPr/>
            </p:nvSpPr>
            <p:spPr>
              <a:xfrm>
                <a:off x="5977128" y="2145983"/>
                <a:ext cx="482422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Helvetica" pitchFamily="2" charset="0"/>
                  </a:rPr>
                  <a:t>Variables:</a:t>
                </a: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rPr>
                        <m:t>𝐵𝐴</m:t>
                      </m:r>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𝐹</m:t>
                      </m:r>
                    </m:oMath>
                  </m:oMathPara>
                </a14:m>
                <a:endParaRPr lang="en-US" b="0" dirty="0">
                  <a:solidFill>
                    <a:schemeClr val="tx1"/>
                  </a:solidFill>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r>
                        <a:rPr lang="en-US" i="1">
                          <a:latin typeface="Cambria Math" panose="02040503050406030204" pitchFamily="18" charset="0"/>
                        </a:rPr>
                        <m:t>𝐴</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𝑇</m:t>
                      </m:r>
                    </m:oMath>
                  </m:oMathPara>
                </a14:m>
                <a:endParaRPr lang="en-US" dirty="0">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𝑃𝐵</m:t>
                      </m:r>
                      <m:r>
                        <a:rPr lang="en-US" i="1">
                          <a:latin typeface="Cambria Math" panose="02040503050406030204" pitchFamily="18" charset="0"/>
                        </a:rPr>
                        <m:t>1=?</m:t>
                      </m:r>
                    </m:oMath>
                  </m:oMathPara>
                </a14:m>
                <a:endParaRPr lang="en-US" dirty="0">
                  <a:latin typeface="Helvetica" pitchFamily="2" charset="0"/>
                </a:endParaRPr>
              </a:p>
              <a:p>
                <a:pPr marL="0" indent="0">
                  <a:buNone/>
                </a:pPr>
                <a:endParaRPr lang="en-US" dirty="0"/>
              </a:p>
              <a:p>
                <a:pPr marL="0" indent="0">
                  <a:buFont typeface="Arial" panose="020B0604020202020204" pitchFamily="34" charset="0"/>
                  <a:buNone/>
                </a:pPr>
                <a:endParaRPr lang="en-US" dirty="0"/>
              </a:p>
            </p:txBody>
          </p:sp>
        </mc:Choice>
        <mc:Fallback xmlns="">
          <p:sp>
            <p:nvSpPr>
              <p:cNvPr id="4" name="Content Placeholder 2">
                <a:extLst>
                  <a:ext uri="{FF2B5EF4-FFF2-40B4-BE49-F238E27FC236}">
                    <a16:creationId xmlns:a16="http://schemas.microsoft.com/office/drawing/2014/main" id="{0D76B620-EBB4-5A44-8FD9-0B7B115AC46F}"/>
                  </a:ext>
                </a:extLst>
              </p:cNvPr>
              <p:cNvSpPr txBox="1">
                <a:spLocks noRot="1" noChangeAspect="1" noMove="1" noResize="1" noEditPoints="1" noAdjustHandles="1" noChangeArrowheads="1" noChangeShapeType="1" noTextEdit="1"/>
              </p:cNvSpPr>
              <p:nvPr/>
            </p:nvSpPr>
            <p:spPr>
              <a:xfrm>
                <a:off x="5977128" y="2145983"/>
                <a:ext cx="4824222" cy="4351338"/>
              </a:xfrm>
              <a:prstGeom prst="rect">
                <a:avLst/>
              </a:prstGeom>
              <a:blipFill>
                <a:blip r:embed="rId4"/>
                <a:stretch>
                  <a:fillRect l="-2625" t="-232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151B868-8AF9-6B05-D691-CE7E3AC1349B}"/>
              </a:ext>
            </a:extLst>
          </p:cNvPr>
          <p:cNvSpPr txBox="1"/>
          <p:nvPr/>
        </p:nvSpPr>
        <p:spPr>
          <a:xfrm>
            <a:off x="8389239" y="360679"/>
            <a:ext cx="3640740" cy="1477328"/>
          </a:xfrm>
          <a:prstGeom prst="rect">
            <a:avLst/>
          </a:prstGeom>
          <a:noFill/>
        </p:spPr>
        <p:txBody>
          <a:bodyPr wrap="none" rtlCol="0">
            <a:spAutoFit/>
          </a:bodyPr>
          <a:lstStyle/>
          <a:p>
            <a:pPr marL="0" indent="0">
              <a:buNone/>
            </a:pPr>
            <a:r>
              <a:rPr lang="en-US" sz="1000" dirty="0">
                <a:latin typeface="Consolas" panose="020B0609020204030204" pitchFamily="49" charset="0"/>
                <a:cs typeface="Consolas" panose="020B0609020204030204" pitchFamily="49" charset="0"/>
              </a:rPr>
              <a:t>Begin with every variable’s value unassigned.</a:t>
            </a:r>
          </a:p>
          <a:p>
            <a:pPr marL="0" indent="0">
              <a:buNone/>
            </a:pPr>
            <a:r>
              <a:rPr lang="en-US" sz="1000" dirty="0">
                <a:latin typeface="Consolas" panose="020B0609020204030204" pitchFamily="49" charset="0"/>
                <a:cs typeface="Consolas" panose="020B0609020204030204" pitchFamily="49" charset="0"/>
              </a:rPr>
              <a:t>To find a model which satisfies a CNF expression:</a:t>
            </a:r>
          </a:p>
          <a:p>
            <a:pPr marL="0" indent="0">
              <a:buNone/>
            </a:pPr>
            <a:r>
              <a:rPr lang="en-US" sz="1000" dirty="0">
                <a:latin typeface="Consolas" panose="020B0609020204030204" pitchFamily="49" charset="0"/>
                <a:cs typeface="Consolas" panose="020B0609020204030204" pitchFamily="49" charset="0"/>
              </a:rPr>
              <a:t>    If every clause is true, return true.</a:t>
            </a:r>
          </a:p>
          <a:p>
            <a:pPr marL="0" indent="0">
              <a:buNone/>
            </a:pPr>
            <a:r>
              <a:rPr lang="en-US" sz="1000" dirty="0">
                <a:latin typeface="Consolas" panose="020B0609020204030204" pitchFamily="49" charset="0"/>
                <a:cs typeface="Consolas" panose="020B0609020204030204" pitchFamily="49" charset="0"/>
              </a:rPr>
              <a:t>    If any clause is empty, return false.</a:t>
            </a:r>
          </a:p>
          <a:p>
            <a:pPr marL="0" indent="0">
              <a:buNone/>
            </a:pPr>
            <a:r>
              <a:rPr lang="en-US" sz="1000" dirty="0">
                <a:latin typeface="Consolas" panose="020B0609020204030204" pitchFamily="49" charset="0"/>
                <a:cs typeface="Consolas" panose="020B0609020204030204" pitchFamily="49" charset="0"/>
              </a:rPr>
              <a:t>    Choose an unassigned variable V.</a:t>
            </a:r>
          </a:p>
          <a:p>
            <a:pPr marL="0" indent="0">
              <a:buNone/>
            </a:pPr>
            <a:r>
              <a:rPr lang="en-US" sz="1000" dirty="0">
                <a:latin typeface="Consolas" panose="020B0609020204030204" pitchFamily="49" charset="0"/>
                <a:cs typeface="Consolas" panose="020B0609020204030204" pitchFamily="49" charset="0"/>
              </a:rPr>
              <a:t>    </a:t>
            </a:r>
            <a:r>
              <a:rPr lang="en-US" sz="1000" b="1" dirty="0">
                <a:latin typeface="Consolas" panose="020B0609020204030204" pitchFamily="49" charset="0"/>
                <a:cs typeface="Consolas" panose="020B0609020204030204" pitchFamily="49" charset="0"/>
              </a:rPr>
              <a:t>Set V=T. Try to find a model that satisfies.</a:t>
            </a:r>
          </a:p>
          <a:p>
            <a:pPr marL="0" indent="0">
              <a:buNone/>
            </a:pPr>
            <a:r>
              <a:rPr lang="en-US" sz="1000" dirty="0">
                <a:latin typeface="Consolas" panose="020B0609020204030204" pitchFamily="49" charset="0"/>
                <a:cs typeface="Consolas" panose="020B0609020204030204" pitchFamily="49" charset="0"/>
              </a:rPr>
              <a:t>    Set V=F. Try to find a model that satisfies.</a:t>
            </a:r>
          </a:p>
          <a:p>
            <a:pPr marL="0" indent="0">
              <a:buNone/>
            </a:pPr>
            <a:r>
              <a:rPr lang="en-US" sz="1000" dirty="0">
                <a:latin typeface="Consolas" panose="020B0609020204030204" pitchFamily="49" charset="0"/>
                <a:cs typeface="Consolas" panose="020B0609020204030204" pitchFamily="49" charset="0"/>
              </a:rPr>
              <a:t>    Return false.</a:t>
            </a:r>
          </a:p>
          <a:p>
            <a:endParaRPr lang="en-US" sz="1000" dirty="0"/>
          </a:p>
        </p:txBody>
      </p:sp>
    </p:spTree>
    <p:extLst>
      <p:ext uri="{BB962C8B-B14F-4D97-AF65-F5344CB8AC3E}">
        <p14:creationId xmlns:p14="http://schemas.microsoft.com/office/powerpoint/2010/main" val="7649656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Wumpus SAT -- Proof by Contradiction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10987087" cy="3849624"/>
              </a:xfrm>
            </p:spPr>
            <p:txBody>
              <a:bodyPr>
                <a:normAutofit fontScale="85000" lnSpcReduction="10000"/>
              </a:bodyPr>
              <a:lstStyle/>
              <a:p>
                <a:pPr marL="0" indent="0">
                  <a:buNone/>
                </a:pPr>
                <a:r>
                  <a:rPr lang="en-US" sz="2400" b="1" dirty="0">
                    <a:latin typeface="Helvetica" pitchFamily="2" charset="0"/>
                  </a:rPr>
                  <a:t>Knowledge Base:</a:t>
                </a:r>
              </a:p>
              <a:p>
                <a14:m>
                  <m:oMath xmlns:m="http://schemas.openxmlformats.org/officeDocument/2006/math">
                    <m:r>
                      <a:rPr lang="en-US" sz="2400" i="1">
                        <a:latin typeface="Cambria Math" panose="02040503050406030204" pitchFamily="18" charset="0"/>
                      </a:rPr>
                      <m:t>𝑇</m:t>
                    </m:r>
                  </m:oMath>
                </a14:m>
                <a:endParaRPr lang="en-US" sz="2400" dirty="0"/>
              </a:p>
              <a:p>
                <a14:m>
                  <m:oMath xmlns:m="http://schemas.openxmlformats.org/officeDocument/2006/math">
                    <m:r>
                      <a:rPr lang="en-US" sz="2400" i="1">
                        <a:latin typeface="Cambria Math" panose="02040503050406030204" pitchFamily="18" charset="0"/>
                      </a:rPr>
                      <m:t>𝐹</m:t>
                    </m:r>
                  </m:oMath>
                </a14:m>
                <a:endParaRPr lang="en-US" sz="2400" dirty="0"/>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𝑃𝐵</m:t>
                    </m:r>
                    <m:r>
                      <a:rPr lang="en-US" sz="2400" i="1">
                        <a:latin typeface="Cambria Math" panose="02040503050406030204" pitchFamily="18" charset="0"/>
                      </a:rPr>
                      <m:t>1</m:t>
                    </m:r>
                  </m:oMath>
                </a14:m>
                <a:endParaRPr lang="en-US" sz="2400" dirty="0"/>
              </a:p>
              <a:p>
                <a14:m>
                  <m:oMath xmlns:m="http://schemas.openxmlformats.org/officeDocument/2006/math">
                    <m:r>
                      <a:rPr lang="en-US" sz="2400" i="1">
                        <a:latin typeface="Cambria Math" panose="02040503050406030204" pitchFamily="18" charset="0"/>
                      </a:rPr>
                      <m:t>𝑇</m:t>
                    </m:r>
                  </m:oMath>
                </a14:m>
                <a:endParaRPr lang="en-US" sz="2400" i="1" dirty="0">
                  <a:latin typeface="Cambria Math" panose="02040503050406030204" pitchFamily="18" charset="0"/>
                </a:endParaRPr>
              </a:p>
              <a:p>
                <a14:m>
                  <m:oMath xmlns:m="http://schemas.openxmlformats.org/officeDocument/2006/math">
                    <m:r>
                      <a:rPr lang="en-US" sz="2400" i="1" smtClean="0">
                        <a:solidFill>
                          <a:srgbClr val="FF0000"/>
                        </a:solidFill>
                        <a:latin typeface="Cambria Math" panose="02040503050406030204" pitchFamily="18" charset="0"/>
                      </a:rPr>
                      <m:t>𝐹</m:t>
                    </m:r>
                  </m:oMath>
                </a14:m>
                <a:endParaRPr lang="en-US" sz="2400" dirty="0">
                  <a:solidFill>
                    <a:srgbClr val="FF0000"/>
                  </a:solidFill>
                </a:endParaRPr>
              </a:p>
              <a:p>
                <a:pPr marL="0" indent="0">
                  <a:buNone/>
                </a:pPr>
                <a:endParaRPr lang="en-US" sz="2400" dirty="0">
                  <a:latin typeface="Helvetica" pitchFamily="2" charset="0"/>
                </a:endParaRPr>
              </a:p>
              <a:p>
                <a:pPr marL="0" indent="0">
                  <a:buNone/>
                </a:pPr>
                <a:r>
                  <a:rPr lang="en-US" sz="2400" dirty="0">
                    <a:latin typeface="Helvetica" pitchFamily="2" charset="0"/>
                  </a:rPr>
                  <a:t>Set it to T… all clauses T, no, some clause F? </a:t>
                </a:r>
                <a:r>
                  <a:rPr lang="en-US" sz="2400" dirty="0">
                    <a:solidFill>
                      <a:srgbClr val="FF0000"/>
                    </a:solidFill>
                    <a:latin typeface="Helvetica" pitchFamily="2" charset="0"/>
                  </a:rPr>
                  <a:t>Yes</a:t>
                </a:r>
                <a:r>
                  <a:rPr lang="en-US" sz="2400" dirty="0">
                    <a:latin typeface="Helvetica" pitchFamily="2" charset="0"/>
                  </a:rPr>
                  <a:t>!</a:t>
                </a:r>
              </a:p>
              <a:p>
                <a:pPr marL="0" indent="0">
                  <a:buNone/>
                </a:pPr>
                <a:endParaRPr lang="en-US" sz="2400" dirty="0">
                  <a:latin typeface="Helvetica" pitchFamily="2" charset="0"/>
                </a:endParaRPr>
              </a:p>
              <a:p>
                <a:endParaRPr lang="en-US" sz="2400" dirty="0"/>
              </a:p>
              <a:p>
                <a:endParaRPr lang="en-US" sz="2400" dirty="0">
                  <a:latin typeface="Helvetica" pitchFamily="2" charset="0"/>
                </a:endParaRPr>
              </a:p>
              <a:p>
                <a:pPr lvl="1"/>
                <a:endParaRPr lang="en-US" sz="2200" dirty="0">
                  <a:latin typeface="Helvetica" pitchFamily="2" charset="0"/>
                </a:endParaRPr>
              </a:p>
              <a:p>
                <a:pPr marL="0" indent="0">
                  <a:buNone/>
                </a:pPr>
                <a:endParaRPr lang="en-US" sz="2200" dirty="0">
                  <a:latin typeface="Helvetica" pitchFamily="2" charset="0"/>
                </a:endParaRPr>
              </a:p>
              <a:p>
                <a:pPr marL="0" indent="0">
                  <a:buNone/>
                </a:pPr>
                <a:endParaRPr lang="en-US" sz="2400" dirty="0">
                  <a:latin typeface="Helvetica" pitchFamily="2" charset="0"/>
                </a:endParaRPr>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2" y="2145983"/>
                <a:ext cx="10987087" cy="3849624"/>
              </a:xfrm>
              <a:blipFill>
                <a:blip r:embed="rId3"/>
                <a:stretch>
                  <a:fillRect l="-6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0D76B620-EBB4-5A44-8FD9-0B7B115AC46F}"/>
                  </a:ext>
                </a:extLst>
              </p:cNvPr>
              <p:cNvSpPr txBox="1">
                <a:spLocks/>
              </p:cNvSpPr>
              <p:nvPr/>
            </p:nvSpPr>
            <p:spPr>
              <a:xfrm>
                <a:off x="5977128" y="2145983"/>
                <a:ext cx="482422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Helvetica" pitchFamily="2" charset="0"/>
                  </a:rPr>
                  <a:t>Variables:</a:t>
                </a: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rPr>
                        <m:t>𝐵𝐴</m:t>
                      </m:r>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𝐹</m:t>
                      </m:r>
                    </m:oMath>
                  </m:oMathPara>
                </a14:m>
                <a:endParaRPr lang="en-US" b="0" dirty="0">
                  <a:solidFill>
                    <a:schemeClr val="tx1"/>
                  </a:solidFill>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r>
                        <a:rPr lang="en-US" i="1">
                          <a:latin typeface="Cambria Math" panose="02040503050406030204" pitchFamily="18" charset="0"/>
                        </a:rPr>
                        <m:t>𝐴</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𝑇</m:t>
                      </m:r>
                    </m:oMath>
                  </m:oMathPara>
                </a14:m>
                <a:endParaRPr lang="en-US" dirty="0">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𝑃𝐵</m:t>
                      </m:r>
                      <m:r>
                        <a:rPr lang="en-US" i="1">
                          <a:latin typeface="Cambria Math" panose="02040503050406030204" pitchFamily="18" charset="0"/>
                        </a:rPr>
                        <m:t>1=?</m:t>
                      </m:r>
                    </m:oMath>
                  </m:oMathPara>
                </a14:m>
                <a:endParaRPr lang="en-US" dirty="0">
                  <a:latin typeface="Helvetica" pitchFamily="2" charset="0"/>
                </a:endParaRPr>
              </a:p>
              <a:p>
                <a:pPr marL="0" indent="0">
                  <a:buNone/>
                </a:pPr>
                <a:endParaRPr lang="en-US" dirty="0"/>
              </a:p>
              <a:p>
                <a:pPr marL="0" indent="0">
                  <a:buFont typeface="Arial" panose="020B0604020202020204" pitchFamily="34" charset="0"/>
                  <a:buNone/>
                </a:pPr>
                <a:endParaRPr lang="en-US" dirty="0"/>
              </a:p>
            </p:txBody>
          </p:sp>
        </mc:Choice>
        <mc:Fallback xmlns="">
          <p:sp>
            <p:nvSpPr>
              <p:cNvPr id="4" name="Content Placeholder 2">
                <a:extLst>
                  <a:ext uri="{FF2B5EF4-FFF2-40B4-BE49-F238E27FC236}">
                    <a16:creationId xmlns:a16="http://schemas.microsoft.com/office/drawing/2014/main" id="{0D76B620-EBB4-5A44-8FD9-0B7B115AC46F}"/>
                  </a:ext>
                </a:extLst>
              </p:cNvPr>
              <p:cNvSpPr txBox="1">
                <a:spLocks noRot="1" noChangeAspect="1" noMove="1" noResize="1" noEditPoints="1" noAdjustHandles="1" noChangeArrowheads="1" noChangeShapeType="1" noTextEdit="1"/>
              </p:cNvSpPr>
              <p:nvPr/>
            </p:nvSpPr>
            <p:spPr>
              <a:xfrm>
                <a:off x="5977128" y="2145983"/>
                <a:ext cx="4824222" cy="4351338"/>
              </a:xfrm>
              <a:prstGeom prst="rect">
                <a:avLst/>
              </a:prstGeom>
              <a:blipFill>
                <a:blip r:embed="rId4"/>
                <a:stretch>
                  <a:fillRect l="-2625" t="-232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04E1E69-96F6-8D80-EDCA-643BE296EDD9}"/>
              </a:ext>
            </a:extLst>
          </p:cNvPr>
          <p:cNvSpPr txBox="1"/>
          <p:nvPr/>
        </p:nvSpPr>
        <p:spPr>
          <a:xfrm>
            <a:off x="8389239" y="360679"/>
            <a:ext cx="3640740" cy="1477328"/>
          </a:xfrm>
          <a:prstGeom prst="rect">
            <a:avLst/>
          </a:prstGeom>
          <a:noFill/>
        </p:spPr>
        <p:txBody>
          <a:bodyPr wrap="none" rtlCol="0">
            <a:spAutoFit/>
          </a:bodyPr>
          <a:lstStyle/>
          <a:p>
            <a:pPr marL="0" indent="0">
              <a:buNone/>
            </a:pPr>
            <a:r>
              <a:rPr lang="en-US" sz="1000" dirty="0">
                <a:latin typeface="Consolas" panose="020B0609020204030204" pitchFamily="49" charset="0"/>
                <a:cs typeface="Consolas" panose="020B0609020204030204" pitchFamily="49" charset="0"/>
              </a:rPr>
              <a:t>Begin with every variable’s value unassigned.</a:t>
            </a:r>
          </a:p>
          <a:p>
            <a:pPr marL="0" indent="0">
              <a:buNone/>
            </a:pPr>
            <a:r>
              <a:rPr lang="en-US" sz="1000" dirty="0">
                <a:latin typeface="Consolas" panose="020B0609020204030204" pitchFamily="49" charset="0"/>
                <a:cs typeface="Consolas" panose="020B0609020204030204" pitchFamily="49" charset="0"/>
              </a:rPr>
              <a:t>To find a model which satisfies a CNF expression:</a:t>
            </a:r>
          </a:p>
          <a:p>
            <a:pPr marL="0" indent="0">
              <a:buNone/>
            </a:pPr>
            <a:r>
              <a:rPr lang="en-US" sz="1000" dirty="0">
                <a:latin typeface="Consolas" panose="020B0609020204030204" pitchFamily="49" charset="0"/>
                <a:cs typeface="Consolas" panose="020B0609020204030204" pitchFamily="49" charset="0"/>
              </a:rPr>
              <a:t>    </a:t>
            </a:r>
            <a:r>
              <a:rPr lang="en-US" sz="1000" b="1" dirty="0">
                <a:latin typeface="Consolas" panose="020B0609020204030204" pitchFamily="49" charset="0"/>
                <a:cs typeface="Consolas" panose="020B0609020204030204" pitchFamily="49" charset="0"/>
              </a:rPr>
              <a:t>If every clause is true, return true.</a:t>
            </a:r>
          </a:p>
          <a:p>
            <a:pPr marL="0" indent="0">
              <a:buNone/>
            </a:pPr>
            <a:r>
              <a:rPr lang="en-US" sz="1000" b="1" dirty="0">
                <a:latin typeface="Consolas" panose="020B0609020204030204" pitchFamily="49" charset="0"/>
                <a:cs typeface="Consolas" panose="020B0609020204030204" pitchFamily="49" charset="0"/>
              </a:rPr>
              <a:t>    If any clause is empty, return false.</a:t>
            </a:r>
          </a:p>
          <a:p>
            <a:pPr marL="0" indent="0">
              <a:buNone/>
            </a:pPr>
            <a:r>
              <a:rPr lang="en-US" sz="1000" dirty="0">
                <a:latin typeface="Consolas" panose="020B0609020204030204" pitchFamily="49" charset="0"/>
                <a:cs typeface="Consolas" panose="020B0609020204030204" pitchFamily="49" charset="0"/>
              </a:rPr>
              <a:t>    Choose an unassigned variable V.</a:t>
            </a:r>
          </a:p>
          <a:p>
            <a:pPr marL="0" indent="0">
              <a:buNone/>
            </a:pPr>
            <a:r>
              <a:rPr lang="en-US" sz="1000" dirty="0">
                <a:latin typeface="Consolas" panose="020B0609020204030204" pitchFamily="49" charset="0"/>
                <a:cs typeface="Consolas" panose="020B0609020204030204" pitchFamily="49" charset="0"/>
              </a:rPr>
              <a:t>    Set V=T. Try to find a model that satisfies.</a:t>
            </a:r>
          </a:p>
          <a:p>
            <a:pPr marL="0" indent="0">
              <a:buNone/>
            </a:pPr>
            <a:r>
              <a:rPr lang="en-US" sz="1000" dirty="0">
                <a:latin typeface="Consolas" panose="020B0609020204030204" pitchFamily="49" charset="0"/>
                <a:cs typeface="Consolas" panose="020B0609020204030204" pitchFamily="49" charset="0"/>
              </a:rPr>
              <a:t>    Set V=F. Try to find a model that satisfies.</a:t>
            </a:r>
          </a:p>
          <a:p>
            <a:pPr marL="0" indent="0">
              <a:buNone/>
            </a:pPr>
            <a:r>
              <a:rPr lang="en-US" sz="1000" dirty="0">
                <a:latin typeface="Consolas" panose="020B0609020204030204" pitchFamily="49" charset="0"/>
                <a:cs typeface="Consolas" panose="020B0609020204030204" pitchFamily="49" charset="0"/>
              </a:rPr>
              <a:t>    Return false.</a:t>
            </a:r>
          </a:p>
          <a:p>
            <a:endParaRPr lang="en-US" sz="1000" dirty="0"/>
          </a:p>
        </p:txBody>
      </p:sp>
    </p:spTree>
    <p:extLst>
      <p:ext uri="{BB962C8B-B14F-4D97-AF65-F5344CB8AC3E}">
        <p14:creationId xmlns:p14="http://schemas.microsoft.com/office/powerpoint/2010/main" val="1031455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 Logic Review Recap – Wumpus World</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4292902" y="2103120"/>
            <a:ext cx="6832297" cy="3849624"/>
          </a:xfrm>
        </p:spPr>
        <p:txBody>
          <a:bodyPr>
            <a:normAutofit fontScale="92500" lnSpcReduction="10000"/>
          </a:bodyPr>
          <a:lstStyle/>
          <a:p>
            <a:r>
              <a:rPr lang="en-US" sz="2400" dirty="0">
                <a:latin typeface="Helvetica" pitchFamily="2" charset="0"/>
              </a:rPr>
              <a:t>We also introduced the notion of Wumpus World!</a:t>
            </a:r>
          </a:p>
          <a:p>
            <a:endParaRPr lang="en-US" sz="2400" dirty="0">
              <a:latin typeface="Helvetica" pitchFamily="2" charset="0"/>
            </a:endParaRPr>
          </a:p>
          <a:p>
            <a:r>
              <a:rPr lang="en-US" sz="2400" dirty="0">
                <a:latin typeface="Helvetica" pitchFamily="2" charset="0"/>
              </a:rPr>
              <a:t>Player can navigate grid world, shoot an arrow..</a:t>
            </a:r>
          </a:p>
          <a:p>
            <a:r>
              <a:rPr lang="en-US" sz="2400" dirty="0">
                <a:latin typeface="Helvetica" pitchFamily="2" charset="0"/>
              </a:rPr>
              <a:t>Wumpus stands still, eats player if player enters it’s square (and it hasn’t been killed yet).</a:t>
            </a:r>
          </a:p>
          <a:p>
            <a:r>
              <a:rPr lang="en-US" sz="2400" dirty="0">
                <a:latin typeface="Helvetica" pitchFamily="2" charset="0"/>
              </a:rPr>
              <a:t>Bottomless Pits</a:t>
            </a:r>
          </a:p>
          <a:p>
            <a:r>
              <a:rPr lang="en-US" sz="2400" dirty="0">
                <a:latin typeface="Helvetica" pitchFamily="2" charset="0"/>
              </a:rPr>
              <a:t>Chest of Gold</a:t>
            </a:r>
          </a:p>
          <a:p>
            <a:r>
              <a:rPr lang="en-US" sz="2400" dirty="0">
                <a:latin typeface="Helvetica" pitchFamily="2" charset="0"/>
              </a:rPr>
              <a:t>Get in, get out.</a:t>
            </a:r>
          </a:p>
        </p:txBody>
      </p:sp>
      <p:grpSp>
        <p:nvGrpSpPr>
          <p:cNvPr id="4" name="Group 3">
            <a:extLst>
              <a:ext uri="{FF2B5EF4-FFF2-40B4-BE49-F238E27FC236}">
                <a16:creationId xmlns:a16="http://schemas.microsoft.com/office/drawing/2014/main" id="{0BC8EDB9-4710-8046-8DFC-66DEA35D8864}"/>
              </a:ext>
            </a:extLst>
          </p:cNvPr>
          <p:cNvGrpSpPr/>
          <p:nvPr/>
        </p:nvGrpSpPr>
        <p:grpSpPr>
          <a:xfrm>
            <a:off x="742950" y="2471474"/>
            <a:ext cx="3146768" cy="3112915"/>
            <a:chOff x="225465" y="1825625"/>
            <a:chExt cx="3146768" cy="3112915"/>
          </a:xfrm>
        </p:grpSpPr>
        <p:pic>
          <p:nvPicPr>
            <p:cNvPr id="5" name="Picture 4">
              <a:extLst>
                <a:ext uri="{FF2B5EF4-FFF2-40B4-BE49-F238E27FC236}">
                  <a16:creationId xmlns:a16="http://schemas.microsoft.com/office/drawing/2014/main" id="{3AB1A6F4-8AFE-B74C-BFEA-37AE8F579B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1825625"/>
              <a:ext cx="2743583" cy="2743583"/>
            </a:xfrm>
            <a:prstGeom prst="rect">
              <a:avLst/>
            </a:prstGeom>
          </p:spPr>
        </p:pic>
        <p:sp>
          <p:nvSpPr>
            <p:cNvPr id="6" name="TextBox 5">
              <a:extLst>
                <a:ext uri="{FF2B5EF4-FFF2-40B4-BE49-F238E27FC236}">
                  <a16:creationId xmlns:a16="http://schemas.microsoft.com/office/drawing/2014/main" id="{3BCF081E-317C-144D-BA07-1DB7638E531D}"/>
                </a:ext>
              </a:extLst>
            </p:cNvPr>
            <p:cNvSpPr txBox="1"/>
            <p:nvPr/>
          </p:nvSpPr>
          <p:spPr>
            <a:xfrm>
              <a:off x="628650" y="4569208"/>
              <a:ext cx="2743583" cy="369332"/>
            </a:xfrm>
            <a:prstGeom prst="rect">
              <a:avLst/>
            </a:prstGeom>
            <a:noFill/>
          </p:spPr>
          <p:txBody>
            <a:bodyPr wrap="square" rtlCol="0">
              <a:spAutoFit/>
            </a:bodyPr>
            <a:lstStyle/>
            <a:p>
              <a:r>
                <a:rPr lang="en-US" b="1" dirty="0"/>
                <a:t>        A       B       C       D</a:t>
              </a:r>
            </a:p>
          </p:txBody>
        </p:sp>
        <p:sp>
          <p:nvSpPr>
            <p:cNvPr id="7" name="TextBox 6">
              <a:extLst>
                <a:ext uri="{FF2B5EF4-FFF2-40B4-BE49-F238E27FC236}">
                  <a16:creationId xmlns:a16="http://schemas.microsoft.com/office/drawing/2014/main" id="{5A90F20E-586F-294E-9200-53D44726A928}"/>
                </a:ext>
              </a:extLst>
            </p:cNvPr>
            <p:cNvSpPr txBox="1"/>
            <p:nvPr/>
          </p:nvSpPr>
          <p:spPr>
            <a:xfrm>
              <a:off x="225465" y="1825625"/>
              <a:ext cx="403185" cy="2246769"/>
            </a:xfrm>
            <a:prstGeom prst="rect">
              <a:avLst/>
            </a:prstGeom>
            <a:noFill/>
          </p:spPr>
          <p:txBody>
            <a:bodyPr wrap="square" rtlCol="0">
              <a:spAutoFit/>
            </a:bodyPr>
            <a:lstStyle/>
            <a:p>
              <a:pPr algn="r"/>
              <a:endParaRPr lang="en-US" sz="3200" b="1" dirty="0"/>
            </a:p>
            <a:p>
              <a:pPr algn="r"/>
              <a:r>
                <a:rPr lang="en-US" b="1" dirty="0"/>
                <a:t>4</a:t>
              </a:r>
            </a:p>
            <a:p>
              <a:pPr algn="r"/>
              <a:endParaRPr lang="en-US" sz="1200" b="1" dirty="0"/>
            </a:p>
            <a:p>
              <a:pPr algn="r"/>
              <a:r>
                <a:rPr lang="en-US" b="1" dirty="0"/>
                <a:t>3</a:t>
              </a:r>
            </a:p>
            <a:p>
              <a:pPr algn="r"/>
              <a:endParaRPr lang="en-US" sz="1200" b="1" dirty="0"/>
            </a:p>
            <a:p>
              <a:pPr algn="r"/>
              <a:r>
                <a:rPr lang="en-US" b="1" dirty="0"/>
                <a:t>2</a:t>
              </a:r>
            </a:p>
            <a:p>
              <a:pPr algn="r"/>
              <a:endParaRPr lang="en-US" sz="1200" b="1" dirty="0"/>
            </a:p>
            <a:p>
              <a:pPr algn="r"/>
              <a:r>
                <a:rPr lang="en-US" b="1" dirty="0"/>
                <a:t>1</a:t>
              </a:r>
            </a:p>
          </p:txBody>
        </p:sp>
      </p:grpSp>
    </p:spTree>
    <p:extLst>
      <p:ext uri="{BB962C8B-B14F-4D97-AF65-F5344CB8AC3E}">
        <p14:creationId xmlns:p14="http://schemas.microsoft.com/office/powerpoint/2010/main" val="14724218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Wumpus SAT -- Proof by Contradiction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10987087" cy="3849624"/>
              </a:xfrm>
            </p:spPr>
            <p:txBody>
              <a:bodyPr>
                <a:normAutofit fontScale="85000" lnSpcReduction="10000"/>
              </a:bodyPr>
              <a:lstStyle/>
              <a:p>
                <a:pPr marL="0" indent="0">
                  <a:buNone/>
                </a:pPr>
                <a:r>
                  <a:rPr lang="en-US" sz="2400" b="1" dirty="0">
                    <a:latin typeface="Helvetica" pitchFamily="2" charset="0"/>
                  </a:rPr>
                  <a:t>Knowledge Base:</a:t>
                </a:r>
              </a:p>
              <a:p>
                <a14:m>
                  <m:oMath xmlns:m="http://schemas.openxmlformats.org/officeDocument/2006/math">
                    <m:r>
                      <a:rPr lang="en-US" sz="2400" i="1">
                        <a:latin typeface="Cambria Math" panose="02040503050406030204" pitchFamily="18" charset="0"/>
                      </a:rPr>
                      <m:t>𝑇</m:t>
                    </m:r>
                  </m:oMath>
                </a14:m>
                <a:endParaRPr lang="en-US" sz="2400" dirty="0"/>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𝑃𝐴</m:t>
                    </m:r>
                    <m:r>
                      <a:rPr lang="en-US" sz="2400" i="1">
                        <a:latin typeface="Cambria Math" panose="02040503050406030204" pitchFamily="18" charset="0"/>
                      </a:rPr>
                      <m:t>2</m:t>
                    </m:r>
                  </m:oMath>
                </a14:m>
                <a:endParaRPr lang="en-US" sz="2400" dirty="0"/>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𝑃𝐵</m:t>
                    </m:r>
                    <m:r>
                      <a:rPr lang="en-US" sz="2400" i="1">
                        <a:latin typeface="Cambria Math" panose="02040503050406030204" pitchFamily="18" charset="0"/>
                      </a:rPr>
                      <m:t>1</m:t>
                    </m:r>
                  </m:oMath>
                </a14:m>
                <a:endParaRPr lang="en-US" sz="2400" dirty="0"/>
              </a:p>
              <a:p>
                <a14:m>
                  <m:oMath xmlns:m="http://schemas.openxmlformats.org/officeDocument/2006/math">
                    <m:r>
                      <a:rPr lang="en-US" sz="2400" i="1">
                        <a:latin typeface="Cambria Math" panose="02040503050406030204" pitchFamily="18" charset="0"/>
                      </a:rPr>
                      <m:t>𝑇</m:t>
                    </m:r>
                  </m:oMath>
                </a14:m>
                <a:endParaRPr lang="en-US" sz="2400" i="1" dirty="0">
                  <a:latin typeface="Cambria Math" panose="02040503050406030204" pitchFamily="18" charset="0"/>
                </a:endParaRPr>
              </a:p>
              <a:p>
                <a14:m>
                  <m:oMath xmlns:m="http://schemas.openxmlformats.org/officeDocument/2006/math">
                    <m:r>
                      <a:rPr lang="en-US" sz="2400" b="1" i="1">
                        <a:latin typeface="Cambria Math" panose="02040503050406030204" pitchFamily="18" charset="0"/>
                      </a:rPr>
                      <m:t>¬</m:t>
                    </m:r>
                    <m:r>
                      <a:rPr lang="en-US" sz="2400" i="1">
                        <a:latin typeface="Cambria Math" panose="02040503050406030204" pitchFamily="18" charset="0"/>
                      </a:rPr>
                      <m:t>𝑃𝐴</m:t>
                    </m:r>
                    <m:r>
                      <a:rPr lang="en-US" sz="2400" i="1">
                        <a:latin typeface="Cambria Math" panose="02040503050406030204" pitchFamily="18" charset="0"/>
                      </a:rPr>
                      <m:t>2</m:t>
                    </m:r>
                  </m:oMath>
                </a14:m>
                <a:endParaRPr lang="en-US" sz="2400" dirty="0"/>
              </a:p>
              <a:p>
                <a:pPr marL="0" indent="0">
                  <a:buNone/>
                </a:pPr>
                <a:endParaRPr lang="en-US" sz="2400" dirty="0">
                  <a:latin typeface="Helvetica" pitchFamily="2" charset="0"/>
                </a:endParaRPr>
              </a:p>
              <a:p>
                <a:pPr marL="0" indent="0">
                  <a:buNone/>
                </a:pPr>
                <a:r>
                  <a:rPr lang="en-US" sz="2400" dirty="0">
                    <a:latin typeface="Helvetica" pitchFamily="2" charset="0"/>
                  </a:rPr>
                  <a:t>Backtrack!</a:t>
                </a:r>
              </a:p>
              <a:p>
                <a:pPr marL="0" indent="0">
                  <a:buNone/>
                </a:pPr>
                <a:endParaRPr lang="en-US" sz="2400" dirty="0">
                  <a:latin typeface="Helvetica" pitchFamily="2" charset="0"/>
                </a:endParaRPr>
              </a:p>
              <a:p>
                <a:endParaRPr lang="en-US" sz="2400" dirty="0"/>
              </a:p>
              <a:p>
                <a:endParaRPr lang="en-US" sz="2400" dirty="0">
                  <a:latin typeface="Helvetica" pitchFamily="2" charset="0"/>
                </a:endParaRPr>
              </a:p>
              <a:p>
                <a:pPr lvl="1"/>
                <a:endParaRPr lang="en-US" sz="2200" dirty="0">
                  <a:latin typeface="Helvetica" pitchFamily="2" charset="0"/>
                </a:endParaRPr>
              </a:p>
              <a:p>
                <a:pPr marL="0" indent="0">
                  <a:buNone/>
                </a:pPr>
                <a:endParaRPr lang="en-US" sz="2200" dirty="0">
                  <a:latin typeface="Helvetica" pitchFamily="2" charset="0"/>
                </a:endParaRP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2" y="2145983"/>
                <a:ext cx="10987087" cy="3849624"/>
              </a:xfrm>
              <a:blipFill>
                <a:blip r:embed="rId3"/>
                <a:stretch>
                  <a:fillRect l="-5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0D76B620-EBB4-5A44-8FD9-0B7B115AC46F}"/>
                  </a:ext>
                </a:extLst>
              </p:cNvPr>
              <p:cNvSpPr txBox="1">
                <a:spLocks/>
              </p:cNvSpPr>
              <p:nvPr/>
            </p:nvSpPr>
            <p:spPr>
              <a:xfrm>
                <a:off x="5977128" y="2145983"/>
                <a:ext cx="482422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Helvetica" pitchFamily="2" charset="0"/>
                  </a:rPr>
                  <a:t>Variables:</a:t>
                </a: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rPr>
                        <m:t>𝐵𝐴</m:t>
                      </m:r>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𝐹</m:t>
                      </m:r>
                    </m:oMath>
                  </m:oMathPara>
                </a14:m>
                <a:endParaRPr lang="en-US" b="0" dirty="0">
                  <a:solidFill>
                    <a:schemeClr val="tx1"/>
                  </a:solidFill>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r>
                        <a:rPr lang="en-US" i="1">
                          <a:latin typeface="Cambria Math" panose="02040503050406030204" pitchFamily="18" charset="0"/>
                        </a:rPr>
                        <m:t>𝐴</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m:t>
                      </m:r>
                    </m:oMath>
                  </m:oMathPara>
                </a14:m>
                <a:endParaRPr lang="en-US" dirty="0">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𝑃𝐵</m:t>
                      </m:r>
                      <m:r>
                        <a:rPr lang="en-US" i="1">
                          <a:latin typeface="Cambria Math" panose="02040503050406030204" pitchFamily="18" charset="0"/>
                        </a:rPr>
                        <m:t>1=?</m:t>
                      </m:r>
                    </m:oMath>
                  </m:oMathPara>
                </a14:m>
                <a:endParaRPr lang="en-US" dirty="0">
                  <a:latin typeface="Helvetica" pitchFamily="2" charset="0"/>
                </a:endParaRPr>
              </a:p>
              <a:p>
                <a:pPr marL="0" indent="0">
                  <a:buNone/>
                </a:pPr>
                <a:endParaRPr lang="en-US" dirty="0"/>
              </a:p>
              <a:p>
                <a:pPr marL="0" indent="0">
                  <a:buFont typeface="Arial" panose="020B0604020202020204" pitchFamily="34" charset="0"/>
                  <a:buNone/>
                </a:pPr>
                <a:endParaRPr lang="en-US" dirty="0"/>
              </a:p>
            </p:txBody>
          </p:sp>
        </mc:Choice>
        <mc:Fallback xmlns="">
          <p:sp>
            <p:nvSpPr>
              <p:cNvPr id="4" name="Content Placeholder 2">
                <a:extLst>
                  <a:ext uri="{FF2B5EF4-FFF2-40B4-BE49-F238E27FC236}">
                    <a16:creationId xmlns:a16="http://schemas.microsoft.com/office/drawing/2014/main" id="{0D76B620-EBB4-5A44-8FD9-0B7B115AC46F}"/>
                  </a:ext>
                </a:extLst>
              </p:cNvPr>
              <p:cNvSpPr txBox="1">
                <a:spLocks noRot="1" noChangeAspect="1" noMove="1" noResize="1" noEditPoints="1" noAdjustHandles="1" noChangeArrowheads="1" noChangeShapeType="1" noTextEdit="1"/>
              </p:cNvSpPr>
              <p:nvPr/>
            </p:nvSpPr>
            <p:spPr>
              <a:xfrm>
                <a:off x="5977128" y="2145983"/>
                <a:ext cx="4824222" cy="4351338"/>
              </a:xfrm>
              <a:prstGeom prst="rect">
                <a:avLst/>
              </a:prstGeom>
              <a:blipFill>
                <a:blip r:embed="rId4"/>
                <a:stretch>
                  <a:fillRect l="-2625" t="-232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1DDAA866-FBDB-1ABD-C52E-068FFCE780A6}"/>
              </a:ext>
            </a:extLst>
          </p:cNvPr>
          <p:cNvSpPr txBox="1"/>
          <p:nvPr/>
        </p:nvSpPr>
        <p:spPr>
          <a:xfrm>
            <a:off x="8389239" y="360679"/>
            <a:ext cx="3640740" cy="1477328"/>
          </a:xfrm>
          <a:prstGeom prst="rect">
            <a:avLst/>
          </a:prstGeom>
          <a:noFill/>
        </p:spPr>
        <p:txBody>
          <a:bodyPr wrap="none" rtlCol="0">
            <a:spAutoFit/>
          </a:bodyPr>
          <a:lstStyle/>
          <a:p>
            <a:pPr marL="0" indent="0">
              <a:buNone/>
            </a:pPr>
            <a:r>
              <a:rPr lang="en-US" sz="1000" dirty="0">
                <a:latin typeface="Consolas" panose="020B0609020204030204" pitchFamily="49" charset="0"/>
                <a:cs typeface="Consolas" panose="020B0609020204030204" pitchFamily="49" charset="0"/>
              </a:rPr>
              <a:t>Begin with every variable’s value unassigned.</a:t>
            </a:r>
          </a:p>
          <a:p>
            <a:pPr marL="0" indent="0">
              <a:buNone/>
            </a:pPr>
            <a:r>
              <a:rPr lang="en-US" sz="1000" dirty="0">
                <a:latin typeface="Consolas" panose="020B0609020204030204" pitchFamily="49" charset="0"/>
                <a:cs typeface="Consolas" panose="020B0609020204030204" pitchFamily="49" charset="0"/>
              </a:rPr>
              <a:t>To find a model which satisfies a CNF expression:</a:t>
            </a:r>
          </a:p>
          <a:p>
            <a:pPr marL="0" indent="0">
              <a:buNone/>
            </a:pPr>
            <a:r>
              <a:rPr lang="en-US" sz="1000" dirty="0">
                <a:latin typeface="Consolas" panose="020B0609020204030204" pitchFamily="49" charset="0"/>
                <a:cs typeface="Consolas" panose="020B0609020204030204" pitchFamily="49" charset="0"/>
              </a:rPr>
              <a:t>    If every clause is true, return true.</a:t>
            </a:r>
          </a:p>
          <a:p>
            <a:pPr marL="0" indent="0">
              <a:buNone/>
            </a:pPr>
            <a:r>
              <a:rPr lang="en-US" sz="1000" dirty="0">
                <a:latin typeface="Consolas" panose="020B0609020204030204" pitchFamily="49" charset="0"/>
                <a:cs typeface="Consolas" panose="020B0609020204030204" pitchFamily="49" charset="0"/>
              </a:rPr>
              <a:t>    If any clause is empty, return false.</a:t>
            </a:r>
          </a:p>
          <a:p>
            <a:pPr marL="0" indent="0">
              <a:buNone/>
            </a:pPr>
            <a:r>
              <a:rPr lang="en-US" sz="1000" dirty="0">
                <a:latin typeface="Consolas" panose="020B0609020204030204" pitchFamily="49" charset="0"/>
                <a:cs typeface="Consolas" panose="020B0609020204030204" pitchFamily="49" charset="0"/>
              </a:rPr>
              <a:t>    Choose an unassigned variable V.</a:t>
            </a:r>
          </a:p>
          <a:p>
            <a:pPr marL="0" indent="0">
              <a:buNone/>
            </a:pPr>
            <a:r>
              <a:rPr lang="en-US" sz="1000" dirty="0">
                <a:latin typeface="Consolas" panose="020B0609020204030204" pitchFamily="49" charset="0"/>
                <a:cs typeface="Consolas" panose="020B0609020204030204" pitchFamily="49" charset="0"/>
              </a:rPr>
              <a:t>    Set V=T. Try to find a model that satisfies.</a:t>
            </a:r>
          </a:p>
          <a:p>
            <a:pPr marL="0" indent="0">
              <a:buNone/>
            </a:pPr>
            <a:r>
              <a:rPr lang="en-US" sz="1000" dirty="0">
                <a:latin typeface="Consolas" panose="020B0609020204030204" pitchFamily="49" charset="0"/>
                <a:cs typeface="Consolas" panose="020B0609020204030204" pitchFamily="49" charset="0"/>
              </a:rPr>
              <a:t>    </a:t>
            </a:r>
            <a:r>
              <a:rPr lang="en-US" sz="1000" b="1" dirty="0">
                <a:latin typeface="Consolas" panose="020B0609020204030204" pitchFamily="49" charset="0"/>
                <a:cs typeface="Consolas" panose="020B0609020204030204" pitchFamily="49" charset="0"/>
              </a:rPr>
              <a:t>Set V=F. Try to find a model that satisfies.</a:t>
            </a:r>
          </a:p>
          <a:p>
            <a:pPr marL="0" indent="0">
              <a:buNone/>
            </a:pPr>
            <a:r>
              <a:rPr lang="en-US" sz="1000" dirty="0">
                <a:latin typeface="Consolas" panose="020B0609020204030204" pitchFamily="49" charset="0"/>
                <a:cs typeface="Consolas" panose="020B0609020204030204" pitchFamily="49" charset="0"/>
              </a:rPr>
              <a:t>    Return false.</a:t>
            </a:r>
          </a:p>
          <a:p>
            <a:endParaRPr lang="en-US" sz="1000" dirty="0"/>
          </a:p>
        </p:txBody>
      </p:sp>
    </p:spTree>
    <p:extLst>
      <p:ext uri="{BB962C8B-B14F-4D97-AF65-F5344CB8AC3E}">
        <p14:creationId xmlns:p14="http://schemas.microsoft.com/office/powerpoint/2010/main" val="13441831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Wumpus SAT -- Proof by Contradiction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10987087" cy="3849624"/>
              </a:xfrm>
            </p:spPr>
            <p:txBody>
              <a:bodyPr>
                <a:normAutofit fontScale="85000" lnSpcReduction="10000"/>
              </a:bodyPr>
              <a:lstStyle/>
              <a:p>
                <a:pPr marL="0" indent="0">
                  <a:buNone/>
                </a:pPr>
                <a:r>
                  <a:rPr lang="en-US" sz="2400" b="1" dirty="0">
                    <a:latin typeface="Helvetica" pitchFamily="2" charset="0"/>
                  </a:rPr>
                  <a:t>Knowledge Base:</a:t>
                </a:r>
              </a:p>
              <a:p>
                <a14:m>
                  <m:oMath xmlns:m="http://schemas.openxmlformats.org/officeDocument/2006/math">
                    <m:r>
                      <a:rPr lang="en-US" sz="2400" i="1">
                        <a:latin typeface="Cambria Math" panose="02040503050406030204" pitchFamily="18" charset="0"/>
                      </a:rPr>
                      <m:t>𝑇</m:t>
                    </m:r>
                  </m:oMath>
                </a14:m>
                <a:endParaRPr lang="en-US" sz="2400" dirty="0"/>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𝐹</m:t>
                    </m:r>
                  </m:oMath>
                </a14:m>
                <a:endParaRPr lang="en-US" sz="2400" dirty="0"/>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𝑃𝐵</m:t>
                    </m:r>
                    <m:r>
                      <a:rPr lang="en-US" sz="2400" i="1">
                        <a:latin typeface="Cambria Math" panose="02040503050406030204" pitchFamily="18" charset="0"/>
                      </a:rPr>
                      <m:t>1</m:t>
                    </m:r>
                  </m:oMath>
                </a14:m>
                <a:endParaRPr lang="en-US" sz="2400" dirty="0"/>
              </a:p>
              <a:p>
                <a14:m>
                  <m:oMath xmlns:m="http://schemas.openxmlformats.org/officeDocument/2006/math">
                    <m:r>
                      <a:rPr lang="en-US" sz="2400" i="1">
                        <a:latin typeface="Cambria Math" panose="02040503050406030204" pitchFamily="18" charset="0"/>
                      </a:rPr>
                      <m:t>𝑇</m:t>
                    </m:r>
                  </m:oMath>
                </a14:m>
                <a:endParaRPr lang="en-US" sz="2400" i="1" dirty="0">
                  <a:latin typeface="Cambria Math" panose="02040503050406030204" pitchFamily="18" charset="0"/>
                </a:endParaRPr>
              </a:p>
              <a:p>
                <a14:m>
                  <m:oMath xmlns:m="http://schemas.openxmlformats.org/officeDocument/2006/math">
                    <m:r>
                      <a:rPr lang="en-US" sz="2400" b="1" i="1">
                        <a:latin typeface="Cambria Math" panose="02040503050406030204" pitchFamily="18" charset="0"/>
                      </a:rPr>
                      <m:t>¬</m:t>
                    </m:r>
                    <m:r>
                      <a:rPr lang="en-US" sz="2400" i="1">
                        <a:latin typeface="Cambria Math" panose="02040503050406030204" pitchFamily="18" charset="0"/>
                      </a:rPr>
                      <m:t>𝐹</m:t>
                    </m:r>
                  </m:oMath>
                </a14:m>
                <a:endParaRPr lang="en-US" sz="2400" dirty="0"/>
              </a:p>
              <a:p>
                <a:pPr marL="0" indent="0">
                  <a:buNone/>
                </a:pPr>
                <a:endParaRPr lang="en-US" sz="2400" dirty="0">
                  <a:latin typeface="Helvetica" pitchFamily="2" charset="0"/>
                </a:endParaRPr>
              </a:p>
              <a:p>
                <a:pPr marL="0" indent="0">
                  <a:buNone/>
                </a:pPr>
                <a:r>
                  <a:rPr lang="en-US" sz="2400" dirty="0">
                    <a:latin typeface="Helvetica" pitchFamily="2" charset="0"/>
                  </a:rPr>
                  <a:t>Set PA2 to F</a:t>
                </a:r>
              </a:p>
              <a:p>
                <a:pPr marL="0" indent="0">
                  <a:buNone/>
                </a:pPr>
                <a:endParaRPr lang="en-US" sz="2400" dirty="0">
                  <a:latin typeface="Helvetica" pitchFamily="2" charset="0"/>
                </a:endParaRPr>
              </a:p>
              <a:p>
                <a:endParaRPr lang="en-US" sz="2400" dirty="0"/>
              </a:p>
              <a:p>
                <a:endParaRPr lang="en-US" sz="2400" dirty="0">
                  <a:latin typeface="Helvetica" pitchFamily="2" charset="0"/>
                </a:endParaRPr>
              </a:p>
              <a:p>
                <a:pPr lvl="1"/>
                <a:endParaRPr lang="en-US" sz="2200" dirty="0">
                  <a:latin typeface="Helvetica" pitchFamily="2" charset="0"/>
                </a:endParaRPr>
              </a:p>
              <a:p>
                <a:pPr marL="0" indent="0">
                  <a:buNone/>
                </a:pPr>
                <a:endParaRPr lang="en-US" sz="2200" dirty="0">
                  <a:latin typeface="Helvetica" pitchFamily="2" charset="0"/>
                </a:endParaRP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2" y="2145983"/>
                <a:ext cx="10987087" cy="3849624"/>
              </a:xfrm>
              <a:blipFill>
                <a:blip r:embed="rId3"/>
                <a:stretch>
                  <a:fillRect l="-5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0D76B620-EBB4-5A44-8FD9-0B7B115AC46F}"/>
                  </a:ext>
                </a:extLst>
              </p:cNvPr>
              <p:cNvSpPr txBox="1">
                <a:spLocks/>
              </p:cNvSpPr>
              <p:nvPr/>
            </p:nvSpPr>
            <p:spPr>
              <a:xfrm>
                <a:off x="5977128" y="2145983"/>
                <a:ext cx="482422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Helvetica" pitchFamily="2" charset="0"/>
                  </a:rPr>
                  <a:t>Variables:</a:t>
                </a: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rPr>
                        <m:t>𝐵𝐴</m:t>
                      </m:r>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𝐹</m:t>
                      </m:r>
                    </m:oMath>
                  </m:oMathPara>
                </a14:m>
                <a:endParaRPr lang="en-US" b="0" dirty="0">
                  <a:solidFill>
                    <a:schemeClr val="tx1"/>
                  </a:solidFill>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r>
                        <a:rPr lang="en-US" i="1">
                          <a:latin typeface="Cambria Math" panose="02040503050406030204" pitchFamily="18" charset="0"/>
                        </a:rPr>
                        <m:t>𝐴</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𝐹</m:t>
                      </m:r>
                    </m:oMath>
                  </m:oMathPara>
                </a14:m>
                <a:endParaRPr lang="en-US" dirty="0">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𝑃𝐵</m:t>
                      </m:r>
                      <m:r>
                        <a:rPr lang="en-US" i="1">
                          <a:latin typeface="Cambria Math" panose="02040503050406030204" pitchFamily="18" charset="0"/>
                        </a:rPr>
                        <m:t>1=?</m:t>
                      </m:r>
                    </m:oMath>
                  </m:oMathPara>
                </a14:m>
                <a:endParaRPr lang="en-US" dirty="0">
                  <a:latin typeface="Helvetica" pitchFamily="2" charset="0"/>
                </a:endParaRPr>
              </a:p>
              <a:p>
                <a:pPr marL="0" indent="0">
                  <a:buNone/>
                </a:pPr>
                <a:endParaRPr lang="en-US" dirty="0"/>
              </a:p>
              <a:p>
                <a:pPr marL="0" indent="0">
                  <a:buFont typeface="Arial" panose="020B0604020202020204" pitchFamily="34" charset="0"/>
                  <a:buNone/>
                </a:pPr>
                <a:endParaRPr lang="en-US" dirty="0"/>
              </a:p>
            </p:txBody>
          </p:sp>
        </mc:Choice>
        <mc:Fallback xmlns="">
          <p:sp>
            <p:nvSpPr>
              <p:cNvPr id="4" name="Content Placeholder 2">
                <a:extLst>
                  <a:ext uri="{FF2B5EF4-FFF2-40B4-BE49-F238E27FC236}">
                    <a16:creationId xmlns:a16="http://schemas.microsoft.com/office/drawing/2014/main" id="{0D76B620-EBB4-5A44-8FD9-0B7B115AC46F}"/>
                  </a:ext>
                </a:extLst>
              </p:cNvPr>
              <p:cNvSpPr txBox="1">
                <a:spLocks noRot="1" noChangeAspect="1" noMove="1" noResize="1" noEditPoints="1" noAdjustHandles="1" noChangeArrowheads="1" noChangeShapeType="1" noTextEdit="1"/>
              </p:cNvSpPr>
              <p:nvPr/>
            </p:nvSpPr>
            <p:spPr>
              <a:xfrm>
                <a:off x="5977128" y="2145983"/>
                <a:ext cx="4824222" cy="4351338"/>
              </a:xfrm>
              <a:prstGeom prst="rect">
                <a:avLst/>
              </a:prstGeom>
              <a:blipFill>
                <a:blip r:embed="rId4"/>
                <a:stretch>
                  <a:fillRect l="-2625" t="-2326"/>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1F7C2BC-85C9-F017-CA38-13D0B222ADA3}"/>
              </a:ext>
            </a:extLst>
          </p:cNvPr>
          <p:cNvSpPr txBox="1"/>
          <p:nvPr/>
        </p:nvSpPr>
        <p:spPr>
          <a:xfrm>
            <a:off x="8389239" y="360679"/>
            <a:ext cx="3640740" cy="1477328"/>
          </a:xfrm>
          <a:prstGeom prst="rect">
            <a:avLst/>
          </a:prstGeom>
          <a:noFill/>
        </p:spPr>
        <p:txBody>
          <a:bodyPr wrap="none" rtlCol="0">
            <a:spAutoFit/>
          </a:bodyPr>
          <a:lstStyle/>
          <a:p>
            <a:pPr marL="0" indent="0">
              <a:buNone/>
            </a:pPr>
            <a:r>
              <a:rPr lang="en-US" sz="1000" dirty="0">
                <a:latin typeface="Consolas" panose="020B0609020204030204" pitchFamily="49" charset="0"/>
                <a:cs typeface="Consolas" panose="020B0609020204030204" pitchFamily="49" charset="0"/>
              </a:rPr>
              <a:t>Begin with every variable’s value unassigned.</a:t>
            </a:r>
          </a:p>
          <a:p>
            <a:pPr marL="0" indent="0">
              <a:buNone/>
            </a:pPr>
            <a:r>
              <a:rPr lang="en-US" sz="1000" dirty="0">
                <a:latin typeface="Consolas" panose="020B0609020204030204" pitchFamily="49" charset="0"/>
                <a:cs typeface="Consolas" panose="020B0609020204030204" pitchFamily="49" charset="0"/>
              </a:rPr>
              <a:t>To find a model which satisfies a CNF expression:</a:t>
            </a:r>
          </a:p>
          <a:p>
            <a:pPr marL="0" indent="0">
              <a:buNone/>
            </a:pPr>
            <a:r>
              <a:rPr lang="en-US" sz="1000" dirty="0">
                <a:latin typeface="Consolas" panose="020B0609020204030204" pitchFamily="49" charset="0"/>
                <a:cs typeface="Consolas" panose="020B0609020204030204" pitchFamily="49" charset="0"/>
              </a:rPr>
              <a:t>    If every clause is true, return true.</a:t>
            </a:r>
          </a:p>
          <a:p>
            <a:pPr marL="0" indent="0">
              <a:buNone/>
            </a:pPr>
            <a:r>
              <a:rPr lang="en-US" sz="1000" dirty="0">
                <a:latin typeface="Consolas" panose="020B0609020204030204" pitchFamily="49" charset="0"/>
                <a:cs typeface="Consolas" panose="020B0609020204030204" pitchFamily="49" charset="0"/>
              </a:rPr>
              <a:t>    If any clause is empty, return false.</a:t>
            </a:r>
          </a:p>
          <a:p>
            <a:pPr marL="0" indent="0">
              <a:buNone/>
            </a:pPr>
            <a:r>
              <a:rPr lang="en-US" sz="1000" dirty="0">
                <a:latin typeface="Consolas" panose="020B0609020204030204" pitchFamily="49" charset="0"/>
                <a:cs typeface="Consolas" panose="020B0609020204030204" pitchFamily="49" charset="0"/>
              </a:rPr>
              <a:t>    Choose an unassigned variable V.</a:t>
            </a:r>
          </a:p>
          <a:p>
            <a:pPr marL="0" indent="0">
              <a:buNone/>
            </a:pPr>
            <a:r>
              <a:rPr lang="en-US" sz="1000" dirty="0">
                <a:latin typeface="Consolas" panose="020B0609020204030204" pitchFamily="49" charset="0"/>
                <a:cs typeface="Consolas" panose="020B0609020204030204" pitchFamily="49" charset="0"/>
              </a:rPr>
              <a:t>    Set V=T. Try to find a model that satisfies.</a:t>
            </a:r>
          </a:p>
          <a:p>
            <a:pPr marL="0" indent="0">
              <a:buNone/>
            </a:pPr>
            <a:r>
              <a:rPr lang="en-US" sz="1000" dirty="0">
                <a:latin typeface="Consolas" panose="020B0609020204030204" pitchFamily="49" charset="0"/>
                <a:cs typeface="Consolas" panose="020B0609020204030204" pitchFamily="49" charset="0"/>
              </a:rPr>
              <a:t>    </a:t>
            </a:r>
            <a:r>
              <a:rPr lang="en-US" sz="1000" b="1" dirty="0">
                <a:latin typeface="Consolas" panose="020B0609020204030204" pitchFamily="49" charset="0"/>
                <a:cs typeface="Consolas" panose="020B0609020204030204" pitchFamily="49" charset="0"/>
              </a:rPr>
              <a:t>Set V=F. Try to find a model that satisfies.</a:t>
            </a:r>
          </a:p>
          <a:p>
            <a:pPr marL="0" indent="0">
              <a:buNone/>
            </a:pPr>
            <a:r>
              <a:rPr lang="en-US" sz="1000" dirty="0">
                <a:latin typeface="Consolas" panose="020B0609020204030204" pitchFamily="49" charset="0"/>
                <a:cs typeface="Consolas" panose="020B0609020204030204" pitchFamily="49" charset="0"/>
              </a:rPr>
              <a:t>    Return false.</a:t>
            </a:r>
          </a:p>
          <a:p>
            <a:endParaRPr lang="en-US" sz="1000" dirty="0"/>
          </a:p>
        </p:txBody>
      </p:sp>
    </p:spTree>
    <p:extLst>
      <p:ext uri="{BB962C8B-B14F-4D97-AF65-F5344CB8AC3E}">
        <p14:creationId xmlns:p14="http://schemas.microsoft.com/office/powerpoint/2010/main" val="28773383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Wumpus SAT -- Proof by Contradiction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10987087" cy="3849624"/>
              </a:xfrm>
            </p:spPr>
            <p:txBody>
              <a:bodyPr>
                <a:normAutofit fontScale="85000" lnSpcReduction="10000"/>
              </a:bodyPr>
              <a:lstStyle/>
              <a:p>
                <a:pPr marL="0" indent="0">
                  <a:buNone/>
                </a:pPr>
                <a:r>
                  <a:rPr lang="en-US" sz="2400" b="1" dirty="0">
                    <a:latin typeface="Helvetica" pitchFamily="2" charset="0"/>
                  </a:rPr>
                  <a:t>Knowledge Base:</a:t>
                </a:r>
              </a:p>
              <a:p>
                <a14:m>
                  <m:oMath xmlns:m="http://schemas.openxmlformats.org/officeDocument/2006/math">
                    <m:r>
                      <a:rPr lang="en-US" sz="2400" i="1">
                        <a:latin typeface="Cambria Math" panose="02040503050406030204" pitchFamily="18" charset="0"/>
                      </a:rPr>
                      <m:t>𝑇</m:t>
                    </m:r>
                  </m:oMath>
                </a14:m>
                <a:endParaRPr lang="en-US" sz="2400" dirty="0"/>
              </a:p>
              <a:p>
                <a14:m>
                  <m:oMath xmlns:m="http://schemas.openxmlformats.org/officeDocument/2006/math">
                    <m:r>
                      <a:rPr lang="en-US" sz="2400" i="1">
                        <a:latin typeface="Cambria Math" panose="02040503050406030204" pitchFamily="18" charset="0"/>
                      </a:rPr>
                      <m:t>𝑇</m:t>
                    </m:r>
                  </m:oMath>
                </a14:m>
                <a:endParaRPr lang="en-US" sz="2400" dirty="0"/>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𝑃𝐵</m:t>
                    </m:r>
                    <m:r>
                      <a:rPr lang="en-US" sz="2400" i="1">
                        <a:latin typeface="Cambria Math" panose="02040503050406030204" pitchFamily="18" charset="0"/>
                      </a:rPr>
                      <m:t>1</m:t>
                    </m:r>
                  </m:oMath>
                </a14:m>
                <a:endParaRPr lang="en-US" sz="2400" dirty="0"/>
              </a:p>
              <a:p>
                <a14:m>
                  <m:oMath xmlns:m="http://schemas.openxmlformats.org/officeDocument/2006/math">
                    <m:r>
                      <a:rPr lang="en-US" sz="2400" i="1">
                        <a:latin typeface="Cambria Math" panose="02040503050406030204" pitchFamily="18" charset="0"/>
                      </a:rPr>
                      <m:t>𝑇</m:t>
                    </m:r>
                  </m:oMath>
                </a14:m>
                <a:endParaRPr lang="en-US" sz="2400" i="1" dirty="0">
                  <a:latin typeface="Cambria Math" panose="02040503050406030204" pitchFamily="18" charset="0"/>
                </a:endParaRPr>
              </a:p>
              <a:p>
                <a14:m>
                  <m:oMath xmlns:m="http://schemas.openxmlformats.org/officeDocument/2006/math">
                    <m:r>
                      <a:rPr lang="en-US" sz="2400" i="1">
                        <a:latin typeface="Cambria Math" panose="02040503050406030204" pitchFamily="18" charset="0"/>
                      </a:rPr>
                      <m:t>𝑇</m:t>
                    </m:r>
                  </m:oMath>
                </a14:m>
                <a:endParaRPr lang="en-US" sz="2400" dirty="0"/>
              </a:p>
              <a:p>
                <a:pPr marL="0" indent="0">
                  <a:buNone/>
                </a:pPr>
                <a:endParaRPr lang="en-US" sz="2400" dirty="0">
                  <a:latin typeface="Helvetica" pitchFamily="2" charset="0"/>
                </a:endParaRPr>
              </a:p>
              <a:p>
                <a:pPr marL="0" indent="0">
                  <a:buNone/>
                </a:pPr>
                <a:r>
                  <a:rPr lang="en-US" sz="2400" dirty="0">
                    <a:latin typeface="Helvetica" pitchFamily="2" charset="0"/>
                  </a:rPr>
                  <a:t>Set PA2 to F. All clause T? No. Some clause F? No…</a:t>
                </a:r>
              </a:p>
              <a:p>
                <a:pPr marL="0" indent="0">
                  <a:buNone/>
                </a:pPr>
                <a:endParaRPr lang="en-US" sz="2400" dirty="0">
                  <a:latin typeface="Helvetica" pitchFamily="2" charset="0"/>
                </a:endParaRPr>
              </a:p>
              <a:p>
                <a:endParaRPr lang="en-US" sz="2400" dirty="0"/>
              </a:p>
              <a:p>
                <a:endParaRPr lang="en-US" sz="2400" dirty="0">
                  <a:latin typeface="Helvetica" pitchFamily="2" charset="0"/>
                </a:endParaRPr>
              </a:p>
              <a:p>
                <a:pPr lvl="1"/>
                <a:endParaRPr lang="en-US" sz="2200" dirty="0">
                  <a:latin typeface="Helvetica" pitchFamily="2" charset="0"/>
                </a:endParaRPr>
              </a:p>
              <a:p>
                <a:pPr marL="0" indent="0">
                  <a:buNone/>
                </a:pPr>
                <a:endParaRPr lang="en-US" sz="2200" dirty="0">
                  <a:latin typeface="Helvetica" pitchFamily="2" charset="0"/>
                </a:endParaRP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2" y="2145983"/>
                <a:ext cx="10987087" cy="3849624"/>
              </a:xfrm>
              <a:blipFill>
                <a:blip r:embed="rId3"/>
                <a:stretch>
                  <a:fillRect l="-5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0D76B620-EBB4-5A44-8FD9-0B7B115AC46F}"/>
                  </a:ext>
                </a:extLst>
              </p:cNvPr>
              <p:cNvSpPr txBox="1">
                <a:spLocks/>
              </p:cNvSpPr>
              <p:nvPr/>
            </p:nvSpPr>
            <p:spPr>
              <a:xfrm>
                <a:off x="5977128" y="2145983"/>
                <a:ext cx="482422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Helvetica" pitchFamily="2" charset="0"/>
                  </a:rPr>
                  <a:t>Variables:</a:t>
                </a: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rPr>
                        <m:t>𝐵𝐴</m:t>
                      </m:r>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𝐹</m:t>
                      </m:r>
                    </m:oMath>
                  </m:oMathPara>
                </a14:m>
                <a:endParaRPr lang="en-US" b="0" dirty="0">
                  <a:solidFill>
                    <a:schemeClr val="tx1"/>
                  </a:solidFill>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r>
                        <a:rPr lang="en-US" i="1">
                          <a:latin typeface="Cambria Math" panose="02040503050406030204" pitchFamily="18" charset="0"/>
                        </a:rPr>
                        <m:t>𝐴</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𝐹</m:t>
                      </m:r>
                    </m:oMath>
                  </m:oMathPara>
                </a14:m>
                <a:endParaRPr lang="en-US" dirty="0">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𝑃𝐵</m:t>
                      </m:r>
                      <m:r>
                        <a:rPr lang="en-US" i="1">
                          <a:latin typeface="Cambria Math" panose="02040503050406030204" pitchFamily="18" charset="0"/>
                        </a:rPr>
                        <m:t>1=?</m:t>
                      </m:r>
                    </m:oMath>
                  </m:oMathPara>
                </a14:m>
                <a:endParaRPr lang="en-US" dirty="0">
                  <a:latin typeface="Helvetica" pitchFamily="2" charset="0"/>
                </a:endParaRPr>
              </a:p>
              <a:p>
                <a:pPr marL="0" indent="0">
                  <a:buNone/>
                </a:pPr>
                <a:endParaRPr lang="en-US" dirty="0"/>
              </a:p>
              <a:p>
                <a:pPr marL="0" indent="0">
                  <a:buFont typeface="Arial" panose="020B0604020202020204" pitchFamily="34" charset="0"/>
                  <a:buNone/>
                </a:pPr>
                <a:endParaRPr lang="en-US" dirty="0"/>
              </a:p>
            </p:txBody>
          </p:sp>
        </mc:Choice>
        <mc:Fallback xmlns="">
          <p:sp>
            <p:nvSpPr>
              <p:cNvPr id="4" name="Content Placeholder 2">
                <a:extLst>
                  <a:ext uri="{FF2B5EF4-FFF2-40B4-BE49-F238E27FC236}">
                    <a16:creationId xmlns:a16="http://schemas.microsoft.com/office/drawing/2014/main" id="{0D76B620-EBB4-5A44-8FD9-0B7B115AC46F}"/>
                  </a:ext>
                </a:extLst>
              </p:cNvPr>
              <p:cNvSpPr txBox="1">
                <a:spLocks noRot="1" noChangeAspect="1" noMove="1" noResize="1" noEditPoints="1" noAdjustHandles="1" noChangeArrowheads="1" noChangeShapeType="1" noTextEdit="1"/>
              </p:cNvSpPr>
              <p:nvPr/>
            </p:nvSpPr>
            <p:spPr>
              <a:xfrm>
                <a:off x="5977128" y="2145983"/>
                <a:ext cx="4824222" cy="4351338"/>
              </a:xfrm>
              <a:prstGeom prst="rect">
                <a:avLst/>
              </a:prstGeom>
              <a:blipFill>
                <a:blip r:embed="rId4"/>
                <a:stretch>
                  <a:fillRect l="-2625" t="-232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8C012F17-24DF-142C-E2CA-E62F53C21154}"/>
              </a:ext>
            </a:extLst>
          </p:cNvPr>
          <p:cNvSpPr txBox="1"/>
          <p:nvPr/>
        </p:nvSpPr>
        <p:spPr>
          <a:xfrm>
            <a:off x="8389239" y="360679"/>
            <a:ext cx="3640740" cy="1477328"/>
          </a:xfrm>
          <a:prstGeom prst="rect">
            <a:avLst/>
          </a:prstGeom>
          <a:noFill/>
        </p:spPr>
        <p:txBody>
          <a:bodyPr wrap="none" rtlCol="0">
            <a:spAutoFit/>
          </a:bodyPr>
          <a:lstStyle/>
          <a:p>
            <a:pPr marL="0" indent="0">
              <a:buNone/>
            </a:pPr>
            <a:r>
              <a:rPr lang="en-US" sz="1000" dirty="0">
                <a:latin typeface="Consolas" panose="020B0609020204030204" pitchFamily="49" charset="0"/>
                <a:cs typeface="Consolas" panose="020B0609020204030204" pitchFamily="49" charset="0"/>
              </a:rPr>
              <a:t>Begin with every variable’s value unassigned.</a:t>
            </a:r>
          </a:p>
          <a:p>
            <a:pPr marL="0" indent="0">
              <a:buNone/>
            </a:pPr>
            <a:r>
              <a:rPr lang="en-US" sz="1000" dirty="0">
                <a:latin typeface="Consolas" panose="020B0609020204030204" pitchFamily="49" charset="0"/>
                <a:cs typeface="Consolas" panose="020B0609020204030204" pitchFamily="49" charset="0"/>
              </a:rPr>
              <a:t>To find a model which satisfies a CNF expression:</a:t>
            </a:r>
          </a:p>
          <a:p>
            <a:pPr marL="0" indent="0">
              <a:buNone/>
            </a:pPr>
            <a:r>
              <a:rPr lang="en-US" sz="1000" dirty="0">
                <a:latin typeface="Consolas" panose="020B0609020204030204" pitchFamily="49" charset="0"/>
                <a:cs typeface="Consolas" panose="020B0609020204030204" pitchFamily="49" charset="0"/>
              </a:rPr>
              <a:t>    </a:t>
            </a:r>
            <a:r>
              <a:rPr lang="en-US" sz="1000" b="1" dirty="0">
                <a:latin typeface="Consolas" panose="020B0609020204030204" pitchFamily="49" charset="0"/>
                <a:cs typeface="Consolas" panose="020B0609020204030204" pitchFamily="49" charset="0"/>
              </a:rPr>
              <a:t>If every clause is true, return true.</a:t>
            </a:r>
          </a:p>
          <a:p>
            <a:pPr marL="0" indent="0">
              <a:buNone/>
            </a:pPr>
            <a:r>
              <a:rPr lang="en-US" sz="1000" b="1" dirty="0">
                <a:latin typeface="Consolas" panose="020B0609020204030204" pitchFamily="49" charset="0"/>
                <a:cs typeface="Consolas" panose="020B0609020204030204" pitchFamily="49" charset="0"/>
              </a:rPr>
              <a:t>    If any clause is empty, return false.</a:t>
            </a:r>
          </a:p>
          <a:p>
            <a:pPr marL="0" indent="0">
              <a:buNone/>
            </a:pPr>
            <a:r>
              <a:rPr lang="en-US" sz="1000" dirty="0">
                <a:latin typeface="Consolas" panose="020B0609020204030204" pitchFamily="49" charset="0"/>
                <a:cs typeface="Consolas" panose="020B0609020204030204" pitchFamily="49" charset="0"/>
              </a:rPr>
              <a:t>    Choose an unassigned variable V.</a:t>
            </a:r>
          </a:p>
          <a:p>
            <a:pPr marL="0" indent="0">
              <a:buNone/>
            </a:pPr>
            <a:r>
              <a:rPr lang="en-US" sz="1000" dirty="0">
                <a:latin typeface="Consolas" panose="020B0609020204030204" pitchFamily="49" charset="0"/>
                <a:cs typeface="Consolas" panose="020B0609020204030204" pitchFamily="49" charset="0"/>
              </a:rPr>
              <a:t>    Set V=T. Try to find a model that satisfies.</a:t>
            </a:r>
          </a:p>
          <a:p>
            <a:pPr marL="0" indent="0">
              <a:buNone/>
            </a:pPr>
            <a:r>
              <a:rPr lang="en-US" sz="1000" dirty="0">
                <a:latin typeface="Consolas" panose="020B0609020204030204" pitchFamily="49" charset="0"/>
                <a:cs typeface="Consolas" panose="020B0609020204030204" pitchFamily="49" charset="0"/>
              </a:rPr>
              <a:t>    Set V=F. Try to find a model that satisfies.</a:t>
            </a:r>
          </a:p>
          <a:p>
            <a:pPr marL="0" indent="0">
              <a:buNone/>
            </a:pPr>
            <a:r>
              <a:rPr lang="en-US" sz="1000" dirty="0">
                <a:latin typeface="Consolas" panose="020B0609020204030204" pitchFamily="49" charset="0"/>
                <a:cs typeface="Consolas" panose="020B0609020204030204" pitchFamily="49" charset="0"/>
              </a:rPr>
              <a:t>    Return false.</a:t>
            </a:r>
          </a:p>
          <a:p>
            <a:endParaRPr lang="en-US" sz="1000" dirty="0"/>
          </a:p>
        </p:txBody>
      </p:sp>
    </p:spTree>
    <p:extLst>
      <p:ext uri="{BB962C8B-B14F-4D97-AF65-F5344CB8AC3E}">
        <p14:creationId xmlns:p14="http://schemas.microsoft.com/office/powerpoint/2010/main" val="24231964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Wumpus SAT -- Proof by Contradiction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10987087" cy="3849624"/>
              </a:xfrm>
            </p:spPr>
            <p:txBody>
              <a:bodyPr>
                <a:normAutofit fontScale="85000" lnSpcReduction="10000"/>
              </a:bodyPr>
              <a:lstStyle/>
              <a:p>
                <a:pPr marL="0" indent="0">
                  <a:buNone/>
                </a:pPr>
                <a:r>
                  <a:rPr lang="en-US" sz="2400" b="1" dirty="0">
                    <a:latin typeface="Helvetica" pitchFamily="2" charset="0"/>
                  </a:rPr>
                  <a:t>Knowledge Base:</a:t>
                </a:r>
              </a:p>
              <a:p>
                <a14:m>
                  <m:oMath xmlns:m="http://schemas.openxmlformats.org/officeDocument/2006/math">
                    <m:r>
                      <a:rPr lang="en-US" sz="2400" i="1">
                        <a:latin typeface="Cambria Math" panose="02040503050406030204" pitchFamily="18" charset="0"/>
                      </a:rPr>
                      <m:t>𝑇</m:t>
                    </m:r>
                  </m:oMath>
                </a14:m>
                <a:endParaRPr lang="en-US" sz="2400" dirty="0"/>
              </a:p>
              <a:p>
                <a14:m>
                  <m:oMath xmlns:m="http://schemas.openxmlformats.org/officeDocument/2006/math">
                    <m:r>
                      <a:rPr lang="en-US" sz="2400" i="1">
                        <a:latin typeface="Cambria Math" panose="02040503050406030204" pitchFamily="18" charset="0"/>
                      </a:rPr>
                      <m:t>𝑇</m:t>
                    </m:r>
                  </m:oMath>
                </a14:m>
                <a:endParaRPr lang="en-US" sz="2400" dirty="0"/>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𝑃𝐵</m:t>
                    </m:r>
                    <m:r>
                      <a:rPr lang="en-US" sz="2400" i="1">
                        <a:latin typeface="Cambria Math" panose="02040503050406030204" pitchFamily="18" charset="0"/>
                      </a:rPr>
                      <m:t>1</m:t>
                    </m:r>
                  </m:oMath>
                </a14:m>
                <a:endParaRPr lang="en-US" sz="2400" dirty="0"/>
              </a:p>
              <a:p>
                <a14:m>
                  <m:oMath xmlns:m="http://schemas.openxmlformats.org/officeDocument/2006/math">
                    <m:r>
                      <a:rPr lang="en-US" sz="2400" i="1">
                        <a:latin typeface="Cambria Math" panose="02040503050406030204" pitchFamily="18" charset="0"/>
                      </a:rPr>
                      <m:t>𝑇</m:t>
                    </m:r>
                  </m:oMath>
                </a14:m>
                <a:endParaRPr lang="en-US" sz="2400" i="1" dirty="0">
                  <a:latin typeface="Cambria Math" panose="02040503050406030204" pitchFamily="18" charset="0"/>
                </a:endParaRPr>
              </a:p>
              <a:p>
                <a14:m>
                  <m:oMath xmlns:m="http://schemas.openxmlformats.org/officeDocument/2006/math">
                    <m:r>
                      <a:rPr lang="en-US" sz="2400" i="1">
                        <a:latin typeface="Cambria Math" panose="02040503050406030204" pitchFamily="18" charset="0"/>
                      </a:rPr>
                      <m:t>𝑇</m:t>
                    </m:r>
                  </m:oMath>
                </a14:m>
                <a:endParaRPr lang="en-US" sz="2400" dirty="0"/>
              </a:p>
              <a:p>
                <a:pPr marL="0" indent="0">
                  <a:buNone/>
                </a:pPr>
                <a:endParaRPr lang="en-US" sz="2400" dirty="0">
                  <a:latin typeface="Helvetica" pitchFamily="2" charset="0"/>
                </a:endParaRPr>
              </a:p>
              <a:p>
                <a:pPr marL="0" indent="0">
                  <a:buNone/>
                </a:pPr>
                <a:r>
                  <a:rPr lang="en-US" sz="2400" dirty="0">
                    <a:latin typeface="Helvetica" pitchFamily="2" charset="0"/>
                  </a:rPr>
                  <a:t>Choose an unassigned variable, such as PB1…</a:t>
                </a:r>
              </a:p>
              <a:p>
                <a:pPr marL="0" indent="0">
                  <a:buNone/>
                </a:pPr>
                <a:endParaRPr lang="en-US" sz="2400" dirty="0">
                  <a:latin typeface="Helvetica" pitchFamily="2" charset="0"/>
                </a:endParaRPr>
              </a:p>
              <a:p>
                <a:endParaRPr lang="en-US" sz="2400" dirty="0"/>
              </a:p>
              <a:p>
                <a:endParaRPr lang="en-US" sz="2400" dirty="0">
                  <a:latin typeface="Helvetica" pitchFamily="2" charset="0"/>
                </a:endParaRPr>
              </a:p>
              <a:p>
                <a:pPr lvl="1"/>
                <a:endParaRPr lang="en-US" sz="2200" dirty="0">
                  <a:latin typeface="Helvetica" pitchFamily="2" charset="0"/>
                </a:endParaRPr>
              </a:p>
              <a:p>
                <a:pPr marL="0" indent="0">
                  <a:buNone/>
                </a:pPr>
                <a:endParaRPr lang="en-US" sz="2200" dirty="0">
                  <a:latin typeface="Helvetica" pitchFamily="2" charset="0"/>
                </a:endParaRP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2" y="2145983"/>
                <a:ext cx="10987087" cy="3849624"/>
              </a:xfrm>
              <a:blipFill>
                <a:blip r:embed="rId3"/>
                <a:stretch>
                  <a:fillRect l="-5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0D76B620-EBB4-5A44-8FD9-0B7B115AC46F}"/>
                  </a:ext>
                </a:extLst>
              </p:cNvPr>
              <p:cNvSpPr txBox="1">
                <a:spLocks/>
              </p:cNvSpPr>
              <p:nvPr/>
            </p:nvSpPr>
            <p:spPr>
              <a:xfrm>
                <a:off x="5977128" y="2145983"/>
                <a:ext cx="482422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Helvetica" pitchFamily="2" charset="0"/>
                  </a:rPr>
                  <a:t>Variables:</a:t>
                </a: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rPr>
                        <m:t>𝐵𝐴</m:t>
                      </m:r>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𝐹</m:t>
                      </m:r>
                    </m:oMath>
                  </m:oMathPara>
                </a14:m>
                <a:endParaRPr lang="en-US" b="0" dirty="0">
                  <a:solidFill>
                    <a:schemeClr val="tx1"/>
                  </a:solidFill>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r>
                        <a:rPr lang="en-US" i="1">
                          <a:latin typeface="Cambria Math" panose="02040503050406030204" pitchFamily="18" charset="0"/>
                        </a:rPr>
                        <m:t>𝐴</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𝐹</m:t>
                      </m:r>
                    </m:oMath>
                  </m:oMathPara>
                </a14:m>
                <a:endParaRPr lang="en-US" dirty="0">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𝑃𝐵</m:t>
                      </m:r>
                      <m:r>
                        <a:rPr lang="en-US" i="1">
                          <a:latin typeface="Cambria Math" panose="02040503050406030204" pitchFamily="18" charset="0"/>
                        </a:rPr>
                        <m:t>1=?</m:t>
                      </m:r>
                    </m:oMath>
                  </m:oMathPara>
                </a14:m>
                <a:endParaRPr lang="en-US" dirty="0">
                  <a:latin typeface="Helvetica" pitchFamily="2" charset="0"/>
                </a:endParaRPr>
              </a:p>
              <a:p>
                <a:pPr marL="0" indent="0">
                  <a:buNone/>
                </a:pPr>
                <a:endParaRPr lang="en-US" dirty="0"/>
              </a:p>
              <a:p>
                <a:pPr marL="0" indent="0">
                  <a:buFont typeface="Arial" panose="020B0604020202020204" pitchFamily="34" charset="0"/>
                  <a:buNone/>
                </a:pPr>
                <a:endParaRPr lang="en-US" dirty="0"/>
              </a:p>
            </p:txBody>
          </p:sp>
        </mc:Choice>
        <mc:Fallback xmlns="">
          <p:sp>
            <p:nvSpPr>
              <p:cNvPr id="4" name="Content Placeholder 2">
                <a:extLst>
                  <a:ext uri="{FF2B5EF4-FFF2-40B4-BE49-F238E27FC236}">
                    <a16:creationId xmlns:a16="http://schemas.microsoft.com/office/drawing/2014/main" id="{0D76B620-EBB4-5A44-8FD9-0B7B115AC46F}"/>
                  </a:ext>
                </a:extLst>
              </p:cNvPr>
              <p:cNvSpPr txBox="1">
                <a:spLocks noRot="1" noChangeAspect="1" noMove="1" noResize="1" noEditPoints="1" noAdjustHandles="1" noChangeArrowheads="1" noChangeShapeType="1" noTextEdit="1"/>
              </p:cNvSpPr>
              <p:nvPr/>
            </p:nvSpPr>
            <p:spPr>
              <a:xfrm>
                <a:off x="5977128" y="2145983"/>
                <a:ext cx="4824222" cy="4351338"/>
              </a:xfrm>
              <a:prstGeom prst="rect">
                <a:avLst/>
              </a:prstGeom>
              <a:blipFill>
                <a:blip r:embed="rId4"/>
                <a:stretch>
                  <a:fillRect l="-2625" t="-232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9205E5B3-2227-E625-9D71-33F0F9B11370}"/>
              </a:ext>
            </a:extLst>
          </p:cNvPr>
          <p:cNvSpPr txBox="1"/>
          <p:nvPr/>
        </p:nvSpPr>
        <p:spPr>
          <a:xfrm>
            <a:off x="8389239" y="360679"/>
            <a:ext cx="3640740" cy="1477328"/>
          </a:xfrm>
          <a:prstGeom prst="rect">
            <a:avLst/>
          </a:prstGeom>
          <a:noFill/>
        </p:spPr>
        <p:txBody>
          <a:bodyPr wrap="none" rtlCol="0">
            <a:spAutoFit/>
          </a:bodyPr>
          <a:lstStyle/>
          <a:p>
            <a:pPr marL="0" indent="0">
              <a:buNone/>
            </a:pPr>
            <a:r>
              <a:rPr lang="en-US" sz="1000" dirty="0">
                <a:latin typeface="Consolas" panose="020B0609020204030204" pitchFamily="49" charset="0"/>
                <a:cs typeface="Consolas" panose="020B0609020204030204" pitchFamily="49" charset="0"/>
              </a:rPr>
              <a:t>Begin with every variable’s value unassigned.</a:t>
            </a:r>
          </a:p>
          <a:p>
            <a:pPr marL="0" indent="0">
              <a:buNone/>
            </a:pPr>
            <a:r>
              <a:rPr lang="en-US" sz="1000" dirty="0">
                <a:latin typeface="Consolas" panose="020B0609020204030204" pitchFamily="49" charset="0"/>
                <a:cs typeface="Consolas" panose="020B0609020204030204" pitchFamily="49" charset="0"/>
              </a:rPr>
              <a:t>To find a model which satisfies a CNF expression:</a:t>
            </a:r>
          </a:p>
          <a:p>
            <a:pPr marL="0" indent="0">
              <a:buNone/>
            </a:pPr>
            <a:r>
              <a:rPr lang="en-US" sz="1000" b="1" dirty="0">
                <a:latin typeface="Consolas" panose="020B0609020204030204" pitchFamily="49" charset="0"/>
                <a:cs typeface="Consolas" panose="020B0609020204030204" pitchFamily="49" charset="0"/>
              </a:rPr>
              <a:t>    </a:t>
            </a:r>
            <a:r>
              <a:rPr lang="en-US" sz="1000" dirty="0">
                <a:latin typeface="Consolas" panose="020B0609020204030204" pitchFamily="49" charset="0"/>
                <a:cs typeface="Consolas" panose="020B0609020204030204" pitchFamily="49" charset="0"/>
              </a:rPr>
              <a:t>If every clause is true, return true.</a:t>
            </a:r>
          </a:p>
          <a:p>
            <a:pPr marL="0" indent="0">
              <a:buNone/>
            </a:pPr>
            <a:r>
              <a:rPr lang="en-US" sz="1000" dirty="0">
                <a:latin typeface="Consolas" panose="020B0609020204030204" pitchFamily="49" charset="0"/>
                <a:cs typeface="Consolas" panose="020B0609020204030204" pitchFamily="49" charset="0"/>
              </a:rPr>
              <a:t>    If any clause is empty, return false.</a:t>
            </a:r>
          </a:p>
          <a:p>
            <a:pPr marL="0" indent="0">
              <a:buNone/>
            </a:pPr>
            <a:r>
              <a:rPr lang="en-US" sz="1000" dirty="0">
                <a:latin typeface="Consolas" panose="020B0609020204030204" pitchFamily="49" charset="0"/>
                <a:cs typeface="Consolas" panose="020B0609020204030204" pitchFamily="49" charset="0"/>
              </a:rPr>
              <a:t>    </a:t>
            </a:r>
            <a:r>
              <a:rPr lang="en-US" sz="1000" b="1" dirty="0">
                <a:latin typeface="Consolas" panose="020B0609020204030204" pitchFamily="49" charset="0"/>
                <a:cs typeface="Consolas" panose="020B0609020204030204" pitchFamily="49" charset="0"/>
              </a:rPr>
              <a:t>Choose an unassigned variable V.</a:t>
            </a:r>
          </a:p>
          <a:p>
            <a:pPr marL="0" indent="0">
              <a:buNone/>
            </a:pPr>
            <a:r>
              <a:rPr lang="en-US" sz="1000" dirty="0">
                <a:latin typeface="Consolas" panose="020B0609020204030204" pitchFamily="49" charset="0"/>
                <a:cs typeface="Consolas" panose="020B0609020204030204" pitchFamily="49" charset="0"/>
              </a:rPr>
              <a:t>    Set V=T. Try to find a model that satisfies.</a:t>
            </a:r>
          </a:p>
          <a:p>
            <a:pPr marL="0" indent="0">
              <a:buNone/>
            </a:pPr>
            <a:r>
              <a:rPr lang="en-US" sz="1000" dirty="0">
                <a:latin typeface="Consolas" panose="020B0609020204030204" pitchFamily="49" charset="0"/>
                <a:cs typeface="Consolas" panose="020B0609020204030204" pitchFamily="49" charset="0"/>
              </a:rPr>
              <a:t>    Set V=F. Try to find a model that satisfies.</a:t>
            </a:r>
          </a:p>
          <a:p>
            <a:pPr marL="0" indent="0">
              <a:buNone/>
            </a:pPr>
            <a:r>
              <a:rPr lang="en-US" sz="1000" dirty="0">
                <a:latin typeface="Consolas" panose="020B0609020204030204" pitchFamily="49" charset="0"/>
                <a:cs typeface="Consolas" panose="020B0609020204030204" pitchFamily="49" charset="0"/>
              </a:rPr>
              <a:t>    Return false.</a:t>
            </a:r>
          </a:p>
          <a:p>
            <a:endParaRPr lang="en-US" sz="1000" dirty="0"/>
          </a:p>
        </p:txBody>
      </p:sp>
    </p:spTree>
    <p:extLst>
      <p:ext uri="{BB962C8B-B14F-4D97-AF65-F5344CB8AC3E}">
        <p14:creationId xmlns:p14="http://schemas.microsoft.com/office/powerpoint/2010/main" val="2017013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Wumpus SAT -- Proof by Contradiction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10987087" cy="3849624"/>
              </a:xfrm>
            </p:spPr>
            <p:txBody>
              <a:bodyPr>
                <a:normAutofit fontScale="85000" lnSpcReduction="10000"/>
              </a:bodyPr>
              <a:lstStyle/>
              <a:p>
                <a:pPr marL="0" indent="0">
                  <a:buNone/>
                </a:pPr>
                <a:r>
                  <a:rPr lang="en-US" sz="2400" b="1" dirty="0">
                    <a:latin typeface="Helvetica" pitchFamily="2" charset="0"/>
                  </a:rPr>
                  <a:t>Knowledge Base:</a:t>
                </a:r>
              </a:p>
              <a:p>
                <a14:m>
                  <m:oMath xmlns:m="http://schemas.openxmlformats.org/officeDocument/2006/math">
                    <m:r>
                      <a:rPr lang="en-US" sz="2400" i="1">
                        <a:latin typeface="Cambria Math" panose="02040503050406030204" pitchFamily="18" charset="0"/>
                      </a:rPr>
                      <m:t>𝑇</m:t>
                    </m:r>
                  </m:oMath>
                </a14:m>
                <a:endParaRPr lang="en-US" sz="2400" dirty="0"/>
              </a:p>
              <a:p>
                <a14:m>
                  <m:oMath xmlns:m="http://schemas.openxmlformats.org/officeDocument/2006/math">
                    <m:r>
                      <a:rPr lang="en-US" sz="2400" i="1">
                        <a:latin typeface="Cambria Math" panose="02040503050406030204" pitchFamily="18" charset="0"/>
                      </a:rPr>
                      <m:t>𝑇</m:t>
                    </m:r>
                  </m:oMath>
                </a14:m>
                <a:endParaRPr lang="en-US" sz="2400" dirty="0"/>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𝑇</m:t>
                    </m:r>
                  </m:oMath>
                </a14:m>
                <a:endParaRPr lang="en-US" sz="2400" dirty="0"/>
              </a:p>
              <a:p>
                <a14:m>
                  <m:oMath xmlns:m="http://schemas.openxmlformats.org/officeDocument/2006/math">
                    <m:r>
                      <a:rPr lang="en-US" sz="2400" i="1">
                        <a:latin typeface="Cambria Math" panose="02040503050406030204" pitchFamily="18" charset="0"/>
                      </a:rPr>
                      <m:t>𝑇</m:t>
                    </m:r>
                  </m:oMath>
                </a14:m>
                <a:endParaRPr lang="en-US" sz="2400" i="1" dirty="0">
                  <a:latin typeface="Cambria Math" panose="02040503050406030204" pitchFamily="18" charset="0"/>
                </a:endParaRPr>
              </a:p>
              <a:p>
                <a14:m>
                  <m:oMath xmlns:m="http://schemas.openxmlformats.org/officeDocument/2006/math">
                    <m:r>
                      <a:rPr lang="en-US" sz="2400" i="1">
                        <a:latin typeface="Cambria Math" panose="02040503050406030204" pitchFamily="18" charset="0"/>
                      </a:rPr>
                      <m:t>𝑇</m:t>
                    </m:r>
                  </m:oMath>
                </a14:m>
                <a:endParaRPr lang="en-US" sz="2400" dirty="0"/>
              </a:p>
              <a:p>
                <a:pPr marL="0" indent="0">
                  <a:buNone/>
                </a:pPr>
                <a:endParaRPr lang="en-US" sz="2400" dirty="0">
                  <a:latin typeface="Helvetica" pitchFamily="2" charset="0"/>
                </a:endParaRPr>
              </a:p>
              <a:p>
                <a:pPr marL="0" indent="0">
                  <a:buNone/>
                </a:pPr>
                <a:r>
                  <a:rPr lang="en-US" sz="2400" dirty="0">
                    <a:latin typeface="Helvetica" pitchFamily="2" charset="0"/>
                  </a:rPr>
                  <a:t>Set PB1 to T</a:t>
                </a:r>
              </a:p>
              <a:p>
                <a:pPr marL="0" indent="0">
                  <a:buNone/>
                </a:pPr>
                <a:endParaRPr lang="en-US" sz="2400" dirty="0">
                  <a:latin typeface="Helvetica" pitchFamily="2" charset="0"/>
                </a:endParaRPr>
              </a:p>
              <a:p>
                <a:endParaRPr lang="en-US" sz="2400" dirty="0"/>
              </a:p>
              <a:p>
                <a:endParaRPr lang="en-US" sz="2400" dirty="0">
                  <a:latin typeface="Helvetica" pitchFamily="2" charset="0"/>
                </a:endParaRPr>
              </a:p>
              <a:p>
                <a:pPr lvl="1"/>
                <a:endParaRPr lang="en-US" sz="2200" dirty="0">
                  <a:latin typeface="Helvetica" pitchFamily="2" charset="0"/>
                </a:endParaRPr>
              </a:p>
              <a:p>
                <a:pPr marL="0" indent="0">
                  <a:buNone/>
                </a:pPr>
                <a:endParaRPr lang="en-US" sz="2200" dirty="0">
                  <a:latin typeface="Helvetica" pitchFamily="2" charset="0"/>
                </a:endParaRP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2" y="2145983"/>
                <a:ext cx="10987087" cy="3849624"/>
              </a:xfrm>
              <a:blipFill>
                <a:blip r:embed="rId3"/>
                <a:stretch>
                  <a:fillRect l="-5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0D76B620-EBB4-5A44-8FD9-0B7B115AC46F}"/>
                  </a:ext>
                </a:extLst>
              </p:cNvPr>
              <p:cNvSpPr txBox="1">
                <a:spLocks/>
              </p:cNvSpPr>
              <p:nvPr/>
            </p:nvSpPr>
            <p:spPr>
              <a:xfrm>
                <a:off x="5977128" y="2145983"/>
                <a:ext cx="482422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Helvetica" pitchFamily="2" charset="0"/>
                  </a:rPr>
                  <a:t>Variables:</a:t>
                </a: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rPr>
                        <m:t>𝐵𝐴</m:t>
                      </m:r>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𝐹</m:t>
                      </m:r>
                    </m:oMath>
                  </m:oMathPara>
                </a14:m>
                <a:endParaRPr lang="en-US" b="0" dirty="0">
                  <a:solidFill>
                    <a:schemeClr val="tx1"/>
                  </a:solidFill>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r>
                        <a:rPr lang="en-US" i="1">
                          <a:latin typeface="Cambria Math" panose="02040503050406030204" pitchFamily="18" charset="0"/>
                        </a:rPr>
                        <m:t>𝐴</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𝐹</m:t>
                      </m:r>
                    </m:oMath>
                  </m:oMathPara>
                </a14:m>
                <a:endParaRPr lang="en-US" dirty="0">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𝑃𝐵</m:t>
                      </m:r>
                      <m:r>
                        <a:rPr lang="en-US" i="1">
                          <a:latin typeface="Cambria Math" panose="02040503050406030204" pitchFamily="18" charset="0"/>
                        </a:rPr>
                        <m:t>1=</m:t>
                      </m:r>
                      <m:r>
                        <a:rPr lang="en-US" b="0" i="1" smtClean="0">
                          <a:latin typeface="Cambria Math" panose="02040503050406030204" pitchFamily="18" charset="0"/>
                        </a:rPr>
                        <m:t>𝑇</m:t>
                      </m:r>
                    </m:oMath>
                  </m:oMathPara>
                </a14:m>
                <a:endParaRPr lang="en-US" dirty="0">
                  <a:latin typeface="Helvetica" pitchFamily="2" charset="0"/>
                </a:endParaRPr>
              </a:p>
              <a:p>
                <a:pPr marL="0" indent="0">
                  <a:buNone/>
                </a:pPr>
                <a:endParaRPr lang="en-US" dirty="0"/>
              </a:p>
              <a:p>
                <a:pPr marL="0" indent="0">
                  <a:buFont typeface="Arial" panose="020B0604020202020204" pitchFamily="34" charset="0"/>
                  <a:buNone/>
                </a:pPr>
                <a:endParaRPr lang="en-US" dirty="0"/>
              </a:p>
            </p:txBody>
          </p:sp>
        </mc:Choice>
        <mc:Fallback xmlns="">
          <p:sp>
            <p:nvSpPr>
              <p:cNvPr id="4" name="Content Placeholder 2">
                <a:extLst>
                  <a:ext uri="{FF2B5EF4-FFF2-40B4-BE49-F238E27FC236}">
                    <a16:creationId xmlns:a16="http://schemas.microsoft.com/office/drawing/2014/main" id="{0D76B620-EBB4-5A44-8FD9-0B7B115AC46F}"/>
                  </a:ext>
                </a:extLst>
              </p:cNvPr>
              <p:cNvSpPr txBox="1">
                <a:spLocks noRot="1" noChangeAspect="1" noMove="1" noResize="1" noEditPoints="1" noAdjustHandles="1" noChangeArrowheads="1" noChangeShapeType="1" noTextEdit="1"/>
              </p:cNvSpPr>
              <p:nvPr/>
            </p:nvSpPr>
            <p:spPr>
              <a:xfrm>
                <a:off x="5977128" y="2145983"/>
                <a:ext cx="4824222" cy="4351338"/>
              </a:xfrm>
              <a:prstGeom prst="rect">
                <a:avLst/>
              </a:prstGeom>
              <a:blipFill>
                <a:blip r:embed="rId4"/>
                <a:stretch>
                  <a:fillRect l="-2625" t="-232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8B25B4B-3D12-7853-077A-953616BD5525}"/>
              </a:ext>
            </a:extLst>
          </p:cNvPr>
          <p:cNvSpPr txBox="1"/>
          <p:nvPr/>
        </p:nvSpPr>
        <p:spPr>
          <a:xfrm>
            <a:off x="8389239" y="360679"/>
            <a:ext cx="3640740" cy="1477328"/>
          </a:xfrm>
          <a:prstGeom prst="rect">
            <a:avLst/>
          </a:prstGeom>
          <a:noFill/>
        </p:spPr>
        <p:txBody>
          <a:bodyPr wrap="none" rtlCol="0">
            <a:spAutoFit/>
          </a:bodyPr>
          <a:lstStyle/>
          <a:p>
            <a:pPr marL="0" indent="0">
              <a:buNone/>
            </a:pPr>
            <a:r>
              <a:rPr lang="en-US" sz="1000" dirty="0">
                <a:latin typeface="Consolas" panose="020B0609020204030204" pitchFamily="49" charset="0"/>
                <a:cs typeface="Consolas" panose="020B0609020204030204" pitchFamily="49" charset="0"/>
              </a:rPr>
              <a:t>Begin with every variable’s value unassigned.</a:t>
            </a:r>
          </a:p>
          <a:p>
            <a:pPr marL="0" indent="0">
              <a:buNone/>
            </a:pPr>
            <a:r>
              <a:rPr lang="en-US" sz="1000" dirty="0">
                <a:latin typeface="Consolas" panose="020B0609020204030204" pitchFamily="49" charset="0"/>
                <a:cs typeface="Consolas" panose="020B0609020204030204" pitchFamily="49" charset="0"/>
              </a:rPr>
              <a:t>To find a model which satisfies a CNF expression:</a:t>
            </a:r>
          </a:p>
          <a:p>
            <a:pPr marL="0" indent="0">
              <a:buNone/>
            </a:pPr>
            <a:r>
              <a:rPr lang="en-US" sz="1000" b="1" dirty="0">
                <a:latin typeface="Consolas" panose="020B0609020204030204" pitchFamily="49" charset="0"/>
                <a:cs typeface="Consolas" panose="020B0609020204030204" pitchFamily="49" charset="0"/>
              </a:rPr>
              <a:t>    </a:t>
            </a:r>
            <a:r>
              <a:rPr lang="en-US" sz="1000" dirty="0">
                <a:latin typeface="Consolas" panose="020B0609020204030204" pitchFamily="49" charset="0"/>
                <a:cs typeface="Consolas" panose="020B0609020204030204" pitchFamily="49" charset="0"/>
              </a:rPr>
              <a:t>If every clause is true, return true.</a:t>
            </a:r>
          </a:p>
          <a:p>
            <a:pPr marL="0" indent="0">
              <a:buNone/>
            </a:pPr>
            <a:r>
              <a:rPr lang="en-US" sz="1000" dirty="0">
                <a:latin typeface="Consolas" panose="020B0609020204030204" pitchFamily="49" charset="0"/>
                <a:cs typeface="Consolas" panose="020B0609020204030204" pitchFamily="49" charset="0"/>
              </a:rPr>
              <a:t>    If any clause is empty, return false.</a:t>
            </a:r>
          </a:p>
          <a:p>
            <a:pPr marL="0" indent="0">
              <a:buNone/>
            </a:pPr>
            <a:r>
              <a:rPr lang="en-US" sz="1000" b="1" dirty="0">
                <a:latin typeface="Consolas" panose="020B0609020204030204" pitchFamily="49" charset="0"/>
                <a:cs typeface="Consolas" panose="020B0609020204030204" pitchFamily="49" charset="0"/>
              </a:rPr>
              <a:t>    Choose an unassigned variable V.</a:t>
            </a:r>
          </a:p>
          <a:p>
            <a:pPr marL="0" indent="0">
              <a:buNone/>
            </a:pPr>
            <a:r>
              <a:rPr lang="en-US" sz="1000" b="1" dirty="0">
                <a:latin typeface="Consolas" panose="020B0609020204030204" pitchFamily="49" charset="0"/>
                <a:cs typeface="Consolas" panose="020B0609020204030204" pitchFamily="49" charset="0"/>
              </a:rPr>
              <a:t>    Set V=T. Try to find a model that satisfies.</a:t>
            </a:r>
          </a:p>
          <a:p>
            <a:pPr marL="0" indent="0">
              <a:buNone/>
            </a:pPr>
            <a:r>
              <a:rPr lang="en-US" sz="1000" dirty="0">
                <a:latin typeface="Consolas" panose="020B0609020204030204" pitchFamily="49" charset="0"/>
                <a:cs typeface="Consolas" panose="020B0609020204030204" pitchFamily="49" charset="0"/>
              </a:rPr>
              <a:t>    Set V=F. Try to find a model that satisfies.</a:t>
            </a:r>
          </a:p>
          <a:p>
            <a:pPr marL="0" indent="0">
              <a:buNone/>
            </a:pPr>
            <a:r>
              <a:rPr lang="en-US" sz="1000" dirty="0">
                <a:latin typeface="Consolas" panose="020B0609020204030204" pitchFamily="49" charset="0"/>
                <a:cs typeface="Consolas" panose="020B0609020204030204" pitchFamily="49" charset="0"/>
              </a:rPr>
              <a:t>    Return false.</a:t>
            </a:r>
          </a:p>
          <a:p>
            <a:endParaRPr lang="en-US" sz="1000" dirty="0"/>
          </a:p>
        </p:txBody>
      </p:sp>
    </p:spTree>
    <p:extLst>
      <p:ext uri="{BB962C8B-B14F-4D97-AF65-F5344CB8AC3E}">
        <p14:creationId xmlns:p14="http://schemas.microsoft.com/office/powerpoint/2010/main" val="24398356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Wumpus SAT -- Proof by Contradiction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10987087" cy="3849624"/>
              </a:xfrm>
            </p:spPr>
            <p:txBody>
              <a:bodyPr>
                <a:normAutofit fontScale="85000" lnSpcReduction="10000"/>
              </a:bodyPr>
              <a:lstStyle/>
              <a:p>
                <a:pPr marL="0" indent="0">
                  <a:buNone/>
                </a:pPr>
                <a:r>
                  <a:rPr lang="en-US" sz="2400" b="1" dirty="0">
                    <a:latin typeface="Helvetica" pitchFamily="2" charset="0"/>
                  </a:rPr>
                  <a:t>Knowledge Base:</a:t>
                </a:r>
              </a:p>
              <a:p>
                <a14:m>
                  <m:oMath xmlns:m="http://schemas.openxmlformats.org/officeDocument/2006/math">
                    <m:r>
                      <a:rPr lang="en-US" sz="2400" i="1">
                        <a:latin typeface="Cambria Math" panose="02040503050406030204" pitchFamily="18" charset="0"/>
                      </a:rPr>
                      <m:t>𝑇</m:t>
                    </m:r>
                  </m:oMath>
                </a14:m>
                <a:endParaRPr lang="en-US" sz="2400" dirty="0"/>
              </a:p>
              <a:p>
                <a14:m>
                  <m:oMath xmlns:m="http://schemas.openxmlformats.org/officeDocument/2006/math">
                    <m:r>
                      <a:rPr lang="en-US" sz="2400" i="1">
                        <a:latin typeface="Cambria Math" panose="02040503050406030204" pitchFamily="18" charset="0"/>
                      </a:rPr>
                      <m:t>𝑇</m:t>
                    </m:r>
                  </m:oMath>
                </a14:m>
                <a:endParaRPr lang="en-US" sz="2400" dirty="0"/>
              </a:p>
              <a:p>
                <a14:m>
                  <m:oMath xmlns:m="http://schemas.openxmlformats.org/officeDocument/2006/math">
                    <m:r>
                      <a:rPr lang="en-US" sz="2400" i="1" smtClean="0">
                        <a:solidFill>
                          <a:srgbClr val="FF0000"/>
                        </a:solidFill>
                        <a:latin typeface="Cambria Math" panose="02040503050406030204" pitchFamily="18" charset="0"/>
                      </a:rPr>
                      <m:t>𝐹</m:t>
                    </m:r>
                  </m:oMath>
                </a14:m>
                <a:endParaRPr lang="en-US" sz="2400" i="1" dirty="0">
                  <a:latin typeface="Cambria Math" panose="02040503050406030204" pitchFamily="18" charset="0"/>
                </a:endParaRPr>
              </a:p>
              <a:p>
                <a14:m>
                  <m:oMath xmlns:m="http://schemas.openxmlformats.org/officeDocument/2006/math">
                    <m:r>
                      <a:rPr lang="en-US" sz="2400" i="1">
                        <a:latin typeface="Cambria Math" panose="02040503050406030204" pitchFamily="18" charset="0"/>
                      </a:rPr>
                      <m:t>𝑇</m:t>
                    </m:r>
                  </m:oMath>
                </a14:m>
                <a:endParaRPr lang="en-US" sz="2400" i="1" dirty="0">
                  <a:latin typeface="Cambria Math" panose="02040503050406030204" pitchFamily="18" charset="0"/>
                </a:endParaRPr>
              </a:p>
              <a:p>
                <a14:m>
                  <m:oMath xmlns:m="http://schemas.openxmlformats.org/officeDocument/2006/math">
                    <m:r>
                      <a:rPr lang="en-US" sz="2400" i="1">
                        <a:latin typeface="Cambria Math" panose="02040503050406030204" pitchFamily="18" charset="0"/>
                      </a:rPr>
                      <m:t>𝑇</m:t>
                    </m:r>
                  </m:oMath>
                </a14:m>
                <a:endParaRPr lang="en-US" sz="2400" dirty="0"/>
              </a:p>
              <a:p>
                <a:pPr marL="0" indent="0">
                  <a:buNone/>
                </a:pPr>
                <a:endParaRPr lang="en-US" sz="2400" dirty="0">
                  <a:latin typeface="Helvetica" pitchFamily="2" charset="0"/>
                </a:endParaRPr>
              </a:p>
              <a:p>
                <a:pPr marL="0" indent="0">
                  <a:buNone/>
                </a:pPr>
                <a:r>
                  <a:rPr lang="en-US" sz="2400" dirty="0">
                    <a:latin typeface="Helvetica" pitchFamily="2" charset="0"/>
                  </a:rPr>
                  <a:t>Set PB1 to T. See that that messes us up again!</a:t>
                </a:r>
              </a:p>
              <a:p>
                <a:pPr marL="0" indent="0">
                  <a:buNone/>
                </a:pPr>
                <a:endParaRPr lang="en-US" sz="2400" dirty="0">
                  <a:latin typeface="Helvetica" pitchFamily="2" charset="0"/>
                </a:endParaRPr>
              </a:p>
              <a:p>
                <a:endParaRPr lang="en-US" sz="2400" dirty="0"/>
              </a:p>
              <a:p>
                <a:endParaRPr lang="en-US" sz="2400" dirty="0">
                  <a:latin typeface="Helvetica" pitchFamily="2" charset="0"/>
                </a:endParaRPr>
              </a:p>
              <a:p>
                <a:pPr lvl="1"/>
                <a:endParaRPr lang="en-US" sz="2200" dirty="0">
                  <a:latin typeface="Helvetica" pitchFamily="2" charset="0"/>
                </a:endParaRPr>
              </a:p>
              <a:p>
                <a:pPr marL="0" indent="0">
                  <a:buNone/>
                </a:pPr>
                <a:endParaRPr lang="en-US" sz="2200" dirty="0">
                  <a:latin typeface="Helvetica" pitchFamily="2" charset="0"/>
                </a:endParaRPr>
              </a:p>
              <a:p>
                <a:pPr marL="0" indent="0">
                  <a:buNone/>
                </a:pPr>
                <a:endParaRPr lang="en-US" sz="2400" dirty="0">
                  <a:latin typeface="Helvetica" pitchFamily="2" charset="0"/>
                </a:endParaRPr>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2" y="2145983"/>
                <a:ext cx="10987087" cy="3849624"/>
              </a:xfrm>
              <a:blipFill>
                <a:blip r:embed="rId3"/>
                <a:stretch>
                  <a:fillRect l="-6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0D76B620-EBB4-5A44-8FD9-0B7B115AC46F}"/>
                  </a:ext>
                </a:extLst>
              </p:cNvPr>
              <p:cNvSpPr txBox="1">
                <a:spLocks/>
              </p:cNvSpPr>
              <p:nvPr/>
            </p:nvSpPr>
            <p:spPr>
              <a:xfrm>
                <a:off x="5977128" y="2145983"/>
                <a:ext cx="482422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Helvetica" pitchFamily="2" charset="0"/>
                  </a:rPr>
                  <a:t>Variables:</a:t>
                </a: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rPr>
                        <m:t>𝐵𝐴</m:t>
                      </m:r>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𝐹</m:t>
                      </m:r>
                    </m:oMath>
                  </m:oMathPara>
                </a14:m>
                <a:endParaRPr lang="en-US" b="0" dirty="0">
                  <a:solidFill>
                    <a:schemeClr val="tx1"/>
                  </a:solidFill>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r>
                        <a:rPr lang="en-US" i="1">
                          <a:latin typeface="Cambria Math" panose="02040503050406030204" pitchFamily="18" charset="0"/>
                        </a:rPr>
                        <m:t>𝐴</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𝐹</m:t>
                      </m:r>
                    </m:oMath>
                  </m:oMathPara>
                </a14:m>
                <a:endParaRPr lang="en-US" dirty="0">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𝑃𝐵</m:t>
                      </m:r>
                      <m:r>
                        <a:rPr lang="en-US" i="1">
                          <a:latin typeface="Cambria Math" panose="02040503050406030204" pitchFamily="18" charset="0"/>
                        </a:rPr>
                        <m:t>1=</m:t>
                      </m:r>
                      <m:r>
                        <a:rPr lang="en-US" b="0" i="1" smtClean="0">
                          <a:latin typeface="Cambria Math" panose="02040503050406030204" pitchFamily="18" charset="0"/>
                        </a:rPr>
                        <m:t>𝑇</m:t>
                      </m:r>
                    </m:oMath>
                  </m:oMathPara>
                </a14:m>
                <a:endParaRPr lang="en-US" dirty="0">
                  <a:latin typeface="Helvetica" pitchFamily="2" charset="0"/>
                </a:endParaRPr>
              </a:p>
              <a:p>
                <a:pPr marL="0" indent="0">
                  <a:buNone/>
                </a:pPr>
                <a:endParaRPr lang="en-US" dirty="0"/>
              </a:p>
              <a:p>
                <a:pPr marL="0" indent="0">
                  <a:buFont typeface="Arial" panose="020B0604020202020204" pitchFamily="34" charset="0"/>
                  <a:buNone/>
                </a:pPr>
                <a:endParaRPr lang="en-US" dirty="0"/>
              </a:p>
            </p:txBody>
          </p:sp>
        </mc:Choice>
        <mc:Fallback xmlns="">
          <p:sp>
            <p:nvSpPr>
              <p:cNvPr id="4" name="Content Placeholder 2">
                <a:extLst>
                  <a:ext uri="{FF2B5EF4-FFF2-40B4-BE49-F238E27FC236}">
                    <a16:creationId xmlns:a16="http://schemas.microsoft.com/office/drawing/2014/main" id="{0D76B620-EBB4-5A44-8FD9-0B7B115AC46F}"/>
                  </a:ext>
                </a:extLst>
              </p:cNvPr>
              <p:cNvSpPr txBox="1">
                <a:spLocks noRot="1" noChangeAspect="1" noMove="1" noResize="1" noEditPoints="1" noAdjustHandles="1" noChangeArrowheads="1" noChangeShapeType="1" noTextEdit="1"/>
              </p:cNvSpPr>
              <p:nvPr/>
            </p:nvSpPr>
            <p:spPr>
              <a:xfrm>
                <a:off x="5977128" y="2145983"/>
                <a:ext cx="4824222" cy="4351338"/>
              </a:xfrm>
              <a:prstGeom prst="rect">
                <a:avLst/>
              </a:prstGeom>
              <a:blipFill>
                <a:blip r:embed="rId4"/>
                <a:stretch>
                  <a:fillRect l="-2625" t="-232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8D81B69-D186-7210-99C1-99D4583875D8}"/>
              </a:ext>
            </a:extLst>
          </p:cNvPr>
          <p:cNvSpPr txBox="1"/>
          <p:nvPr/>
        </p:nvSpPr>
        <p:spPr>
          <a:xfrm>
            <a:off x="8389239" y="360679"/>
            <a:ext cx="3640740" cy="1477328"/>
          </a:xfrm>
          <a:prstGeom prst="rect">
            <a:avLst/>
          </a:prstGeom>
          <a:noFill/>
        </p:spPr>
        <p:txBody>
          <a:bodyPr wrap="none" rtlCol="0">
            <a:spAutoFit/>
          </a:bodyPr>
          <a:lstStyle/>
          <a:p>
            <a:pPr marL="0" indent="0">
              <a:buNone/>
            </a:pPr>
            <a:r>
              <a:rPr lang="en-US" sz="1000" dirty="0">
                <a:latin typeface="Consolas" panose="020B0609020204030204" pitchFamily="49" charset="0"/>
                <a:cs typeface="Consolas" panose="020B0609020204030204" pitchFamily="49" charset="0"/>
              </a:rPr>
              <a:t>Begin with every variable’s value unassigned.</a:t>
            </a:r>
          </a:p>
          <a:p>
            <a:pPr marL="0" indent="0">
              <a:buNone/>
            </a:pPr>
            <a:r>
              <a:rPr lang="en-US" sz="1000" dirty="0">
                <a:latin typeface="Consolas" panose="020B0609020204030204" pitchFamily="49" charset="0"/>
                <a:cs typeface="Consolas" panose="020B0609020204030204" pitchFamily="49" charset="0"/>
              </a:rPr>
              <a:t>To find a model which satisfies a CNF expression:</a:t>
            </a:r>
          </a:p>
          <a:p>
            <a:pPr marL="0" indent="0">
              <a:buNone/>
            </a:pPr>
            <a:r>
              <a:rPr lang="en-US" sz="1000" dirty="0">
                <a:latin typeface="Consolas" panose="020B0609020204030204" pitchFamily="49" charset="0"/>
                <a:cs typeface="Consolas" panose="020B0609020204030204" pitchFamily="49" charset="0"/>
              </a:rPr>
              <a:t>    </a:t>
            </a:r>
            <a:r>
              <a:rPr lang="en-US" sz="1000" b="1" dirty="0">
                <a:latin typeface="Consolas" panose="020B0609020204030204" pitchFamily="49" charset="0"/>
                <a:cs typeface="Consolas" panose="020B0609020204030204" pitchFamily="49" charset="0"/>
              </a:rPr>
              <a:t>If every clause is true, return true.</a:t>
            </a:r>
          </a:p>
          <a:p>
            <a:pPr marL="0" indent="0">
              <a:buNone/>
            </a:pPr>
            <a:r>
              <a:rPr lang="en-US" sz="1000" b="1" dirty="0">
                <a:latin typeface="Consolas" panose="020B0609020204030204" pitchFamily="49" charset="0"/>
                <a:cs typeface="Consolas" panose="020B0609020204030204" pitchFamily="49" charset="0"/>
              </a:rPr>
              <a:t>    If any clause is empty, return false</a:t>
            </a:r>
            <a:r>
              <a:rPr lang="en-US" sz="1000" dirty="0">
                <a:latin typeface="Consolas" panose="020B0609020204030204" pitchFamily="49" charset="0"/>
                <a:cs typeface="Consolas" panose="020B0609020204030204" pitchFamily="49" charset="0"/>
              </a:rPr>
              <a:t>.</a:t>
            </a:r>
          </a:p>
          <a:p>
            <a:pPr marL="0" indent="0">
              <a:buNone/>
            </a:pPr>
            <a:r>
              <a:rPr lang="en-US" sz="1000" dirty="0">
                <a:latin typeface="Consolas" panose="020B0609020204030204" pitchFamily="49" charset="0"/>
                <a:cs typeface="Consolas" panose="020B0609020204030204" pitchFamily="49" charset="0"/>
              </a:rPr>
              <a:t>    Choose an unassigned variable V.</a:t>
            </a:r>
          </a:p>
          <a:p>
            <a:pPr marL="0" indent="0">
              <a:buNone/>
            </a:pPr>
            <a:r>
              <a:rPr lang="en-US" sz="1000" b="1" dirty="0">
                <a:latin typeface="Consolas" panose="020B0609020204030204" pitchFamily="49" charset="0"/>
                <a:cs typeface="Consolas" panose="020B0609020204030204" pitchFamily="49" charset="0"/>
              </a:rPr>
              <a:t>    Set V=T. Try to find a model that satisfies.</a:t>
            </a:r>
          </a:p>
          <a:p>
            <a:pPr marL="0" indent="0">
              <a:buNone/>
            </a:pPr>
            <a:r>
              <a:rPr lang="en-US" sz="1000" dirty="0">
                <a:latin typeface="Consolas" panose="020B0609020204030204" pitchFamily="49" charset="0"/>
                <a:cs typeface="Consolas" panose="020B0609020204030204" pitchFamily="49" charset="0"/>
              </a:rPr>
              <a:t>    Set V=F. Try to find a model that satisfies.</a:t>
            </a:r>
          </a:p>
          <a:p>
            <a:pPr marL="0" indent="0">
              <a:buNone/>
            </a:pPr>
            <a:r>
              <a:rPr lang="en-US" sz="1000" dirty="0">
                <a:latin typeface="Consolas" panose="020B0609020204030204" pitchFamily="49" charset="0"/>
                <a:cs typeface="Consolas" panose="020B0609020204030204" pitchFamily="49" charset="0"/>
              </a:rPr>
              <a:t>    Return false.</a:t>
            </a:r>
          </a:p>
          <a:p>
            <a:endParaRPr lang="en-US" sz="1000" dirty="0"/>
          </a:p>
        </p:txBody>
      </p:sp>
    </p:spTree>
    <p:extLst>
      <p:ext uri="{BB962C8B-B14F-4D97-AF65-F5344CB8AC3E}">
        <p14:creationId xmlns:p14="http://schemas.microsoft.com/office/powerpoint/2010/main" val="24480546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Wumpus SAT -- Proof by Contradiction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10987087" cy="3849624"/>
              </a:xfrm>
            </p:spPr>
            <p:txBody>
              <a:bodyPr>
                <a:normAutofit fontScale="85000" lnSpcReduction="10000"/>
              </a:bodyPr>
              <a:lstStyle/>
              <a:p>
                <a:pPr marL="0" indent="0">
                  <a:buNone/>
                </a:pPr>
                <a:r>
                  <a:rPr lang="en-US" sz="2400" b="1" dirty="0">
                    <a:latin typeface="Helvetica" pitchFamily="2" charset="0"/>
                  </a:rPr>
                  <a:t>Knowledge Base:</a:t>
                </a:r>
              </a:p>
              <a:p>
                <a14:m>
                  <m:oMath xmlns:m="http://schemas.openxmlformats.org/officeDocument/2006/math">
                    <m:r>
                      <a:rPr lang="en-US" sz="2400" i="1">
                        <a:latin typeface="Cambria Math" panose="02040503050406030204" pitchFamily="18" charset="0"/>
                      </a:rPr>
                      <m:t>𝑇</m:t>
                    </m:r>
                  </m:oMath>
                </a14:m>
                <a:endParaRPr lang="en-US" sz="2400" dirty="0"/>
              </a:p>
              <a:p>
                <a14:m>
                  <m:oMath xmlns:m="http://schemas.openxmlformats.org/officeDocument/2006/math">
                    <m:r>
                      <a:rPr lang="en-US" sz="2400" i="1">
                        <a:latin typeface="Cambria Math" panose="02040503050406030204" pitchFamily="18" charset="0"/>
                      </a:rPr>
                      <m:t>𝑇</m:t>
                    </m:r>
                  </m:oMath>
                </a14:m>
                <a:endParaRPr lang="en-US" sz="2400" dirty="0"/>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𝑃𝐵</m:t>
                    </m:r>
                    <m:r>
                      <a:rPr lang="en-US" sz="2400" i="1">
                        <a:latin typeface="Cambria Math" panose="02040503050406030204" pitchFamily="18" charset="0"/>
                      </a:rPr>
                      <m:t>1</m:t>
                    </m:r>
                  </m:oMath>
                </a14:m>
                <a:endParaRPr lang="en-US" sz="2400" dirty="0"/>
              </a:p>
              <a:p>
                <a14:m>
                  <m:oMath xmlns:m="http://schemas.openxmlformats.org/officeDocument/2006/math">
                    <m:r>
                      <a:rPr lang="en-US" sz="2400" i="1">
                        <a:latin typeface="Cambria Math" panose="02040503050406030204" pitchFamily="18" charset="0"/>
                      </a:rPr>
                      <m:t>𝑇</m:t>
                    </m:r>
                  </m:oMath>
                </a14:m>
                <a:endParaRPr lang="en-US" sz="2400" i="1" dirty="0">
                  <a:latin typeface="Cambria Math" panose="02040503050406030204" pitchFamily="18" charset="0"/>
                </a:endParaRPr>
              </a:p>
              <a:p>
                <a14:m>
                  <m:oMath xmlns:m="http://schemas.openxmlformats.org/officeDocument/2006/math">
                    <m:r>
                      <a:rPr lang="en-US" sz="2400" i="1">
                        <a:latin typeface="Cambria Math" panose="02040503050406030204" pitchFamily="18" charset="0"/>
                      </a:rPr>
                      <m:t>𝑇</m:t>
                    </m:r>
                  </m:oMath>
                </a14:m>
                <a:endParaRPr lang="en-US" sz="2400" dirty="0"/>
              </a:p>
              <a:p>
                <a:pPr marL="0" indent="0">
                  <a:buNone/>
                </a:pPr>
                <a:endParaRPr lang="en-US" sz="2400" dirty="0">
                  <a:latin typeface="Helvetica" pitchFamily="2" charset="0"/>
                </a:endParaRPr>
              </a:p>
              <a:p>
                <a:pPr marL="0" indent="0">
                  <a:buNone/>
                </a:pPr>
                <a:r>
                  <a:rPr lang="en-US" sz="2400" dirty="0">
                    <a:latin typeface="Helvetica" pitchFamily="2" charset="0"/>
                  </a:rPr>
                  <a:t>Backtrack again!</a:t>
                </a:r>
              </a:p>
              <a:p>
                <a:pPr marL="0" indent="0">
                  <a:buNone/>
                </a:pPr>
                <a:endParaRPr lang="en-US" sz="2400" dirty="0">
                  <a:latin typeface="Helvetica" pitchFamily="2" charset="0"/>
                </a:endParaRPr>
              </a:p>
              <a:p>
                <a:endParaRPr lang="en-US" sz="2400" dirty="0"/>
              </a:p>
              <a:p>
                <a:endParaRPr lang="en-US" sz="2400" dirty="0">
                  <a:latin typeface="Helvetica" pitchFamily="2" charset="0"/>
                </a:endParaRPr>
              </a:p>
              <a:p>
                <a:pPr lvl="1"/>
                <a:endParaRPr lang="en-US" sz="2200" dirty="0">
                  <a:latin typeface="Helvetica" pitchFamily="2" charset="0"/>
                </a:endParaRPr>
              </a:p>
              <a:p>
                <a:pPr marL="0" indent="0">
                  <a:buNone/>
                </a:pPr>
                <a:endParaRPr lang="en-US" sz="2200" dirty="0">
                  <a:latin typeface="Helvetica" pitchFamily="2" charset="0"/>
                </a:endParaRP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2" y="2145983"/>
                <a:ext cx="10987087" cy="3849624"/>
              </a:xfrm>
              <a:blipFill>
                <a:blip r:embed="rId3"/>
                <a:stretch>
                  <a:fillRect l="-5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0D76B620-EBB4-5A44-8FD9-0B7B115AC46F}"/>
                  </a:ext>
                </a:extLst>
              </p:cNvPr>
              <p:cNvSpPr txBox="1">
                <a:spLocks/>
              </p:cNvSpPr>
              <p:nvPr/>
            </p:nvSpPr>
            <p:spPr>
              <a:xfrm>
                <a:off x="5977128" y="2145983"/>
                <a:ext cx="482422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Helvetica" pitchFamily="2" charset="0"/>
                  </a:rPr>
                  <a:t>Variables:</a:t>
                </a: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rPr>
                        <m:t>𝐵𝐴</m:t>
                      </m:r>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𝐹</m:t>
                      </m:r>
                    </m:oMath>
                  </m:oMathPara>
                </a14:m>
                <a:endParaRPr lang="en-US" b="0" dirty="0">
                  <a:solidFill>
                    <a:schemeClr val="tx1"/>
                  </a:solidFill>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r>
                        <a:rPr lang="en-US" i="1">
                          <a:latin typeface="Cambria Math" panose="02040503050406030204" pitchFamily="18" charset="0"/>
                        </a:rPr>
                        <m:t>𝐴</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𝐹</m:t>
                      </m:r>
                    </m:oMath>
                  </m:oMathPara>
                </a14:m>
                <a:endParaRPr lang="en-US" dirty="0">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𝑃𝐵</m:t>
                      </m:r>
                      <m:r>
                        <a:rPr lang="en-US" i="1">
                          <a:latin typeface="Cambria Math" panose="02040503050406030204" pitchFamily="18" charset="0"/>
                        </a:rPr>
                        <m:t>1=</m:t>
                      </m:r>
                      <m:r>
                        <a:rPr lang="en-US" b="0" i="1" smtClean="0">
                          <a:latin typeface="Cambria Math" panose="02040503050406030204" pitchFamily="18" charset="0"/>
                        </a:rPr>
                        <m:t>?</m:t>
                      </m:r>
                    </m:oMath>
                  </m:oMathPara>
                </a14:m>
                <a:endParaRPr lang="en-US" dirty="0">
                  <a:latin typeface="Helvetica" pitchFamily="2" charset="0"/>
                </a:endParaRPr>
              </a:p>
              <a:p>
                <a:pPr marL="0" indent="0">
                  <a:buNone/>
                </a:pPr>
                <a:endParaRPr lang="en-US" dirty="0"/>
              </a:p>
              <a:p>
                <a:pPr marL="0" indent="0">
                  <a:buFont typeface="Arial" panose="020B0604020202020204" pitchFamily="34" charset="0"/>
                  <a:buNone/>
                </a:pPr>
                <a:endParaRPr lang="en-US" dirty="0"/>
              </a:p>
            </p:txBody>
          </p:sp>
        </mc:Choice>
        <mc:Fallback xmlns="">
          <p:sp>
            <p:nvSpPr>
              <p:cNvPr id="4" name="Content Placeholder 2">
                <a:extLst>
                  <a:ext uri="{FF2B5EF4-FFF2-40B4-BE49-F238E27FC236}">
                    <a16:creationId xmlns:a16="http://schemas.microsoft.com/office/drawing/2014/main" id="{0D76B620-EBB4-5A44-8FD9-0B7B115AC46F}"/>
                  </a:ext>
                </a:extLst>
              </p:cNvPr>
              <p:cNvSpPr txBox="1">
                <a:spLocks noRot="1" noChangeAspect="1" noMove="1" noResize="1" noEditPoints="1" noAdjustHandles="1" noChangeArrowheads="1" noChangeShapeType="1" noTextEdit="1"/>
              </p:cNvSpPr>
              <p:nvPr/>
            </p:nvSpPr>
            <p:spPr>
              <a:xfrm>
                <a:off x="5977128" y="2145983"/>
                <a:ext cx="4824222" cy="4351338"/>
              </a:xfrm>
              <a:prstGeom prst="rect">
                <a:avLst/>
              </a:prstGeom>
              <a:blipFill>
                <a:blip r:embed="rId4"/>
                <a:stretch>
                  <a:fillRect l="-2625" t="-232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DD98B68-8908-D5F6-5CCE-7434D14EBF1D}"/>
              </a:ext>
            </a:extLst>
          </p:cNvPr>
          <p:cNvSpPr txBox="1"/>
          <p:nvPr/>
        </p:nvSpPr>
        <p:spPr>
          <a:xfrm>
            <a:off x="8389239" y="360679"/>
            <a:ext cx="3640740" cy="1477328"/>
          </a:xfrm>
          <a:prstGeom prst="rect">
            <a:avLst/>
          </a:prstGeom>
          <a:noFill/>
        </p:spPr>
        <p:txBody>
          <a:bodyPr wrap="none" rtlCol="0">
            <a:spAutoFit/>
          </a:bodyPr>
          <a:lstStyle/>
          <a:p>
            <a:pPr marL="0" indent="0">
              <a:buNone/>
            </a:pPr>
            <a:r>
              <a:rPr lang="en-US" sz="1000" dirty="0">
                <a:latin typeface="Consolas" panose="020B0609020204030204" pitchFamily="49" charset="0"/>
                <a:cs typeface="Consolas" panose="020B0609020204030204" pitchFamily="49" charset="0"/>
              </a:rPr>
              <a:t>Begin with every variable’s value unassigned.</a:t>
            </a:r>
          </a:p>
          <a:p>
            <a:pPr marL="0" indent="0">
              <a:buNone/>
            </a:pPr>
            <a:r>
              <a:rPr lang="en-US" sz="1000" dirty="0">
                <a:latin typeface="Consolas" panose="020B0609020204030204" pitchFamily="49" charset="0"/>
                <a:cs typeface="Consolas" panose="020B0609020204030204" pitchFamily="49" charset="0"/>
              </a:rPr>
              <a:t>To find a model which satisfies a CNF expression:</a:t>
            </a:r>
          </a:p>
          <a:p>
            <a:pPr marL="0" indent="0">
              <a:buNone/>
            </a:pPr>
            <a:r>
              <a:rPr lang="en-US" sz="1000" dirty="0">
                <a:latin typeface="Consolas" panose="020B0609020204030204" pitchFamily="49" charset="0"/>
                <a:cs typeface="Consolas" panose="020B0609020204030204" pitchFamily="49" charset="0"/>
              </a:rPr>
              <a:t>    If every clause is true, return true.</a:t>
            </a:r>
          </a:p>
          <a:p>
            <a:pPr marL="0" indent="0">
              <a:buNone/>
            </a:pPr>
            <a:r>
              <a:rPr lang="en-US" sz="1000" dirty="0">
                <a:latin typeface="Consolas" panose="020B0609020204030204" pitchFamily="49" charset="0"/>
                <a:cs typeface="Consolas" panose="020B0609020204030204" pitchFamily="49" charset="0"/>
              </a:rPr>
              <a:t>    If any clause is empty, return false.</a:t>
            </a:r>
          </a:p>
          <a:p>
            <a:pPr marL="0" indent="0">
              <a:buNone/>
            </a:pPr>
            <a:r>
              <a:rPr lang="en-US" sz="1000" dirty="0">
                <a:latin typeface="Consolas" panose="020B0609020204030204" pitchFamily="49" charset="0"/>
                <a:cs typeface="Consolas" panose="020B0609020204030204" pitchFamily="49" charset="0"/>
              </a:rPr>
              <a:t>    Choose an unassigned variable V.</a:t>
            </a:r>
          </a:p>
          <a:p>
            <a:pPr marL="0" indent="0">
              <a:buNone/>
            </a:pPr>
            <a:r>
              <a:rPr lang="en-US" sz="1000" b="1" dirty="0">
                <a:latin typeface="Consolas" panose="020B0609020204030204" pitchFamily="49" charset="0"/>
                <a:cs typeface="Consolas" panose="020B0609020204030204" pitchFamily="49" charset="0"/>
              </a:rPr>
              <a:t>    </a:t>
            </a:r>
            <a:r>
              <a:rPr lang="en-US" sz="1000" dirty="0">
                <a:latin typeface="Consolas" panose="020B0609020204030204" pitchFamily="49" charset="0"/>
                <a:cs typeface="Consolas" panose="020B0609020204030204" pitchFamily="49" charset="0"/>
              </a:rPr>
              <a:t>Set V=T. Try to find a model that satisfies.</a:t>
            </a:r>
          </a:p>
          <a:p>
            <a:pPr marL="0" indent="0">
              <a:buNone/>
            </a:pPr>
            <a:r>
              <a:rPr lang="en-US" sz="1000" b="1" dirty="0">
                <a:latin typeface="Consolas" panose="020B0609020204030204" pitchFamily="49" charset="0"/>
                <a:cs typeface="Consolas" panose="020B0609020204030204" pitchFamily="49" charset="0"/>
              </a:rPr>
              <a:t>    Set V=F. Try to find a model that satisfies.</a:t>
            </a:r>
          </a:p>
          <a:p>
            <a:pPr marL="0" indent="0">
              <a:buNone/>
            </a:pPr>
            <a:r>
              <a:rPr lang="en-US" sz="1000" dirty="0">
                <a:latin typeface="Consolas" panose="020B0609020204030204" pitchFamily="49" charset="0"/>
                <a:cs typeface="Consolas" panose="020B0609020204030204" pitchFamily="49" charset="0"/>
              </a:rPr>
              <a:t>    Return false.</a:t>
            </a:r>
          </a:p>
          <a:p>
            <a:endParaRPr lang="en-US" sz="1000" dirty="0"/>
          </a:p>
        </p:txBody>
      </p:sp>
    </p:spTree>
    <p:extLst>
      <p:ext uri="{BB962C8B-B14F-4D97-AF65-F5344CB8AC3E}">
        <p14:creationId xmlns:p14="http://schemas.microsoft.com/office/powerpoint/2010/main" val="29853954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Wumpus SAT -- Proof by Contradiction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10987087" cy="3849624"/>
              </a:xfrm>
            </p:spPr>
            <p:txBody>
              <a:bodyPr>
                <a:normAutofit fontScale="85000" lnSpcReduction="10000"/>
              </a:bodyPr>
              <a:lstStyle/>
              <a:p>
                <a:pPr marL="0" indent="0">
                  <a:buNone/>
                </a:pPr>
                <a:r>
                  <a:rPr lang="en-US" sz="2400" b="1" dirty="0">
                    <a:latin typeface="Helvetica" pitchFamily="2" charset="0"/>
                  </a:rPr>
                  <a:t>Knowledge Base:</a:t>
                </a:r>
              </a:p>
              <a:p>
                <a14:m>
                  <m:oMath xmlns:m="http://schemas.openxmlformats.org/officeDocument/2006/math">
                    <m:r>
                      <a:rPr lang="en-US" sz="2400" i="1">
                        <a:latin typeface="Cambria Math" panose="02040503050406030204" pitchFamily="18" charset="0"/>
                      </a:rPr>
                      <m:t>𝑇</m:t>
                    </m:r>
                  </m:oMath>
                </a14:m>
                <a:endParaRPr lang="en-US" sz="2400" dirty="0"/>
              </a:p>
              <a:p>
                <a14:m>
                  <m:oMath xmlns:m="http://schemas.openxmlformats.org/officeDocument/2006/math">
                    <m:r>
                      <a:rPr lang="en-US" sz="2400" i="1">
                        <a:latin typeface="Cambria Math" panose="02040503050406030204" pitchFamily="18" charset="0"/>
                      </a:rPr>
                      <m:t>𝑇</m:t>
                    </m:r>
                  </m:oMath>
                </a14:m>
                <a:endParaRPr lang="en-US" sz="2400" dirty="0"/>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𝐹</m:t>
                    </m:r>
                  </m:oMath>
                </a14:m>
                <a:endParaRPr lang="en-US" sz="2400" dirty="0"/>
              </a:p>
              <a:p>
                <a14:m>
                  <m:oMath xmlns:m="http://schemas.openxmlformats.org/officeDocument/2006/math">
                    <m:r>
                      <a:rPr lang="en-US" sz="2400" i="1">
                        <a:latin typeface="Cambria Math" panose="02040503050406030204" pitchFamily="18" charset="0"/>
                      </a:rPr>
                      <m:t>𝑇</m:t>
                    </m:r>
                  </m:oMath>
                </a14:m>
                <a:endParaRPr lang="en-US" sz="2400" i="1" dirty="0">
                  <a:latin typeface="Cambria Math" panose="02040503050406030204" pitchFamily="18" charset="0"/>
                </a:endParaRPr>
              </a:p>
              <a:p>
                <a14:m>
                  <m:oMath xmlns:m="http://schemas.openxmlformats.org/officeDocument/2006/math">
                    <m:r>
                      <a:rPr lang="en-US" sz="2400" i="1">
                        <a:latin typeface="Cambria Math" panose="02040503050406030204" pitchFamily="18" charset="0"/>
                      </a:rPr>
                      <m:t>𝑇</m:t>
                    </m:r>
                  </m:oMath>
                </a14:m>
                <a:endParaRPr lang="en-US" sz="2400" dirty="0"/>
              </a:p>
              <a:p>
                <a:pPr marL="0" indent="0">
                  <a:buNone/>
                </a:pPr>
                <a:endParaRPr lang="en-US" sz="2400" dirty="0">
                  <a:latin typeface="Helvetica" pitchFamily="2" charset="0"/>
                </a:endParaRPr>
              </a:p>
              <a:p>
                <a:pPr marL="0" indent="0">
                  <a:buNone/>
                </a:pPr>
                <a:r>
                  <a:rPr lang="en-US" sz="2400" dirty="0">
                    <a:latin typeface="Helvetica" pitchFamily="2" charset="0"/>
                  </a:rPr>
                  <a:t>Set PB1 to F.</a:t>
                </a:r>
              </a:p>
              <a:p>
                <a:pPr marL="0" indent="0">
                  <a:buNone/>
                </a:pPr>
                <a:endParaRPr lang="en-US" sz="2400" dirty="0">
                  <a:latin typeface="Helvetica" pitchFamily="2" charset="0"/>
                </a:endParaRPr>
              </a:p>
              <a:p>
                <a:endParaRPr lang="en-US" sz="2400" dirty="0"/>
              </a:p>
              <a:p>
                <a:endParaRPr lang="en-US" sz="2400" dirty="0">
                  <a:latin typeface="Helvetica" pitchFamily="2" charset="0"/>
                </a:endParaRPr>
              </a:p>
              <a:p>
                <a:pPr lvl="1"/>
                <a:endParaRPr lang="en-US" sz="2200" dirty="0">
                  <a:latin typeface="Helvetica" pitchFamily="2" charset="0"/>
                </a:endParaRPr>
              </a:p>
              <a:p>
                <a:pPr marL="0" indent="0">
                  <a:buNone/>
                </a:pPr>
                <a:endParaRPr lang="en-US" sz="2200" dirty="0">
                  <a:latin typeface="Helvetica" pitchFamily="2" charset="0"/>
                </a:endParaRP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2" y="2145983"/>
                <a:ext cx="10987087" cy="3849624"/>
              </a:xfrm>
              <a:blipFill>
                <a:blip r:embed="rId3"/>
                <a:stretch>
                  <a:fillRect l="-5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0D76B620-EBB4-5A44-8FD9-0B7B115AC46F}"/>
                  </a:ext>
                </a:extLst>
              </p:cNvPr>
              <p:cNvSpPr txBox="1">
                <a:spLocks/>
              </p:cNvSpPr>
              <p:nvPr/>
            </p:nvSpPr>
            <p:spPr>
              <a:xfrm>
                <a:off x="5977128" y="2145983"/>
                <a:ext cx="482422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Helvetica" pitchFamily="2" charset="0"/>
                  </a:rPr>
                  <a:t>Variables:</a:t>
                </a: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rPr>
                        <m:t>𝐵𝐴</m:t>
                      </m:r>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𝐹</m:t>
                      </m:r>
                    </m:oMath>
                  </m:oMathPara>
                </a14:m>
                <a:endParaRPr lang="en-US" b="0" dirty="0">
                  <a:solidFill>
                    <a:schemeClr val="tx1"/>
                  </a:solidFill>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r>
                        <a:rPr lang="en-US" i="1">
                          <a:latin typeface="Cambria Math" panose="02040503050406030204" pitchFamily="18" charset="0"/>
                        </a:rPr>
                        <m:t>𝐴</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𝐹</m:t>
                      </m:r>
                    </m:oMath>
                  </m:oMathPara>
                </a14:m>
                <a:endParaRPr lang="en-US" dirty="0">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𝑃𝐵</m:t>
                      </m:r>
                      <m:r>
                        <a:rPr lang="en-US" i="1">
                          <a:latin typeface="Cambria Math" panose="02040503050406030204" pitchFamily="18" charset="0"/>
                        </a:rPr>
                        <m:t>1=</m:t>
                      </m:r>
                      <m:r>
                        <a:rPr lang="en-US" b="0" i="1" smtClean="0">
                          <a:latin typeface="Cambria Math" panose="02040503050406030204" pitchFamily="18" charset="0"/>
                        </a:rPr>
                        <m:t>𝐹</m:t>
                      </m:r>
                    </m:oMath>
                  </m:oMathPara>
                </a14:m>
                <a:endParaRPr lang="en-US" dirty="0">
                  <a:latin typeface="Helvetica" pitchFamily="2" charset="0"/>
                </a:endParaRPr>
              </a:p>
              <a:p>
                <a:pPr marL="0" indent="0">
                  <a:buNone/>
                </a:pPr>
                <a:endParaRPr lang="en-US" dirty="0"/>
              </a:p>
              <a:p>
                <a:pPr marL="0" indent="0">
                  <a:buFont typeface="Arial" panose="020B0604020202020204" pitchFamily="34" charset="0"/>
                  <a:buNone/>
                </a:pPr>
                <a:endParaRPr lang="en-US" dirty="0"/>
              </a:p>
            </p:txBody>
          </p:sp>
        </mc:Choice>
        <mc:Fallback xmlns="">
          <p:sp>
            <p:nvSpPr>
              <p:cNvPr id="4" name="Content Placeholder 2">
                <a:extLst>
                  <a:ext uri="{FF2B5EF4-FFF2-40B4-BE49-F238E27FC236}">
                    <a16:creationId xmlns:a16="http://schemas.microsoft.com/office/drawing/2014/main" id="{0D76B620-EBB4-5A44-8FD9-0B7B115AC46F}"/>
                  </a:ext>
                </a:extLst>
              </p:cNvPr>
              <p:cNvSpPr txBox="1">
                <a:spLocks noRot="1" noChangeAspect="1" noMove="1" noResize="1" noEditPoints="1" noAdjustHandles="1" noChangeArrowheads="1" noChangeShapeType="1" noTextEdit="1"/>
              </p:cNvSpPr>
              <p:nvPr/>
            </p:nvSpPr>
            <p:spPr>
              <a:xfrm>
                <a:off x="5977128" y="2145983"/>
                <a:ext cx="4824222" cy="4351338"/>
              </a:xfrm>
              <a:prstGeom prst="rect">
                <a:avLst/>
              </a:prstGeom>
              <a:blipFill>
                <a:blip r:embed="rId4"/>
                <a:stretch>
                  <a:fillRect l="-2625" t="-232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125EC3F2-0AF6-EDDA-DD02-A01F718A2E1E}"/>
              </a:ext>
            </a:extLst>
          </p:cNvPr>
          <p:cNvSpPr txBox="1"/>
          <p:nvPr/>
        </p:nvSpPr>
        <p:spPr>
          <a:xfrm>
            <a:off x="8389239" y="360679"/>
            <a:ext cx="3640740" cy="1477328"/>
          </a:xfrm>
          <a:prstGeom prst="rect">
            <a:avLst/>
          </a:prstGeom>
          <a:noFill/>
        </p:spPr>
        <p:txBody>
          <a:bodyPr wrap="none" rtlCol="0">
            <a:spAutoFit/>
          </a:bodyPr>
          <a:lstStyle/>
          <a:p>
            <a:pPr marL="0" indent="0">
              <a:buNone/>
            </a:pPr>
            <a:r>
              <a:rPr lang="en-US" sz="1000" dirty="0">
                <a:latin typeface="Consolas" panose="020B0609020204030204" pitchFamily="49" charset="0"/>
                <a:cs typeface="Consolas" panose="020B0609020204030204" pitchFamily="49" charset="0"/>
              </a:rPr>
              <a:t>Begin with every variable’s value unassigned.</a:t>
            </a:r>
          </a:p>
          <a:p>
            <a:pPr marL="0" indent="0">
              <a:buNone/>
            </a:pPr>
            <a:r>
              <a:rPr lang="en-US" sz="1000" dirty="0">
                <a:latin typeface="Consolas" panose="020B0609020204030204" pitchFamily="49" charset="0"/>
                <a:cs typeface="Consolas" panose="020B0609020204030204" pitchFamily="49" charset="0"/>
              </a:rPr>
              <a:t>To find a model which satisfies a CNF expression:</a:t>
            </a:r>
          </a:p>
          <a:p>
            <a:pPr marL="0" indent="0">
              <a:buNone/>
            </a:pPr>
            <a:r>
              <a:rPr lang="en-US" sz="1000" dirty="0">
                <a:latin typeface="Consolas" panose="020B0609020204030204" pitchFamily="49" charset="0"/>
                <a:cs typeface="Consolas" panose="020B0609020204030204" pitchFamily="49" charset="0"/>
              </a:rPr>
              <a:t>    If every clause is true, return true.</a:t>
            </a:r>
          </a:p>
          <a:p>
            <a:pPr marL="0" indent="0">
              <a:buNone/>
            </a:pPr>
            <a:r>
              <a:rPr lang="en-US" sz="1000" dirty="0">
                <a:latin typeface="Consolas" panose="020B0609020204030204" pitchFamily="49" charset="0"/>
                <a:cs typeface="Consolas" panose="020B0609020204030204" pitchFamily="49" charset="0"/>
              </a:rPr>
              <a:t>    If any clause is empty, return false.</a:t>
            </a:r>
          </a:p>
          <a:p>
            <a:pPr marL="0" indent="0">
              <a:buNone/>
            </a:pPr>
            <a:r>
              <a:rPr lang="en-US" sz="1000" dirty="0">
                <a:latin typeface="Consolas" panose="020B0609020204030204" pitchFamily="49" charset="0"/>
                <a:cs typeface="Consolas" panose="020B0609020204030204" pitchFamily="49" charset="0"/>
              </a:rPr>
              <a:t>    Choose an unassigned variable V.</a:t>
            </a:r>
          </a:p>
          <a:p>
            <a:pPr marL="0" indent="0">
              <a:buNone/>
            </a:pPr>
            <a:r>
              <a:rPr lang="en-US" sz="1000" b="1" dirty="0">
                <a:latin typeface="Consolas" panose="020B0609020204030204" pitchFamily="49" charset="0"/>
                <a:cs typeface="Consolas" panose="020B0609020204030204" pitchFamily="49" charset="0"/>
              </a:rPr>
              <a:t>    </a:t>
            </a:r>
            <a:r>
              <a:rPr lang="en-US" sz="1000" dirty="0">
                <a:latin typeface="Consolas" panose="020B0609020204030204" pitchFamily="49" charset="0"/>
                <a:cs typeface="Consolas" panose="020B0609020204030204" pitchFamily="49" charset="0"/>
              </a:rPr>
              <a:t>Set V=T. Try to find a model that satisfies.</a:t>
            </a:r>
          </a:p>
          <a:p>
            <a:pPr marL="0" indent="0">
              <a:buNone/>
            </a:pPr>
            <a:r>
              <a:rPr lang="en-US" sz="1000" b="1" dirty="0">
                <a:latin typeface="Consolas" panose="020B0609020204030204" pitchFamily="49" charset="0"/>
                <a:cs typeface="Consolas" panose="020B0609020204030204" pitchFamily="49" charset="0"/>
              </a:rPr>
              <a:t>    Set V=F. Try to find a model that satisfies.</a:t>
            </a:r>
          </a:p>
          <a:p>
            <a:pPr marL="0" indent="0">
              <a:buNone/>
            </a:pPr>
            <a:r>
              <a:rPr lang="en-US" sz="1000" dirty="0">
                <a:latin typeface="Consolas" panose="020B0609020204030204" pitchFamily="49" charset="0"/>
                <a:cs typeface="Consolas" panose="020B0609020204030204" pitchFamily="49" charset="0"/>
              </a:rPr>
              <a:t>    Return false.</a:t>
            </a:r>
          </a:p>
          <a:p>
            <a:endParaRPr lang="en-US" sz="1000" dirty="0"/>
          </a:p>
        </p:txBody>
      </p:sp>
    </p:spTree>
    <p:extLst>
      <p:ext uri="{BB962C8B-B14F-4D97-AF65-F5344CB8AC3E}">
        <p14:creationId xmlns:p14="http://schemas.microsoft.com/office/powerpoint/2010/main" val="17494887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Wumpus SAT -- Proof by Contradiction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10987087" cy="3849624"/>
              </a:xfrm>
            </p:spPr>
            <p:txBody>
              <a:bodyPr>
                <a:normAutofit fontScale="85000" lnSpcReduction="10000"/>
              </a:bodyPr>
              <a:lstStyle/>
              <a:p>
                <a:pPr marL="0" indent="0">
                  <a:buNone/>
                </a:pPr>
                <a:r>
                  <a:rPr lang="en-US" sz="2400" b="1" dirty="0">
                    <a:latin typeface="Helvetica" pitchFamily="2" charset="0"/>
                  </a:rPr>
                  <a:t>Knowledge Base:</a:t>
                </a:r>
              </a:p>
              <a:p>
                <a14:m>
                  <m:oMath xmlns:m="http://schemas.openxmlformats.org/officeDocument/2006/math">
                    <m:r>
                      <a:rPr lang="en-US" sz="2400" i="1">
                        <a:latin typeface="Cambria Math" panose="02040503050406030204" pitchFamily="18" charset="0"/>
                      </a:rPr>
                      <m:t>𝑇</m:t>
                    </m:r>
                  </m:oMath>
                </a14:m>
                <a:endParaRPr lang="en-US" sz="2400" dirty="0"/>
              </a:p>
              <a:p>
                <a14:m>
                  <m:oMath xmlns:m="http://schemas.openxmlformats.org/officeDocument/2006/math">
                    <m:r>
                      <a:rPr lang="en-US" sz="2400" i="1">
                        <a:latin typeface="Cambria Math" panose="02040503050406030204" pitchFamily="18" charset="0"/>
                      </a:rPr>
                      <m:t>𝑇</m:t>
                    </m:r>
                  </m:oMath>
                </a14:m>
                <a:endParaRPr lang="en-US" sz="2400" dirty="0"/>
              </a:p>
              <a:p>
                <a14:m>
                  <m:oMath xmlns:m="http://schemas.openxmlformats.org/officeDocument/2006/math">
                    <m:r>
                      <a:rPr lang="en-US" sz="2400" i="1">
                        <a:latin typeface="Cambria Math" panose="02040503050406030204" pitchFamily="18" charset="0"/>
                      </a:rPr>
                      <m:t>𝑇</m:t>
                    </m:r>
                  </m:oMath>
                </a14:m>
                <a:endParaRPr lang="en-US" sz="2400" dirty="0"/>
              </a:p>
              <a:p>
                <a14:m>
                  <m:oMath xmlns:m="http://schemas.openxmlformats.org/officeDocument/2006/math">
                    <m:r>
                      <a:rPr lang="en-US" sz="2400" i="1">
                        <a:latin typeface="Cambria Math" panose="02040503050406030204" pitchFamily="18" charset="0"/>
                      </a:rPr>
                      <m:t>𝑇</m:t>
                    </m:r>
                  </m:oMath>
                </a14:m>
                <a:endParaRPr lang="en-US" sz="2400" i="1" dirty="0">
                  <a:latin typeface="Cambria Math" panose="02040503050406030204" pitchFamily="18" charset="0"/>
                </a:endParaRPr>
              </a:p>
              <a:p>
                <a14:m>
                  <m:oMath xmlns:m="http://schemas.openxmlformats.org/officeDocument/2006/math">
                    <m:r>
                      <a:rPr lang="en-US" sz="2400" i="1">
                        <a:latin typeface="Cambria Math" panose="02040503050406030204" pitchFamily="18" charset="0"/>
                      </a:rPr>
                      <m:t>𝑇</m:t>
                    </m:r>
                  </m:oMath>
                </a14:m>
                <a:endParaRPr lang="en-US" sz="2400" dirty="0"/>
              </a:p>
              <a:p>
                <a:pPr marL="0" indent="0">
                  <a:buNone/>
                </a:pPr>
                <a:endParaRPr lang="en-US" sz="2400" dirty="0">
                  <a:latin typeface="Helvetica" pitchFamily="2" charset="0"/>
                </a:endParaRPr>
              </a:p>
              <a:p>
                <a:pPr marL="0" indent="0">
                  <a:buNone/>
                </a:pPr>
                <a:r>
                  <a:rPr lang="en-US" sz="2400" dirty="0">
                    <a:latin typeface="Helvetica" pitchFamily="2" charset="0"/>
                  </a:rPr>
                  <a:t>Set PB1 to F.</a:t>
                </a:r>
              </a:p>
              <a:p>
                <a:pPr marL="0" indent="0">
                  <a:buNone/>
                </a:pPr>
                <a:endParaRPr lang="en-US" sz="2400" dirty="0">
                  <a:latin typeface="Helvetica" pitchFamily="2" charset="0"/>
                </a:endParaRPr>
              </a:p>
              <a:p>
                <a:endParaRPr lang="en-US" sz="2400" dirty="0"/>
              </a:p>
              <a:p>
                <a:endParaRPr lang="en-US" sz="2400" dirty="0">
                  <a:latin typeface="Helvetica" pitchFamily="2" charset="0"/>
                </a:endParaRPr>
              </a:p>
              <a:p>
                <a:pPr lvl="1"/>
                <a:endParaRPr lang="en-US" sz="2200" dirty="0">
                  <a:latin typeface="Helvetica" pitchFamily="2" charset="0"/>
                </a:endParaRPr>
              </a:p>
              <a:p>
                <a:pPr marL="0" indent="0">
                  <a:buNone/>
                </a:pPr>
                <a:endParaRPr lang="en-US" sz="2200" dirty="0">
                  <a:latin typeface="Helvetica" pitchFamily="2" charset="0"/>
                </a:endParaRP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2" y="2145983"/>
                <a:ext cx="10987087" cy="3849624"/>
              </a:xfrm>
              <a:blipFill>
                <a:blip r:embed="rId3"/>
                <a:stretch>
                  <a:fillRect l="-5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0D76B620-EBB4-5A44-8FD9-0B7B115AC46F}"/>
                  </a:ext>
                </a:extLst>
              </p:cNvPr>
              <p:cNvSpPr txBox="1">
                <a:spLocks/>
              </p:cNvSpPr>
              <p:nvPr/>
            </p:nvSpPr>
            <p:spPr>
              <a:xfrm>
                <a:off x="5977128" y="2145983"/>
                <a:ext cx="482422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Helvetica" pitchFamily="2" charset="0"/>
                  </a:rPr>
                  <a:t>Variables:</a:t>
                </a: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rPr>
                        <m:t>𝐵𝐴</m:t>
                      </m:r>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𝐹</m:t>
                      </m:r>
                    </m:oMath>
                  </m:oMathPara>
                </a14:m>
                <a:endParaRPr lang="en-US" b="0" dirty="0">
                  <a:solidFill>
                    <a:schemeClr val="tx1"/>
                  </a:solidFill>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r>
                        <a:rPr lang="en-US" i="1">
                          <a:latin typeface="Cambria Math" panose="02040503050406030204" pitchFamily="18" charset="0"/>
                        </a:rPr>
                        <m:t>𝐴</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𝐹</m:t>
                      </m:r>
                    </m:oMath>
                  </m:oMathPara>
                </a14:m>
                <a:endParaRPr lang="en-US" dirty="0">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𝑃𝐵</m:t>
                      </m:r>
                      <m:r>
                        <a:rPr lang="en-US" i="1">
                          <a:latin typeface="Cambria Math" panose="02040503050406030204" pitchFamily="18" charset="0"/>
                        </a:rPr>
                        <m:t>1=</m:t>
                      </m:r>
                      <m:r>
                        <a:rPr lang="en-US" b="0" i="1" smtClean="0">
                          <a:latin typeface="Cambria Math" panose="02040503050406030204" pitchFamily="18" charset="0"/>
                        </a:rPr>
                        <m:t>𝐹</m:t>
                      </m:r>
                    </m:oMath>
                  </m:oMathPara>
                </a14:m>
                <a:endParaRPr lang="en-US" dirty="0">
                  <a:latin typeface="Helvetica" pitchFamily="2" charset="0"/>
                </a:endParaRPr>
              </a:p>
              <a:p>
                <a:pPr marL="0" indent="0">
                  <a:buNone/>
                </a:pPr>
                <a:endParaRPr lang="en-US" dirty="0"/>
              </a:p>
              <a:p>
                <a:pPr marL="0" indent="0">
                  <a:buFont typeface="Arial" panose="020B0604020202020204" pitchFamily="34" charset="0"/>
                  <a:buNone/>
                </a:pPr>
                <a:endParaRPr lang="en-US" dirty="0"/>
              </a:p>
            </p:txBody>
          </p:sp>
        </mc:Choice>
        <mc:Fallback xmlns="">
          <p:sp>
            <p:nvSpPr>
              <p:cNvPr id="4" name="Content Placeholder 2">
                <a:extLst>
                  <a:ext uri="{FF2B5EF4-FFF2-40B4-BE49-F238E27FC236}">
                    <a16:creationId xmlns:a16="http://schemas.microsoft.com/office/drawing/2014/main" id="{0D76B620-EBB4-5A44-8FD9-0B7B115AC46F}"/>
                  </a:ext>
                </a:extLst>
              </p:cNvPr>
              <p:cNvSpPr txBox="1">
                <a:spLocks noRot="1" noChangeAspect="1" noMove="1" noResize="1" noEditPoints="1" noAdjustHandles="1" noChangeArrowheads="1" noChangeShapeType="1" noTextEdit="1"/>
              </p:cNvSpPr>
              <p:nvPr/>
            </p:nvSpPr>
            <p:spPr>
              <a:xfrm>
                <a:off x="5977128" y="2145983"/>
                <a:ext cx="4824222" cy="4351338"/>
              </a:xfrm>
              <a:prstGeom prst="rect">
                <a:avLst/>
              </a:prstGeom>
              <a:blipFill>
                <a:blip r:embed="rId4"/>
                <a:stretch>
                  <a:fillRect l="-2625" t="-232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56E39853-644D-18C6-DB8F-E35844F9F8AB}"/>
              </a:ext>
            </a:extLst>
          </p:cNvPr>
          <p:cNvSpPr txBox="1"/>
          <p:nvPr/>
        </p:nvSpPr>
        <p:spPr>
          <a:xfrm>
            <a:off x="8389239" y="360679"/>
            <a:ext cx="3640740" cy="1477328"/>
          </a:xfrm>
          <a:prstGeom prst="rect">
            <a:avLst/>
          </a:prstGeom>
          <a:noFill/>
        </p:spPr>
        <p:txBody>
          <a:bodyPr wrap="none" rtlCol="0">
            <a:spAutoFit/>
          </a:bodyPr>
          <a:lstStyle/>
          <a:p>
            <a:pPr marL="0" indent="0">
              <a:buNone/>
            </a:pPr>
            <a:r>
              <a:rPr lang="en-US" sz="1000" dirty="0">
                <a:latin typeface="Consolas" panose="020B0609020204030204" pitchFamily="49" charset="0"/>
                <a:cs typeface="Consolas" panose="020B0609020204030204" pitchFamily="49" charset="0"/>
              </a:rPr>
              <a:t>Begin with every variable’s value unassigned.</a:t>
            </a:r>
          </a:p>
          <a:p>
            <a:pPr marL="0" indent="0">
              <a:buNone/>
            </a:pPr>
            <a:r>
              <a:rPr lang="en-US" sz="1000" dirty="0">
                <a:latin typeface="Consolas" panose="020B0609020204030204" pitchFamily="49" charset="0"/>
                <a:cs typeface="Consolas" panose="020B0609020204030204" pitchFamily="49" charset="0"/>
              </a:rPr>
              <a:t>To find a model which satisfies a CNF expression:</a:t>
            </a:r>
          </a:p>
          <a:p>
            <a:pPr marL="0" indent="0">
              <a:buNone/>
            </a:pPr>
            <a:r>
              <a:rPr lang="en-US" sz="1000" dirty="0">
                <a:latin typeface="Consolas" panose="020B0609020204030204" pitchFamily="49" charset="0"/>
                <a:cs typeface="Consolas" panose="020B0609020204030204" pitchFamily="49" charset="0"/>
              </a:rPr>
              <a:t>    If every clause is true, return true.</a:t>
            </a:r>
          </a:p>
          <a:p>
            <a:pPr marL="0" indent="0">
              <a:buNone/>
            </a:pPr>
            <a:r>
              <a:rPr lang="en-US" sz="1000" dirty="0">
                <a:latin typeface="Consolas" panose="020B0609020204030204" pitchFamily="49" charset="0"/>
                <a:cs typeface="Consolas" panose="020B0609020204030204" pitchFamily="49" charset="0"/>
              </a:rPr>
              <a:t>    If any clause is empty, return false.</a:t>
            </a:r>
          </a:p>
          <a:p>
            <a:pPr marL="0" indent="0">
              <a:buNone/>
            </a:pPr>
            <a:r>
              <a:rPr lang="en-US" sz="1000" dirty="0">
                <a:latin typeface="Consolas" panose="020B0609020204030204" pitchFamily="49" charset="0"/>
                <a:cs typeface="Consolas" panose="020B0609020204030204" pitchFamily="49" charset="0"/>
              </a:rPr>
              <a:t>    Choose an unassigned variable V.</a:t>
            </a:r>
          </a:p>
          <a:p>
            <a:pPr marL="0" indent="0">
              <a:buNone/>
            </a:pPr>
            <a:r>
              <a:rPr lang="en-US" sz="1000" b="1" dirty="0">
                <a:latin typeface="Consolas" panose="020B0609020204030204" pitchFamily="49" charset="0"/>
                <a:cs typeface="Consolas" panose="020B0609020204030204" pitchFamily="49" charset="0"/>
              </a:rPr>
              <a:t>    </a:t>
            </a:r>
            <a:r>
              <a:rPr lang="en-US" sz="1000" dirty="0">
                <a:latin typeface="Consolas" panose="020B0609020204030204" pitchFamily="49" charset="0"/>
                <a:cs typeface="Consolas" panose="020B0609020204030204" pitchFamily="49" charset="0"/>
              </a:rPr>
              <a:t>Set V=T. Try to find a model that satisfies.</a:t>
            </a:r>
          </a:p>
          <a:p>
            <a:pPr marL="0" indent="0">
              <a:buNone/>
            </a:pPr>
            <a:r>
              <a:rPr lang="en-US" sz="1000" b="1" dirty="0">
                <a:latin typeface="Consolas" panose="020B0609020204030204" pitchFamily="49" charset="0"/>
                <a:cs typeface="Consolas" panose="020B0609020204030204" pitchFamily="49" charset="0"/>
              </a:rPr>
              <a:t>    Set V=F. Try to find a model that satisfies.</a:t>
            </a:r>
          </a:p>
          <a:p>
            <a:pPr marL="0" indent="0">
              <a:buNone/>
            </a:pPr>
            <a:r>
              <a:rPr lang="en-US" sz="1000" dirty="0">
                <a:latin typeface="Consolas" panose="020B0609020204030204" pitchFamily="49" charset="0"/>
                <a:cs typeface="Consolas" panose="020B0609020204030204" pitchFamily="49" charset="0"/>
              </a:rPr>
              <a:t>    Return false.</a:t>
            </a:r>
          </a:p>
          <a:p>
            <a:endParaRPr lang="en-US" sz="1000" dirty="0"/>
          </a:p>
        </p:txBody>
      </p:sp>
    </p:spTree>
    <p:extLst>
      <p:ext uri="{BB962C8B-B14F-4D97-AF65-F5344CB8AC3E}">
        <p14:creationId xmlns:p14="http://schemas.microsoft.com/office/powerpoint/2010/main" val="1714710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Wumpus SAT -- Proof by Contradiction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900112" y="2145983"/>
                <a:ext cx="10987087" cy="3849624"/>
              </a:xfrm>
            </p:spPr>
            <p:txBody>
              <a:bodyPr>
                <a:normAutofit fontScale="85000" lnSpcReduction="10000"/>
              </a:bodyPr>
              <a:lstStyle/>
              <a:p>
                <a:pPr marL="0" indent="0">
                  <a:buNone/>
                </a:pPr>
                <a:r>
                  <a:rPr lang="en-US" sz="2400" b="1" dirty="0">
                    <a:latin typeface="Helvetica" pitchFamily="2" charset="0"/>
                  </a:rPr>
                  <a:t>Knowledge Base:</a:t>
                </a:r>
              </a:p>
              <a:p>
                <a14:m>
                  <m:oMath xmlns:m="http://schemas.openxmlformats.org/officeDocument/2006/math">
                    <m:r>
                      <a:rPr lang="en-US" sz="2400" i="1">
                        <a:latin typeface="Cambria Math" panose="02040503050406030204" pitchFamily="18" charset="0"/>
                      </a:rPr>
                      <m:t>𝑇</m:t>
                    </m:r>
                  </m:oMath>
                </a14:m>
                <a:endParaRPr lang="en-US" sz="2400" dirty="0"/>
              </a:p>
              <a:p>
                <a14:m>
                  <m:oMath xmlns:m="http://schemas.openxmlformats.org/officeDocument/2006/math">
                    <m:r>
                      <a:rPr lang="en-US" sz="2400" i="1">
                        <a:latin typeface="Cambria Math" panose="02040503050406030204" pitchFamily="18" charset="0"/>
                      </a:rPr>
                      <m:t>𝑇</m:t>
                    </m:r>
                  </m:oMath>
                </a14:m>
                <a:endParaRPr lang="en-US" sz="2400" dirty="0"/>
              </a:p>
              <a:p>
                <a14:m>
                  <m:oMath xmlns:m="http://schemas.openxmlformats.org/officeDocument/2006/math">
                    <m:r>
                      <a:rPr lang="en-US" sz="2400" i="1">
                        <a:latin typeface="Cambria Math" panose="02040503050406030204" pitchFamily="18" charset="0"/>
                      </a:rPr>
                      <m:t>𝑇</m:t>
                    </m:r>
                  </m:oMath>
                </a14:m>
                <a:endParaRPr lang="en-US" sz="2400" dirty="0"/>
              </a:p>
              <a:p>
                <a14:m>
                  <m:oMath xmlns:m="http://schemas.openxmlformats.org/officeDocument/2006/math">
                    <m:r>
                      <a:rPr lang="en-US" sz="2400" i="1">
                        <a:latin typeface="Cambria Math" panose="02040503050406030204" pitchFamily="18" charset="0"/>
                      </a:rPr>
                      <m:t>𝑇</m:t>
                    </m:r>
                  </m:oMath>
                </a14:m>
                <a:endParaRPr lang="en-US" sz="2400" i="1" dirty="0">
                  <a:latin typeface="Cambria Math" panose="02040503050406030204" pitchFamily="18" charset="0"/>
                </a:endParaRPr>
              </a:p>
              <a:p>
                <a14:m>
                  <m:oMath xmlns:m="http://schemas.openxmlformats.org/officeDocument/2006/math">
                    <m:r>
                      <a:rPr lang="en-US" sz="2400" i="1">
                        <a:latin typeface="Cambria Math" panose="02040503050406030204" pitchFamily="18" charset="0"/>
                      </a:rPr>
                      <m:t>𝑇</m:t>
                    </m:r>
                  </m:oMath>
                </a14:m>
                <a:endParaRPr lang="en-US" sz="2400" dirty="0"/>
              </a:p>
              <a:p>
                <a:pPr marL="0" indent="0">
                  <a:buNone/>
                </a:pPr>
                <a:endParaRPr lang="en-US" sz="2400" dirty="0">
                  <a:latin typeface="Helvetica" pitchFamily="2" charset="0"/>
                </a:endParaRPr>
              </a:p>
              <a:p>
                <a:pPr marL="0" indent="0">
                  <a:buNone/>
                </a:pPr>
                <a:r>
                  <a:rPr lang="en-US" sz="2400" dirty="0">
                    <a:latin typeface="Helvetica" pitchFamily="2" charset="0"/>
                  </a:rPr>
                  <a:t>All clauses are T! So the expression is Satisfiable! What does that mean for us?</a:t>
                </a:r>
              </a:p>
              <a:p>
                <a:pPr marL="0" indent="0">
                  <a:buNone/>
                </a:pPr>
                <a:endParaRPr lang="en-US" sz="2400" dirty="0">
                  <a:latin typeface="Helvetica" pitchFamily="2" charset="0"/>
                </a:endParaRPr>
              </a:p>
              <a:p>
                <a:endParaRPr lang="en-US" sz="2400" dirty="0"/>
              </a:p>
              <a:p>
                <a:endParaRPr lang="en-US" sz="2400" dirty="0">
                  <a:latin typeface="Helvetica" pitchFamily="2" charset="0"/>
                </a:endParaRPr>
              </a:p>
              <a:p>
                <a:pPr lvl="1"/>
                <a:endParaRPr lang="en-US" sz="2200" dirty="0">
                  <a:latin typeface="Helvetica" pitchFamily="2" charset="0"/>
                </a:endParaRPr>
              </a:p>
              <a:p>
                <a:pPr marL="0" indent="0">
                  <a:buNone/>
                </a:pPr>
                <a:endParaRPr lang="en-US" sz="2200" dirty="0">
                  <a:latin typeface="Helvetica" pitchFamily="2" charset="0"/>
                </a:endParaRP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900112" y="2145983"/>
                <a:ext cx="10987087" cy="3849624"/>
              </a:xfrm>
              <a:blipFill>
                <a:blip r:embed="rId3"/>
                <a:stretch>
                  <a:fillRect l="-5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0D76B620-EBB4-5A44-8FD9-0B7B115AC46F}"/>
                  </a:ext>
                </a:extLst>
              </p:cNvPr>
              <p:cNvSpPr txBox="1">
                <a:spLocks/>
              </p:cNvSpPr>
              <p:nvPr/>
            </p:nvSpPr>
            <p:spPr>
              <a:xfrm>
                <a:off x="5977128" y="2145983"/>
                <a:ext cx="482422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Helvetica" pitchFamily="2" charset="0"/>
                  </a:rPr>
                  <a:t>Variables:</a:t>
                </a: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rPr>
                        <m:t>𝐵𝐴</m:t>
                      </m:r>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𝐹</m:t>
                      </m:r>
                    </m:oMath>
                  </m:oMathPara>
                </a14:m>
                <a:endParaRPr lang="en-US" b="0" dirty="0">
                  <a:solidFill>
                    <a:schemeClr val="tx1"/>
                  </a:solidFill>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r>
                        <a:rPr lang="en-US" i="1">
                          <a:latin typeface="Cambria Math" panose="02040503050406030204" pitchFamily="18" charset="0"/>
                        </a:rPr>
                        <m:t>𝐴</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𝐹</m:t>
                      </m:r>
                    </m:oMath>
                  </m:oMathPara>
                </a14:m>
                <a:endParaRPr lang="en-US" dirty="0">
                  <a:latin typeface="Helvetica" pitchFamily="2"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𝑃𝐵</m:t>
                      </m:r>
                      <m:r>
                        <a:rPr lang="en-US" i="1">
                          <a:latin typeface="Cambria Math" panose="02040503050406030204" pitchFamily="18" charset="0"/>
                        </a:rPr>
                        <m:t>1=</m:t>
                      </m:r>
                      <m:r>
                        <a:rPr lang="en-US" b="0" i="1" smtClean="0">
                          <a:latin typeface="Cambria Math" panose="02040503050406030204" pitchFamily="18" charset="0"/>
                        </a:rPr>
                        <m:t>𝐹</m:t>
                      </m:r>
                    </m:oMath>
                  </m:oMathPara>
                </a14:m>
                <a:endParaRPr lang="en-US" dirty="0">
                  <a:latin typeface="Helvetica" pitchFamily="2" charset="0"/>
                </a:endParaRPr>
              </a:p>
              <a:p>
                <a:pPr marL="0" indent="0">
                  <a:buNone/>
                </a:pPr>
                <a:endParaRPr lang="en-US" dirty="0"/>
              </a:p>
              <a:p>
                <a:pPr marL="0" indent="0">
                  <a:buFont typeface="Arial" panose="020B0604020202020204" pitchFamily="34" charset="0"/>
                  <a:buNone/>
                </a:pPr>
                <a:endParaRPr lang="en-US" dirty="0"/>
              </a:p>
            </p:txBody>
          </p:sp>
        </mc:Choice>
        <mc:Fallback xmlns="">
          <p:sp>
            <p:nvSpPr>
              <p:cNvPr id="4" name="Content Placeholder 2">
                <a:extLst>
                  <a:ext uri="{FF2B5EF4-FFF2-40B4-BE49-F238E27FC236}">
                    <a16:creationId xmlns:a16="http://schemas.microsoft.com/office/drawing/2014/main" id="{0D76B620-EBB4-5A44-8FD9-0B7B115AC46F}"/>
                  </a:ext>
                </a:extLst>
              </p:cNvPr>
              <p:cNvSpPr txBox="1">
                <a:spLocks noRot="1" noChangeAspect="1" noMove="1" noResize="1" noEditPoints="1" noAdjustHandles="1" noChangeArrowheads="1" noChangeShapeType="1" noTextEdit="1"/>
              </p:cNvSpPr>
              <p:nvPr/>
            </p:nvSpPr>
            <p:spPr>
              <a:xfrm>
                <a:off x="5977128" y="2145983"/>
                <a:ext cx="4824222" cy="4351338"/>
              </a:xfrm>
              <a:prstGeom prst="rect">
                <a:avLst/>
              </a:prstGeom>
              <a:blipFill>
                <a:blip r:embed="rId4"/>
                <a:stretch>
                  <a:fillRect l="-2625" t="-232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F0FADF5-B8AB-4644-3D1C-24CE1447997E}"/>
              </a:ext>
            </a:extLst>
          </p:cNvPr>
          <p:cNvSpPr txBox="1"/>
          <p:nvPr/>
        </p:nvSpPr>
        <p:spPr>
          <a:xfrm>
            <a:off x="8389239" y="360679"/>
            <a:ext cx="3640740" cy="1477328"/>
          </a:xfrm>
          <a:prstGeom prst="rect">
            <a:avLst/>
          </a:prstGeom>
          <a:noFill/>
        </p:spPr>
        <p:txBody>
          <a:bodyPr wrap="none" rtlCol="0">
            <a:spAutoFit/>
          </a:bodyPr>
          <a:lstStyle/>
          <a:p>
            <a:pPr marL="0" indent="0">
              <a:buNone/>
            </a:pPr>
            <a:r>
              <a:rPr lang="en-US" sz="1000" dirty="0">
                <a:latin typeface="Consolas" panose="020B0609020204030204" pitchFamily="49" charset="0"/>
                <a:cs typeface="Consolas" panose="020B0609020204030204" pitchFamily="49" charset="0"/>
              </a:rPr>
              <a:t>Begin with every variable’s value unassigned.</a:t>
            </a:r>
          </a:p>
          <a:p>
            <a:pPr marL="0" indent="0">
              <a:buNone/>
            </a:pPr>
            <a:r>
              <a:rPr lang="en-US" sz="1000" dirty="0">
                <a:latin typeface="Consolas" panose="020B0609020204030204" pitchFamily="49" charset="0"/>
                <a:cs typeface="Consolas" panose="020B0609020204030204" pitchFamily="49" charset="0"/>
              </a:rPr>
              <a:t>To find a model which satisfies a CNF expression:</a:t>
            </a:r>
          </a:p>
          <a:p>
            <a:pPr marL="0" indent="0">
              <a:buNone/>
            </a:pPr>
            <a:r>
              <a:rPr lang="en-US" sz="1000" b="1" dirty="0">
                <a:latin typeface="Consolas" panose="020B0609020204030204" pitchFamily="49" charset="0"/>
                <a:cs typeface="Consolas" panose="020B0609020204030204" pitchFamily="49" charset="0"/>
              </a:rPr>
              <a:t>    If every clause is true, return true.</a:t>
            </a:r>
          </a:p>
          <a:p>
            <a:pPr marL="0" indent="0">
              <a:buNone/>
            </a:pPr>
            <a:r>
              <a:rPr lang="en-US" sz="1000" dirty="0">
                <a:latin typeface="Consolas" panose="020B0609020204030204" pitchFamily="49" charset="0"/>
                <a:cs typeface="Consolas" panose="020B0609020204030204" pitchFamily="49" charset="0"/>
              </a:rPr>
              <a:t>    If any clause is empty, return false.</a:t>
            </a:r>
          </a:p>
          <a:p>
            <a:pPr marL="0" indent="0">
              <a:buNone/>
            </a:pPr>
            <a:r>
              <a:rPr lang="en-US" sz="1000" dirty="0">
                <a:latin typeface="Consolas" panose="020B0609020204030204" pitchFamily="49" charset="0"/>
                <a:cs typeface="Consolas" panose="020B0609020204030204" pitchFamily="49" charset="0"/>
              </a:rPr>
              <a:t>    Choose an unassigned variable V.</a:t>
            </a:r>
          </a:p>
          <a:p>
            <a:pPr marL="0" indent="0">
              <a:buNone/>
            </a:pPr>
            <a:r>
              <a:rPr lang="en-US" sz="1000" b="1" dirty="0">
                <a:latin typeface="Consolas" panose="020B0609020204030204" pitchFamily="49" charset="0"/>
                <a:cs typeface="Consolas" panose="020B0609020204030204" pitchFamily="49" charset="0"/>
              </a:rPr>
              <a:t>    </a:t>
            </a:r>
            <a:r>
              <a:rPr lang="en-US" sz="1000" dirty="0">
                <a:latin typeface="Consolas" panose="020B0609020204030204" pitchFamily="49" charset="0"/>
                <a:cs typeface="Consolas" panose="020B0609020204030204" pitchFamily="49" charset="0"/>
              </a:rPr>
              <a:t>Set V=T. Try to find a model that satisfies.</a:t>
            </a:r>
          </a:p>
          <a:p>
            <a:pPr marL="0" indent="0">
              <a:buNone/>
            </a:pPr>
            <a:r>
              <a:rPr lang="en-US" sz="1000" b="1" dirty="0">
                <a:latin typeface="Consolas" panose="020B0609020204030204" pitchFamily="49" charset="0"/>
                <a:cs typeface="Consolas" panose="020B0609020204030204" pitchFamily="49" charset="0"/>
              </a:rPr>
              <a:t>    </a:t>
            </a:r>
            <a:r>
              <a:rPr lang="en-US" sz="1000" dirty="0">
                <a:latin typeface="Consolas" panose="020B0609020204030204" pitchFamily="49" charset="0"/>
                <a:cs typeface="Consolas" panose="020B0609020204030204" pitchFamily="49" charset="0"/>
              </a:rPr>
              <a:t>Set V=F. Try to find a model that satisfies.</a:t>
            </a:r>
          </a:p>
          <a:p>
            <a:pPr marL="0" indent="0">
              <a:buNone/>
            </a:pPr>
            <a:r>
              <a:rPr lang="en-US" sz="1000" dirty="0">
                <a:latin typeface="Consolas" panose="020B0609020204030204" pitchFamily="49" charset="0"/>
                <a:cs typeface="Consolas" panose="020B0609020204030204" pitchFamily="49" charset="0"/>
              </a:rPr>
              <a:t>    Return false.</a:t>
            </a:r>
          </a:p>
          <a:p>
            <a:endParaRPr lang="en-US" sz="1000" dirty="0"/>
          </a:p>
        </p:txBody>
      </p:sp>
    </p:spTree>
    <p:extLst>
      <p:ext uri="{BB962C8B-B14F-4D97-AF65-F5344CB8AC3E}">
        <p14:creationId xmlns:p14="http://schemas.microsoft.com/office/powerpoint/2010/main" val="916699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Office">
      <a:dk1>
        <a:srgbClr val="000000"/>
      </a:dk1>
      <a:lt1>
        <a:srgbClr val="FFFFFF"/>
      </a:lt1>
      <a:dk2>
        <a:srgbClr val="2E3948"/>
      </a:dk2>
      <a:lt2>
        <a:srgbClr val="E7E6E6"/>
      </a:lt2>
      <a:accent1>
        <a:srgbClr val="5A82CB"/>
      </a:accent1>
      <a:accent2>
        <a:srgbClr val="ED7D31"/>
      </a:accent2>
      <a:accent3>
        <a:srgbClr val="A3A3A3"/>
      </a:accent3>
      <a:accent4>
        <a:srgbClr val="CF9B00"/>
      </a:accent4>
      <a:accent5>
        <a:srgbClr val="5B9BD5"/>
      </a:accent5>
      <a:accent6>
        <a:srgbClr val="70AD47"/>
      </a:accent6>
      <a:hlink>
        <a:srgbClr val="D26012"/>
      </a:hlink>
      <a:folHlink>
        <a:srgbClr val="A9718D"/>
      </a:folHlink>
    </a:clrScheme>
    <a:fontScheme name="Savon">
      <a:majorFont>
        <a:latin typeface="Sagona Extra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Sagona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48337</TotalTime>
  <Words>15202</Words>
  <Application>Microsoft Macintosh PowerPoint</Application>
  <PresentationFormat>Widescreen</PresentationFormat>
  <Paragraphs>2777</Paragraphs>
  <Slides>160</Slides>
  <Notes>158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160</vt:i4>
      </vt:variant>
    </vt:vector>
  </HeadingPairs>
  <TitlesOfParts>
    <vt:vector size="172" baseType="lpstr">
      <vt:lpstr>Arial</vt:lpstr>
      <vt:lpstr>Calibri</vt:lpstr>
      <vt:lpstr>Cambria Math</vt:lpstr>
      <vt:lpstr>Consolas</vt:lpstr>
      <vt:lpstr>Courier</vt:lpstr>
      <vt:lpstr>Courier New</vt:lpstr>
      <vt:lpstr>Garamond</vt:lpstr>
      <vt:lpstr>Helvetica</vt:lpstr>
      <vt:lpstr>Linux Libertine</vt:lpstr>
      <vt:lpstr>Sagona Book</vt:lpstr>
      <vt:lpstr>Sagona ExtraLight</vt:lpstr>
      <vt:lpstr>SavonVTI</vt:lpstr>
      <vt:lpstr>Introduction to AI, Spring 2023  Model Checking</vt:lpstr>
      <vt:lpstr>Logic Review Recap</vt:lpstr>
      <vt:lpstr>Logic Review Recap -- Propositional Logic</vt:lpstr>
      <vt:lpstr>Logic Review Recap -- Predicate Logic</vt:lpstr>
      <vt:lpstr>Logic Review Recap -- Predicate Logic</vt:lpstr>
      <vt:lpstr>Logic Review Recap – First Order Logic</vt:lpstr>
      <vt:lpstr>Logic Review Recap  First Order Logic – Universal Quantifiers</vt:lpstr>
      <vt:lpstr> Logic Review Recap -- First Order Logic – Existential Quantifiers</vt:lpstr>
      <vt:lpstr> Logic Review Recap – Wumpus World</vt:lpstr>
      <vt:lpstr> Logic Review Recap – Wumpus World</vt:lpstr>
      <vt:lpstr> Logic Review Recap – Knowledge Base</vt:lpstr>
      <vt:lpstr> Logical Inference</vt:lpstr>
      <vt:lpstr> Propositional Representation</vt:lpstr>
      <vt:lpstr> Starting Knowledge Base – Establishing ”breeze” rules.</vt:lpstr>
      <vt:lpstr> Starting Knowledge Base – After Sensing</vt:lpstr>
      <vt:lpstr> Starting Knowledge Base – After Moving and Sensing</vt:lpstr>
      <vt:lpstr>Possible Worlds</vt:lpstr>
      <vt:lpstr>Possible Worlds</vt:lpstr>
      <vt:lpstr>Possible Worlds</vt:lpstr>
      <vt:lpstr>Possible Worlds</vt:lpstr>
      <vt:lpstr>Possible Worlds</vt:lpstr>
      <vt:lpstr>Possible Worlds</vt:lpstr>
      <vt:lpstr>Possible Worlds</vt:lpstr>
      <vt:lpstr>Logical Entailment</vt:lpstr>
      <vt:lpstr>Computational Deduction</vt:lpstr>
      <vt:lpstr>Model Checking</vt:lpstr>
      <vt:lpstr>Model Checking</vt:lpstr>
      <vt:lpstr>Model Checking</vt:lpstr>
      <vt:lpstr>Model Checking</vt:lpstr>
      <vt:lpstr>Model Checking</vt:lpstr>
      <vt:lpstr>Model Checking</vt:lpstr>
      <vt:lpstr>Model Checking</vt:lpstr>
      <vt:lpstr>Model Checking</vt:lpstr>
      <vt:lpstr>Propositional Satisfiability (SAT)</vt:lpstr>
      <vt:lpstr>Propositional Satisfiability (SAT) - Fun Fact!</vt:lpstr>
      <vt:lpstr>Propositional Satisfiability (SAT)</vt:lpstr>
      <vt:lpstr>Wumpus in CNF</vt:lpstr>
      <vt:lpstr>Wumpus in CNF</vt:lpstr>
      <vt:lpstr>Wumpus in CNF</vt:lpstr>
      <vt:lpstr>Wumpus in CNF</vt:lpstr>
      <vt:lpstr>Wumpus in CNF</vt:lpstr>
      <vt:lpstr>Wumpus in CNF</vt:lpstr>
      <vt:lpstr>Wumpus in CNF</vt:lpstr>
      <vt:lpstr>Wumpus in CNF</vt:lpstr>
      <vt:lpstr>Wumpus in CNF</vt:lpstr>
      <vt:lpstr>Wumpus in CNF</vt:lpstr>
      <vt:lpstr>Wumpus in CNF</vt:lpstr>
      <vt:lpstr>Wumpus in CNF</vt:lpstr>
      <vt:lpstr>Wumpus in CNF</vt:lpstr>
      <vt:lpstr>Wumpus in CNF</vt:lpstr>
      <vt:lpstr>Wumpus in CNF</vt:lpstr>
      <vt:lpstr>Wumpus in CNF</vt:lpstr>
      <vt:lpstr>Wumpus in CNF</vt:lpstr>
      <vt:lpstr>Wumpus in CNF</vt:lpstr>
      <vt:lpstr>Wumpus in CNF</vt:lpstr>
      <vt:lpstr>Wumpus in CNF</vt:lpstr>
      <vt:lpstr>Wumpus in CNF</vt:lpstr>
      <vt:lpstr>Wumpus in CNF</vt:lpstr>
      <vt:lpstr>Wumpus in CNF</vt:lpstr>
      <vt:lpstr>Wumpus in CNF</vt:lpstr>
      <vt:lpstr>Wumpus in CNF</vt:lpstr>
      <vt:lpstr>Wumpus in CNF</vt:lpstr>
      <vt:lpstr>Wumpus in CNF</vt:lpstr>
      <vt:lpstr>Wumpus in CNF</vt:lpstr>
      <vt:lpstr>Naïve SAT Solver</vt:lpstr>
      <vt:lpstr>Using SAT for Inference</vt:lpstr>
      <vt:lpstr>Using SAT for Inference</vt:lpstr>
      <vt:lpstr>Proof by Contradiction</vt:lpstr>
      <vt:lpstr>Wumpus SAT – Proof by Contradiction</vt:lpstr>
      <vt:lpstr>Wumpus SAT -- Proof by Contradiction</vt:lpstr>
      <vt:lpstr>Wumpus SAT -- Proof by Contradiction</vt:lpstr>
      <vt:lpstr>Wumpus SAT -- Proof by Contradiction</vt:lpstr>
      <vt:lpstr>Wumpus SAT -- Proof by Contradiction</vt:lpstr>
      <vt:lpstr>Wumpus SAT -- Proof by Contradiction</vt:lpstr>
      <vt:lpstr>Wumpus SAT -- Proof by Contradiction</vt:lpstr>
      <vt:lpstr>Wumpus SAT -- Proof by Contradiction</vt:lpstr>
      <vt:lpstr>Wumpus SAT -- Proof by Contradiction</vt:lpstr>
      <vt:lpstr>Wumpus SAT -- Proof by Contradiction</vt:lpstr>
      <vt:lpstr>Wumpus SAT -- Proof by Contradiction</vt:lpstr>
      <vt:lpstr>Wumpus SAT -- Proof by Contradiction</vt:lpstr>
      <vt:lpstr>Wumpus SAT -- Proof by Contradiction</vt:lpstr>
      <vt:lpstr>Wumpus SAT -- Proof by Contradiction</vt:lpstr>
      <vt:lpstr>Wumpus SAT -- Proof by Contradiction</vt:lpstr>
      <vt:lpstr>Wumpus SAT -- Proof by Contradiction</vt:lpstr>
      <vt:lpstr>Wumpus SAT -- Proof by Contradiction</vt:lpstr>
      <vt:lpstr>Wumpus SAT -- Proof by Contradiction</vt:lpstr>
      <vt:lpstr>Wumpus SAT -- Proof by Contradiction</vt:lpstr>
      <vt:lpstr>Wumpus SAT -- Proof by Contradiction</vt:lpstr>
      <vt:lpstr>Wumpus SAT -- Proof by Contradiction</vt:lpstr>
      <vt:lpstr>Wumpus SAT -- Proof by Contradiction</vt:lpstr>
      <vt:lpstr>Wumpus SAT -- Proof by Contradiction</vt:lpstr>
      <vt:lpstr>Wumpus SAT -- Proof by Contradiction</vt:lpstr>
      <vt:lpstr>Wumpus SAT -- Proof by Contradiction</vt:lpstr>
      <vt:lpstr>Wumpus SAT -- Proof by Contradiction</vt:lpstr>
      <vt:lpstr>Wumpus SAT -- Proof by Contradiction</vt:lpstr>
      <vt:lpstr>Wumpus SAT -- Proof by Contradiction</vt:lpstr>
      <vt:lpstr>Wumpus SAT -- Proof by Contradiction</vt:lpstr>
      <vt:lpstr>Wumpus SAT -- Proof by Contradiction</vt:lpstr>
      <vt:lpstr>Wumpus SAT -- Proof by Contradiction</vt:lpstr>
      <vt:lpstr>Wumpus SAT -- Proof by Contradiction</vt:lpstr>
      <vt:lpstr>Wumpus SAT -- Proof by Contradiction</vt:lpstr>
      <vt:lpstr>Wumpus SAT -- Proof by Contradiction</vt:lpstr>
      <vt:lpstr>Wumpus SAT -- Proof by Contradiction</vt:lpstr>
      <vt:lpstr>Improving the SAT Solver.</vt:lpstr>
      <vt:lpstr>Improving the SAT Solver.</vt:lpstr>
      <vt:lpstr>Which Variable to Choose? (Unit Clause Example)</vt:lpstr>
      <vt:lpstr>Which Variable to Choose? (Unit Clause Example)</vt:lpstr>
      <vt:lpstr>Which Variable to Choose? (Unit Clause Example)</vt:lpstr>
      <vt:lpstr>Which Variable to Choose? (Unit Clause Example)</vt:lpstr>
      <vt:lpstr>Which Variable to Choose? (Unit Clause Example)</vt:lpstr>
      <vt:lpstr>Which Variable to Choose? (Unit Clause Example)</vt:lpstr>
      <vt:lpstr>Which Variable to Choose? (Unit Clause Example)</vt:lpstr>
      <vt:lpstr>Which Variable to Choose? (Unit Clause Example)</vt:lpstr>
      <vt:lpstr>Which Variable to Choose? (Unit Clause Example)</vt:lpstr>
      <vt:lpstr>Which Variable to Choose? (Unit Clause Example)</vt:lpstr>
      <vt:lpstr>Which Variable to Choose? (Unit Clause Example)</vt:lpstr>
      <vt:lpstr>Which Variable to Choose? (Unit Clause Example)</vt:lpstr>
      <vt:lpstr>Which Variable to Choose? (Unit Clause Example)</vt:lpstr>
      <vt:lpstr>Which Variable to Choose? (Pure Symbol Example)</vt:lpstr>
      <vt:lpstr>Which Variable to Choose? (Pure Symbol Example)</vt:lpstr>
      <vt:lpstr>Which Variable to Choose? (Pure Symbol Example)</vt:lpstr>
      <vt:lpstr>Which Variable to Choose? (Pure Symbol Example)</vt:lpstr>
      <vt:lpstr>Which Variable to Choose? (Pure Symbol Example)</vt:lpstr>
      <vt:lpstr>Which Variable to Choose? (Pure Symbol Example)</vt:lpstr>
      <vt:lpstr>Which Variable to Choose? (Pure Symbol Example)</vt:lpstr>
      <vt:lpstr>Which Variable to Choose? (Pure Symbol Example)</vt:lpstr>
      <vt:lpstr>Which Variable to Choose? (Pure Symbol Example)</vt:lpstr>
      <vt:lpstr>Which Variable to Choose? (Pure Symbol Example)</vt:lpstr>
      <vt:lpstr>DPLL Algorithm</vt:lpstr>
      <vt:lpstr>DPLL Algorithm</vt:lpstr>
      <vt:lpstr>DPLL Algorithm</vt:lpstr>
      <vt:lpstr>DPLL Algorithm</vt:lpstr>
      <vt:lpstr>DPLL Algorithm</vt:lpstr>
      <vt:lpstr>DPLL Algorithm</vt:lpstr>
      <vt:lpstr>Component Analysis</vt:lpstr>
      <vt:lpstr>Component Analysis</vt:lpstr>
      <vt:lpstr>Borrowing from CSPs</vt:lpstr>
      <vt:lpstr>Local Search Recap</vt:lpstr>
      <vt:lpstr>Local Search SAT Solver</vt:lpstr>
      <vt:lpstr>Local Search SAT Solver</vt:lpstr>
      <vt:lpstr>Local Search Recap</vt:lpstr>
      <vt:lpstr>Solution Quality (Utility)</vt:lpstr>
      <vt:lpstr>GSAT  Algorithm (example of Local Search SAT).</vt:lpstr>
      <vt:lpstr>GSAT Example</vt:lpstr>
      <vt:lpstr>GSAT Example</vt:lpstr>
      <vt:lpstr>GSAT Example</vt:lpstr>
      <vt:lpstr>GSAT Example</vt:lpstr>
      <vt:lpstr>GSAT Example</vt:lpstr>
      <vt:lpstr>GSAT Example</vt:lpstr>
      <vt:lpstr>GSAT Example</vt:lpstr>
      <vt:lpstr>GSAT Example</vt:lpstr>
      <vt:lpstr>GSAT Example</vt:lpstr>
      <vt:lpstr>GSAT Example</vt:lpstr>
      <vt:lpstr>GSAT Example</vt:lpstr>
      <vt:lpstr>Improving GSAT</vt:lpstr>
      <vt:lpstr>WalkSAT Algorithm.</vt:lpstr>
      <vt:lpstr>WalkSAT Algorithm.</vt:lpstr>
      <vt:lpstr>GSAT vs. WalkSAT</vt:lpstr>
      <vt:lpstr>WalkSAT: One Final Note</vt:lpstr>
      <vt:lpstr>Project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AI, SPR2020  Philsophical Underpinnings</dc:title>
  <dc:creator>Benjamin Michael Samuel</dc:creator>
  <cp:lastModifiedBy>Ben Samuel</cp:lastModifiedBy>
  <cp:revision>1679</cp:revision>
  <dcterms:created xsi:type="dcterms:W3CDTF">2020-01-13T18:17:54Z</dcterms:created>
  <dcterms:modified xsi:type="dcterms:W3CDTF">2023-03-12T20:24:33Z</dcterms:modified>
</cp:coreProperties>
</file>